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Ex3.xml" ContentType="application/vnd.ms-office.chartex+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68" r:id="rId4"/>
    <p:sldId id="269" r:id="rId5"/>
    <p:sldId id="271" r:id="rId6"/>
    <p:sldId id="272" r:id="rId7"/>
    <p:sldId id="274" r:id="rId8"/>
    <p:sldId id="273" r:id="rId9"/>
    <p:sldId id="275" r:id="rId10"/>
    <p:sldId id="276" r:id="rId11"/>
    <p:sldId id="277" r:id="rId12"/>
    <p:sldId id="265" r:id="rId13"/>
    <p:sldId id="278" r:id="rId14"/>
    <p:sldId id="266" r:id="rId15"/>
    <p:sldId id="267"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12" autoAdjust="0"/>
  </p:normalViewPr>
  <p:slideViewPr>
    <p:cSldViewPr>
      <p:cViewPr varScale="1">
        <p:scale>
          <a:sx n="88" d="100"/>
          <a:sy n="88" d="100"/>
        </p:scale>
        <p:origin x="26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23450;&#25237;A&#32929;.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24037;&#20316;&#31807;1"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Junhui\Documents\courses\Investment\resources\portfolio%20and%20risk%20management\Super_manag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定投</a:t>
            </a:r>
            <a:r>
              <a:rPr lang="en-US" altLang="zh-CN"/>
              <a:t>A</a:t>
            </a:r>
            <a:r>
              <a:rPr lang="zh-CN" altLang="en-US"/>
              <a:t>股指数基金（每年</a:t>
            </a:r>
            <a:r>
              <a:rPr lang="en-US" altLang="zh-CN"/>
              <a:t>1000</a:t>
            </a:r>
            <a:r>
              <a:rPr lang="zh-CN" altLang="en-US"/>
              <a:t>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定投沪深300</c:v>
                </c:pt>
              </c:strCache>
            </c:strRef>
          </c:tx>
          <c:spPr>
            <a:ln w="28575" cap="rnd">
              <a:solidFill>
                <a:schemeClr val="accent1"/>
              </a:solidFill>
              <a:round/>
            </a:ln>
            <a:effectLst/>
          </c:spPr>
          <c:marker>
            <c:symbol val="none"/>
          </c:marker>
          <c:cat>
            <c:numRef>
              <c:f>Sheet1!$A$2:$A$21</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Sheet1!$H$2:$H$21</c:f>
              <c:numCache>
                <c:formatCode>General</c:formatCode>
                <c:ptCount val="20"/>
                <c:pt idx="0">
                  <c:v>1000</c:v>
                </c:pt>
                <c:pt idx="1">
                  <c:v>1923.45</c:v>
                </c:pt>
                <c:pt idx="2">
                  <c:v>5251.2941929720064</c:v>
                </c:pt>
                <c:pt idx="3">
                  <c:v>14734.537989984861</c:v>
                </c:pt>
                <c:pt idx="4">
                  <c:v>6017.2086131029628</c:v>
                </c:pt>
                <c:pt idx="5">
                  <c:v>12836.593366250028</c:v>
                </c:pt>
                <c:pt idx="6">
                  <c:v>12230.367808054782</c:v>
                </c:pt>
                <c:pt idx="7">
                  <c:v>10170.996970221919</c:v>
                </c:pt>
                <c:pt idx="8">
                  <c:v>11939.369583168376</c:v>
                </c:pt>
                <c:pt idx="9">
                  <c:v>12026.413250310081</c:v>
                </c:pt>
                <c:pt idx="10">
                  <c:v>19239.188665705264</c:v>
                </c:pt>
                <c:pt idx="11">
                  <c:v>21313.328742807513</c:v>
                </c:pt>
                <c:pt idx="12">
                  <c:v>19908.824230767164</c:v>
                </c:pt>
                <c:pt idx="13">
                  <c:v>25243.971188185129</c:v>
                </c:pt>
                <c:pt idx="14">
                  <c:v>19854.773027453157</c:v>
                </c:pt>
                <c:pt idx="15">
                  <c:v>28016.31411449489</c:v>
                </c:pt>
                <c:pt idx="16">
                  <c:v>36639.762333879989</c:v>
                </c:pt>
                <c:pt idx="17">
                  <c:v>35734.966321473315</c:v>
                </c:pt>
                <c:pt idx="18">
                  <c:v>29004.49514089142</c:v>
                </c:pt>
                <c:pt idx="19">
                  <c:v>29018.307994819363</c:v>
                </c:pt>
              </c:numCache>
            </c:numRef>
          </c:val>
          <c:smooth val="0"/>
          <c:extLst>
            <c:ext xmlns:c16="http://schemas.microsoft.com/office/drawing/2014/chart" uri="{C3380CC4-5D6E-409C-BE32-E72D297353CC}">
              <c16:uniqueId val="{00000000-81B8-4918-9E2C-F834C83F4BC7}"/>
            </c:ext>
          </c:extLst>
        </c:ser>
        <c:ser>
          <c:idx val="1"/>
          <c:order val="1"/>
          <c:tx>
            <c:strRef>
              <c:f>Sheet1!$I$1</c:f>
              <c:strCache>
                <c:ptCount val="1"/>
                <c:pt idx="0">
                  <c:v>定投中证500</c:v>
                </c:pt>
              </c:strCache>
            </c:strRef>
          </c:tx>
          <c:spPr>
            <a:ln w="28575" cap="rnd">
              <a:solidFill>
                <a:schemeClr val="accent2"/>
              </a:solidFill>
              <a:round/>
            </a:ln>
            <a:effectLst/>
          </c:spPr>
          <c:marker>
            <c:symbol val="none"/>
          </c:marker>
          <c:cat>
            <c:numRef>
              <c:f>Sheet1!$A$2:$A$21</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Sheet1!$I$2:$I$21</c:f>
              <c:numCache>
                <c:formatCode>General</c:formatCode>
                <c:ptCount val="20"/>
                <c:pt idx="0">
                  <c:v>1000</c:v>
                </c:pt>
                <c:pt idx="1">
                  <c:v>1860.13</c:v>
                </c:pt>
                <c:pt idx="2">
                  <c:v>4732.9978020764311</c:v>
                </c:pt>
                <c:pt idx="3">
                  <c:v>14566.016815197607</c:v>
                </c:pt>
                <c:pt idx="4">
                  <c:v>6709.7926250906894</c:v>
                </c:pt>
                <c:pt idx="5">
                  <c:v>16517.49605383438</c:v>
                </c:pt>
                <c:pt idx="6">
                  <c:v>19180.09099133499</c:v>
                </c:pt>
                <c:pt idx="7">
                  <c:v>13692.019366657092</c:v>
                </c:pt>
                <c:pt idx="8">
                  <c:v>14730.118301091692</c:v>
                </c:pt>
                <c:pt idx="9">
                  <c:v>18217.798070341894</c:v>
                </c:pt>
                <c:pt idx="10">
                  <c:v>26323.981083541694</c:v>
                </c:pt>
                <c:pt idx="11">
                  <c:v>38674.02835403107</c:v>
                </c:pt>
                <c:pt idx="12">
                  <c:v>32799.640602224514</c:v>
                </c:pt>
                <c:pt idx="13">
                  <c:v>33732.560746595344</c:v>
                </c:pt>
                <c:pt idx="14">
                  <c:v>23492.834939134267</c:v>
                </c:pt>
                <c:pt idx="15">
                  <c:v>30690.75798108464</c:v>
                </c:pt>
                <c:pt idx="16">
                  <c:v>38096.439794698941</c:v>
                </c:pt>
                <c:pt idx="17">
                  <c:v>45033.625777645961</c:v>
                </c:pt>
                <c:pt idx="18">
                  <c:v>36885.853108165262</c:v>
                </c:pt>
                <c:pt idx="19">
                  <c:v>36905.600807973162</c:v>
                </c:pt>
              </c:numCache>
            </c:numRef>
          </c:val>
          <c:smooth val="0"/>
          <c:extLst>
            <c:ext xmlns:c16="http://schemas.microsoft.com/office/drawing/2014/chart" uri="{C3380CC4-5D6E-409C-BE32-E72D297353CC}">
              <c16:uniqueId val="{00000001-81B8-4918-9E2C-F834C83F4BC7}"/>
            </c:ext>
          </c:extLst>
        </c:ser>
        <c:dLbls>
          <c:showLegendKey val="0"/>
          <c:showVal val="0"/>
          <c:showCatName val="0"/>
          <c:showSerName val="0"/>
          <c:showPercent val="0"/>
          <c:showBubbleSize val="0"/>
        </c:dLbls>
        <c:smooth val="0"/>
        <c:axId val="1058314816"/>
        <c:axId val="611164608"/>
      </c:lineChart>
      <c:catAx>
        <c:axId val="105831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11164608"/>
        <c:crosses val="autoZero"/>
        <c:auto val="1"/>
        <c:lblAlgn val="ctr"/>
        <c:lblOffset val="100"/>
        <c:noMultiLvlLbl val="0"/>
      </c:catAx>
      <c:valAx>
        <c:axId val="61116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58314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Sheet3!$A$2:$A$7</cx:f>
        <cx:lvl ptCount="6">
          <cx:pt idx="0">BAC</cx:pt>
          <cx:pt idx="1">GOOG</cx:pt>
          <cx:pt idx="2">BRKB</cx:pt>
          <cx:pt idx="3">GOOGL</cx:pt>
          <cx:pt idx="4">AAPL</cx:pt>
          <cx:pt idx="5">EWBC</cx:pt>
        </cx:lvl>
      </cx:strDim>
      <cx:numDim type="size">
        <cx:f>Sheet3!$B$2:$B$7</cx:f>
        <cx:lvl ptCount="6" formatCode="G/通用格式">
          <cx:pt idx="0">0.28960000000000002</cx:pt>
          <cx:pt idx="1">0.2056</cx:pt>
          <cx:pt idx="2">0.1709</cx:pt>
          <cx:pt idx="3">0.1699</cx:pt>
          <cx:pt idx="4">0.082199999999999995</cx:pt>
          <cx:pt idx="5">0.081799999999999998</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Himalaya Capital Management (Li Lu)</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treemap" uniqueId="{1EED40C6-B316-42B6-A124-AF69AD9F9D5F}">
          <cx:tx>
            <cx:txData>
              <cx:f>Sheet3!$B$1</cx:f>
              <cx:v>% of Portfolio</cx:v>
            </cx:txData>
          </cx:tx>
          <cx:dataLabels pos="inEnd">
            <cx:visibility seriesName="0" categoryName="1" value="0"/>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Sheet2!$A$2:$A$49</cx:f>
        <cx:lvl ptCount="48">
          <cx:pt idx="0">AAPL</cx:pt>
          <cx:pt idx="1">BAC</cx:pt>
          <cx:pt idx="2">AXP</cx:pt>
          <cx:pt idx="3">KO</cx:pt>
          <cx:pt idx="4">CVX</cx:pt>
          <cx:pt idx="5">OXY</cx:pt>
          <cx:pt idx="6">KHC</cx:pt>
          <cx:pt idx="7">MCO</cx:pt>
          <cx:pt idx="8">DVA</cx:pt>
          <cx:pt idx="9">VRSN</cx:pt>
          <cx:pt idx="10">HPQ</cx:pt>
          <cx:pt idx="11">C</cx:pt>
          <cx:pt idx="12">KR</cx:pt>
          <cx:pt idx="13">V</cx:pt>
          <cx:pt idx="14">MA</cx:pt>
          <cx:pt idx="15">AON</cx:pt>
          <cx:pt idx="16">PARA</cx:pt>
          <cx:pt idx="17">LSXMK</cx:pt>
          <cx:pt idx="18">CHTR</cx:pt>
          <cx:pt idx="19">AMZN</cx:pt>
          <cx:pt idx="20">COF</cx:pt>
          <cx:pt idx="21">ATVI</cx:pt>
          <cx:pt idx="22">SNOW</cx:pt>
          <cx:pt idx="23">GM</cx:pt>
          <cx:pt idx="24">NU</cx:pt>
          <cx:pt idx="25">ALLY</cx:pt>
          <cx:pt idx="26">TMUS</cx:pt>
          <cx:pt idx="27">DHI</cx:pt>
          <cx:pt idx="28">LSXMA</cx:pt>
          <cx:pt idx="29">MKL</cx:pt>
          <cx:pt idx="30">CE</cx:pt>
          <cx:pt idx="31">FWONK</cx:pt>
          <cx:pt idx="32">LPX</cx:pt>
          <cx:pt idx="33">FND</cx:pt>
          <cx:pt idx="34">GL</cx:pt>
          <cx:pt idx="35">STNE</cx:pt>
          <cx:pt idx="36">NVR</cx:pt>
          <cx:pt idx="37">JNJ</cx:pt>
          <cx:pt idx="38">PG</cx:pt>
          <cx:pt idx="39">MDLZ</cx:pt>
          <cx:pt idx="40">DEO</cx:pt>
          <cx:pt idx="41">LILA</cx:pt>
          <cx:pt idx="42">VOO</cx:pt>
          <cx:pt idx="43">SPY</cx:pt>
          <cx:pt idx="44">LENB</cx:pt>
          <cx:pt idx="45">JEF</cx:pt>
          <cx:pt idx="46">LILAK</cx:pt>
          <cx:pt idx="47">UPS</cx:pt>
        </cx:lvl>
      </cx:strDim>
      <cx:numDim type="size">
        <cx:f>Sheet2!$B$2:$B$49</cx:f>
        <cx:lvl ptCount="48" formatCode="G/通用格式">
          <cx:pt idx="0">0.51000000000000001</cx:pt>
          <cx:pt idx="1">0.085099999999999995</cx:pt>
          <cx:pt idx="2">0.075899999999999995</cx:pt>
          <cx:pt idx="3">0.069199999999999998</cx:pt>
          <cx:pt idx="4">0.055599999999999997</cx:pt>
          <cx:pt idx="5">0.041000000000000002</cx:pt>
          <cx:pt idx="6">0.0332</cx:pt>
          <cx:pt idx="7">0.0246</cx:pt>
          <cx:pt idx="8">0.0104</cx:pt>
          <cx:pt idx="9">0.0083000000000000001</cx:pt>
          <cx:pt idx="10">0.0076</cx:pt>
          <cx:pt idx="11">0.0073000000000000001</cx:pt>
          <cx:pt idx="12">0.0067000000000000002</cx:pt>
          <cx:pt idx="13">0.0057000000000000002</cx:pt>
          <cx:pt idx="14">0.0044999999999999997</cx:pt>
          <cx:pt idx="15">0.0043</cx:pt>
          <cx:pt idx="16">0.0043</cx:pt>
          <cx:pt idx="17">0.0041000000000000003</cx:pt>
          <cx:pt idx="18">0.0040000000000000001</cx:pt>
          <cx:pt idx="19">0.0040000000000000001</cx:pt>
          <cx:pt idx="20">0.0038999999999999998</cx:pt>
          <cx:pt idx="21">0.0035000000000000001</cx:pt>
          <cx:pt idx="22">0.0030999999999999999</cx:pt>
          <cx:pt idx="23">0.0023999999999999998</cx:pt>
          <cx:pt idx="24">0.0023999999999999998</cx:pt>
          <cx:pt idx="25">0.0022000000000000001</cx:pt>
          <cx:pt idx="26">0.0020999999999999999</cx:pt>
          <cx:pt idx="27">0.0020999999999999999</cx:pt>
          <cx:pt idx="28">0.0019</cx:pt>
          <cx:pt idx="29">0.0019</cx:pt>
          <cx:pt idx="30">0.0018</cx:pt>
          <cx:pt idx="31">0.0016999999999999999</cx:pt>
          <cx:pt idx="32">0.0015</cx:pt>
          <cx:pt idx="33">0.0014</cx:pt>
          <cx:pt idx="34">0.00080000000000000004</cx:pt>
          <cx:pt idx="35">0.00040000000000000002</cx:pt>
          <cx:pt idx="36">0.00020000000000000001</cx:pt>
          <cx:pt idx="37">0.00020000000000000001</cx:pt>
          <cx:pt idx="38">0.0001</cx:pt>
          <cx:pt idx="39">0.0001</cx:pt>
          <cx:pt idx="40">0.0001</cx:pt>
          <cx:pt idx="41">5.7142857142914293e-05</cx:pt>
          <cx:pt idx="42">5.7142857142914293e-05</cx:pt>
          <cx:pt idx="43">5.7142857142914293e-05</cx:pt>
          <cx:pt idx="44">5.7142857142914293e-05</cx:pt>
          <cx:pt idx="45">5.7142857142914293e-05</cx:pt>
          <cx:pt idx="46">5.7142857142914293e-05</cx:pt>
          <cx:pt idx="47">5.7142857142914293e-05</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Berkshire Hathaway's Equity Portfolio (2023.6)</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treemap" uniqueId="{87765D29-5DFF-4BFD-A61A-E75773A99EBA}">
          <cx:tx>
            <cx:txData>
              <cx:f>Sheet2!$B$1</cx:f>
              <cx:v>% of Portfolio</cx:v>
            </cx:txData>
          </cx:tx>
          <cx:dataLabels pos="inEnd">
            <cx:visibility seriesName="0" categoryName="1" value="0"/>
          </cx:dataLabels>
          <cx:dataId val="0"/>
          <cx:layoutPr>
            <cx:parentLabelLayout val="overlapping"/>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Sheet2!$C$2:$C$79</cx:f>
        <cx:lvl ptCount="78" formatCode="G/通用格式">
          <cx:pt idx="0">24</cx:pt>
          <cx:pt idx="1">9</cx:pt>
          <cx:pt idx="2">8</cx:pt>
          <cx:pt idx="3">23</cx:pt>
          <cx:pt idx="4">8</cx:pt>
          <cx:pt idx="5">45</cx:pt>
          <cx:pt idx="6">22</cx:pt>
          <cx:pt idx="7">11</cx:pt>
          <cx:pt idx="8">9</cx:pt>
          <cx:pt idx="9">15</cx:pt>
          <cx:pt idx="10">29</cx:pt>
          <cx:pt idx="11">4</cx:pt>
          <cx:pt idx="12">41</cx:pt>
          <cx:pt idx="13">10</cx:pt>
          <cx:pt idx="14">33</cx:pt>
          <cx:pt idx="15">102</cx:pt>
          <cx:pt idx="16">18</cx:pt>
          <cx:pt idx="17">5</cx:pt>
          <cx:pt idx="18">45</cx:pt>
          <cx:pt idx="19">17</cx:pt>
          <cx:pt idx="20">41</cx:pt>
          <cx:pt idx="21">93</cx:pt>
          <cx:pt idx="22">36</cx:pt>
          <cx:pt idx="23">39</cx:pt>
          <cx:pt idx="24">6</cx:pt>
          <cx:pt idx="25">79</cx:pt>
          <cx:pt idx="26">385</cx:pt>
          <cx:pt idx="27">53</cx:pt>
          <cx:pt idx="28">18</cx:pt>
          <cx:pt idx="29">59</cx:pt>
          <cx:pt idx="30">32</cx:pt>
          <cx:pt idx="31">8</cx:pt>
          <cx:pt idx="32">29</cx:pt>
          <cx:pt idx="33">10</cx:pt>
          <cx:pt idx="34">12</cx:pt>
          <cx:pt idx="35">37</cx:pt>
          <cx:pt idx="36">35</cx:pt>
          <cx:pt idx="37">113</cx:pt>
          <cx:pt idx="38">82</cx:pt>
          <cx:pt idx="39">23</cx:pt>
          <cx:pt idx="40">43</cx:pt>
          <cx:pt idx="41">10</cx:pt>
          <cx:pt idx="42">43</cx:pt>
          <cx:pt idx="43">390</cx:pt>
          <cx:pt idx="44">54</cx:pt>
          <cx:pt idx="45">6</cx:pt>
          <cx:pt idx="46">29</cx:pt>
          <cx:pt idx="47">47</cx:pt>
          <cx:pt idx="48">21</cx:pt>
          <cx:pt idx="49">68</cx:pt>
          <cx:pt idx="50">31</cx:pt>
          <cx:pt idx="51">2</cx:pt>
          <cx:pt idx="52">8</cx:pt>
          <cx:pt idx="53">4</cx:pt>
          <cx:pt idx="54">10</cx:pt>
          <cx:pt idx="55">99</cx:pt>
          <cx:pt idx="56">60</cx:pt>
          <cx:pt idx="57">39</cx:pt>
          <cx:pt idx="58">98</cx:pt>
          <cx:pt idx="59">8</cx:pt>
          <cx:pt idx="60">22</cx:pt>
          <cx:pt idx="61">28</cx:pt>
          <cx:pt idx="62">29</cx:pt>
          <cx:pt idx="63">52</cx:pt>
          <cx:pt idx="64">39</cx:pt>
          <cx:pt idx="65">58</cx:pt>
          <cx:pt idx="66">131</cx:pt>
          <cx:pt idx="67">83</cx:pt>
          <cx:pt idx="68">96</cx:pt>
          <cx:pt idx="69">10</cx:pt>
          <cx:pt idx="70">84</cx:pt>
          <cx:pt idx="71">8</cx:pt>
          <cx:pt idx="72">9</cx:pt>
          <cx:pt idx="73">85</cx:pt>
          <cx:pt idx="74">29</cx:pt>
          <cx:pt idx="75">48</cx:pt>
          <cx:pt idx="76">38</cx:pt>
          <cx:pt idx="77">70</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Number of Stocks in Super Manager's Portfolio</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clusteredColumn" uniqueId="{2A75FE6B-845C-413C-A17C-BEE1F8AAAB55}">
          <cx:tx>
            <cx:txData>
              <cx:f>Sheet2!$C$1</cx:f>
              <cx:v>Number of stocks</cx:v>
            </cx:txData>
          </cx:tx>
          <cx:dataId val="0"/>
          <cx:layoutPr>
            <cx:binning intervalClosed="r" underflow="0" overflow="100">
              <cx:binSize val="8"/>
            </cx:binning>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250967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为什么分散？</a:t>
            </a:r>
            <a:endParaRPr lang="en-US" altLang="zh-CN" dirty="0"/>
          </a:p>
          <a:p>
            <a:r>
              <a:rPr lang="zh-CN" altLang="en-US" dirty="0"/>
              <a:t>从财富保值角度看：未来充满不确定性，我们无法保证任何一个投资绝对不出问题。</a:t>
            </a:r>
            <a:endParaRPr lang="en-US" altLang="zh-CN" dirty="0"/>
          </a:p>
          <a:p>
            <a:r>
              <a:rPr lang="zh-CN" altLang="en-US" dirty="0"/>
              <a:t>从收益风险比角度看：分散降低组合风险，但不降低预期收益，因此提高收益风险比。</a:t>
            </a:r>
            <a:endParaRPr lang="en-US" altLang="zh-CN" dirty="0"/>
          </a:p>
          <a:p>
            <a:endParaRPr lang="en-US" altLang="zh-CN" dirty="0"/>
          </a:p>
          <a:p>
            <a:r>
              <a:rPr lang="en-US" altLang="zh-CN" dirty="0"/>
              <a:t>Harry Markowitz:</a:t>
            </a:r>
            <a:r>
              <a:rPr lang="zh-CN" altLang="en-US" dirty="0"/>
              <a:t> </a:t>
            </a:r>
            <a:r>
              <a:rPr lang="en-US" altLang="zh-CN" dirty="0"/>
              <a:t>Diversification is the only free lunch in investing.</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Keynes defended his large bet on Elder Dempster: “Sorry to have gone too large on Elder Dempster. I was suffering from my chronic delusion that one good share is safer than 10 bad ones.”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38712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data source: https://hedgefollow.com/funds</a:t>
            </a:r>
            <a:r>
              <a:rPr lang="en-US" altLang="zh-CN" dirty="0"/>
              <a:t> </a:t>
            </a:r>
          </a:p>
          <a:p>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11</a:t>
            </a:fld>
            <a:endParaRPr lang="zh-CN" altLang="en-US"/>
          </a:p>
        </p:txBody>
      </p:sp>
    </p:spTree>
    <p:extLst>
      <p:ext uri="{BB962C8B-B14F-4D97-AF65-F5344CB8AC3E}">
        <p14:creationId xmlns:p14="http://schemas.microsoft.com/office/powerpoint/2010/main" val="397859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Robert G. Kirby, 1984, The Coffee Can portfolio, The Journal of Portfolio Management, 11 (1) 76-80.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Kirby told the following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potential impact of this process was brought home to me dramatically as the result of an experience with one woman client. Her husband, a lawyer, handled her financial affairs and was our primary contact. I had worked with the client for about ten years, when her husband suddenly died. She inherited his estate and called us to say that she would be adding his securities to the portfolio under our management. When we received the list of assets, I was amused to find that he had secretly been piggybacking our recommendations for his wife‘s portfolio. Then, when I looked at the total value of the estate, 1 was also shocked. The husband had applied a small twist of his own to our advice: He paid no attention whatsoever to the sale recommendations. He simply put about $5,000 in every purchase recommendation. Then he would toss the certificate in his safe-deposit box and forget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Needless to say, he had an odd-looking portfolio. He owned a number of small holdings with values of less than $2,000. He had several large holdings with values in excess of $100,000. There was one jumbo holding worth over $800,000 that exceeded the total value of his wife’s portfolio and came from a small commitment in a company called Haloid; this later turned out to be a zillion shares of Xerox.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好处：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 </a:t>
            </a:r>
            <a:r>
              <a:rPr lang="zh-CN" altLang="en-US" dirty="0"/>
              <a:t>风险分散</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 </a:t>
            </a:r>
            <a:r>
              <a:rPr lang="zh-CN" altLang="en-US" dirty="0"/>
              <a:t>风险收益不对称：每个投资最多亏损</a:t>
            </a:r>
            <a:r>
              <a:rPr lang="en-US" altLang="zh-CN" dirty="0"/>
              <a:t>2%</a:t>
            </a:r>
            <a:r>
              <a:rPr lang="zh-CN" altLang="en-US" dirty="0"/>
              <a:t>，而收益上不封顶。</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3 </a:t>
            </a:r>
            <a:r>
              <a:rPr lang="zh-CN" altLang="en-US" dirty="0"/>
              <a:t>帮助投资者长期持有，避免被自己的本能伤害。</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坏处：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 </a:t>
            </a:r>
            <a:r>
              <a:rPr lang="zh-CN" altLang="en-US" dirty="0"/>
              <a:t>需要靠谱的选股</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12</a:t>
            </a:fld>
            <a:endParaRPr lang="zh-CN" altLang="en-US"/>
          </a:p>
        </p:txBody>
      </p:sp>
    </p:spTree>
    <p:extLst>
      <p:ext uri="{BB962C8B-B14F-4D97-AF65-F5344CB8AC3E}">
        <p14:creationId xmlns:p14="http://schemas.microsoft.com/office/powerpoint/2010/main" val="53008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巴菲特的组合共有</a:t>
            </a:r>
            <a:r>
              <a:rPr lang="en-US" altLang="zh-CN" dirty="0"/>
              <a:t>48</a:t>
            </a:r>
            <a:r>
              <a:rPr lang="zh-CN" altLang="en-US" dirty="0"/>
              <a:t>只股票。</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13</a:t>
            </a:fld>
            <a:endParaRPr lang="zh-CN" altLang="en-US"/>
          </a:p>
        </p:txBody>
      </p:sp>
    </p:spTree>
    <p:extLst>
      <p:ext uri="{BB962C8B-B14F-4D97-AF65-F5344CB8AC3E}">
        <p14:creationId xmlns:p14="http://schemas.microsoft.com/office/powerpoint/2010/main" val="61686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https://www.dataroma.com/m/managers.php</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14</a:t>
            </a:fld>
            <a:endParaRPr lang="zh-CN" altLang="en-US"/>
          </a:p>
        </p:txBody>
      </p:sp>
    </p:spTree>
    <p:extLst>
      <p:ext uri="{BB962C8B-B14F-4D97-AF65-F5344CB8AC3E}">
        <p14:creationId xmlns:p14="http://schemas.microsoft.com/office/powerpoint/2010/main" val="167051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15</a:t>
            </a:fld>
            <a:endParaRPr lang="zh-CN" altLang="en-US"/>
          </a:p>
        </p:txBody>
      </p:sp>
    </p:spTree>
    <p:extLst>
      <p:ext uri="{BB962C8B-B14F-4D97-AF65-F5344CB8AC3E}">
        <p14:creationId xmlns:p14="http://schemas.microsoft.com/office/powerpoint/2010/main" val="1632288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组合管理</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组合管理概论</a:t>
            </a:r>
            <a:endParaRPr lang="en-US" altLang="zh-CN" dirty="0"/>
          </a:p>
          <a:p>
            <a:r>
              <a:rPr lang="zh-CN" altLang="en-US" dirty="0">
                <a:solidFill>
                  <a:srgbClr val="C00000"/>
                </a:solidFill>
              </a:rPr>
              <a:t>主动投资实践</a:t>
            </a:r>
            <a:endParaRPr lang="en-US" altLang="zh-CN" dirty="0">
              <a:solidFill>
                <a:srgbClr val="C00000"/>
              </a:solidFill>
            </a:endParaRPr>
          </a:p>
          <a:p>
            <a:pPr lvl="1"/>
            <a:r>
              <a:rPr lang="zh-CN" altLang="en-US" dirty="0">
                <a:solidFill>
                  <a:srgbClr val="C00000"/>
                </a:solidFill>
              </a:rPr>
              <a:t>集中持仓</a:t>
            </a:r>
            <a:endParaRPr lang="en-US" altLang="zh-CN" dirty="0">
              <a:solidFill>
                <a:srgbClr val="C00000"/>
              </a:solidFill>
            </a:endParaRPr>
          </a:p>
          <a:p>
            <a:pPr lvl="1"/>
            <a:r>
              <a:rPr lang="zh-CN" altLang="en-US" dirty="0">
                <a:solidFill>
                  <a:srgbClr val="C00000"/>
                </a:solidFill>
              </a:rPr>
              <a:t>咖啡罐组合</a:t>
            </a:r>
            <a:endParaRPr lang="en-US" altLang="zh-CN" dirty="0">
              <a:solidFill>
                <a:srgbClr val="C00000"/>
              </a:solidFill>
            </a:endParaRPr>
          </a:p>
          <a:p>
            <a:endParaRPr lang="en-US" altLang="zh-CN" dirty="0"/>
          </a:p>
          <a:p>
            <a:endParaRPr lang="zh-CN" altLang="en-US" dirty="0"/>
          </a:p>
        </p:txBody>
      </p:sp>
    </p:spTree>
    <p:extLst>
      <p:ext uri="{BB962C8B-B14F-4D97-AF65-F5344CB8AC3E}">
        <p14:creationId xmlns:p14="http://schemas.microsoft.com/office/powerpoint/2010/main" val="132724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A3F71D-C3A5-4953-B5D6-48642FA44429}"/>
              </a:ext>
            </a:extLst>
          </p:cNvPr>
          <p:cNvSpPr>
            <a:spLocks noGrp="1"/>
          </p:cNvSpPr>
          <p:nvPr>
            <p:ph type="title"/>
          </p:nvPr>
        </p:nvSpPr>
        <p:spPr/>
        <p:txBody>
          <a:bodyPr/>
          <a:lstStyle/>
          <a:p>
            <a:r>
              <a:rPr lang="zh-CN" altLang="en-US" dirty="0"/>
              <a:t>集中持仓</a:t>
            </a:r>
          </a:p>
        </p:txBody>
      </p:sp>
      <p:sp>
        <p:nvSpPr>
          <p:cNvPr id="3" name="内容占位符 2">
            <a:extLst>
              <a:ext uri="{FF2B5EF4-FFF2-40B4-BE49-F238E27FC236}">
                <a16:creationId xmlns:a16="http://schemas.microsoft.com/office/drawing/2014/main" id="{9514F4C3-065D-4949-89F7-171203C38319}"/>
              </a:ext>
            </a:extLst>
          </p:cNvPr>
          <p:cNvSpPr>
            <a:spLocks noGrp="1"/>
          </p:cNvSpPr>
          <p:nvPr>
            <p:ph sz="half" idx="1"/>
          </p:nvPr>
        </p:nvSpPr>
        <p:spPr/>
        <p:txBody>
          <a:bodyPr>
            <a:normAutofit fontScale="85000" lnSpcReduction="20000"/>
          </a:bodyPr>
          <a:lstStyle/>
          <a:p>
            <a:r>
              <a:rPr lang="zh-CN" altLang="en-US" dirty="0"/>
              <a:t>持有若干重仓股</a:t>
            </a:r>
            <a:endParaRPr lang="en-US" altLang="zh-CN" dirty="0"/>
          </a:p>
          <a:p>
            <a:pPr lvl="1"/>
            <a:r>
              <a:rPr lang="zh-CN" altLang="en-US" dirty="0"/>
              <a:t>买入时慎重</a:t>
            </a:r>
            <a:endParaRPr lang="en-US" altLang="zh-CN" dirty="0"/>
          </a:p>
          <a:p>
            <a:pPr lvl="2"/>
            <a:r>
              <a:rPr lang="zh-CN" altLang="en-US" dirty="0"/>
              <a:t>遵守选股流程</a:t>
            </a:r>
            <a:endParaRPr lang="en-US" altLang="zh-CN" dirty="0"/>
          </a:p>
          <a:p>
            <a:pPr lvl="2"/>
            <a:r>
              <a:rPr lang="zh-CN" altLang="en-US" dirty="0"/>
              <a:t>深入调查研究</a:t>
            </a:r>
            <a:endParaRPr lang="en-US" altLang="zh-CN" dirty="0"/>
          </a:p>
          <a:p>
            <a:pPr lvl="2"/>
            <a:r>
              <a:rPr lang="zh-CN" altLang="en-US" dirty="0"/>
              <a:t>讲究买入策略</a:t>
            </a:r>
            <a:endParaRPr lang="en-US" altLang="zh-CN" dirty="0"/>
          </a:p>
          <a:p>
            <a:r>
              <a:rPr lang="zh-CN" altLang="en-US" dirty="0"/>
              <a:t>买入后持续跟踪</a:t>
            </a:r>
            <a:endParaRPr lang="en-US" altLang="zh-CN" dirty="0"/>
          </a:p>
          <a:p>
            <a:pPr marL="400050" lvl="1" indent="0">
              <a:buNone/>
            </a:pPr>
            <a:endParaRPr lang="en-US" altLang="zh-CN" dirty="0"/>
          </a:p>
          <a:p>
            <a:pPr marL="400050" lvl="1" indent="0">
              <a:buNone/>
            </a:pPr>
            <a:r>
              <a:rPr lang="en-US" altLang="zh-CN" dirty="0"/>
              <a:t>Andrew Carnegie: The wise man put all his eggs in one basket and watches the basket. </a:t>
            </a:r>
            <a:endParaRPr lang="zh-CN" altLang="en-US" dirty="0"/>
          </a:p>
          <a:p>
            <a:endParaRPr lang="en-US" altLang="zh-CN" dirty="0"/>
          </a:p>
          <a:p>
            <a:r>
              <a:rPr lang="zh-CN" altLang="en-US" dirty="0"/>
              <a:t>长期持有，除非</a:t>
            </a:r>
            <a:endParaRPr lang="en-US" altLang="zh-CN" dirty="0"/>
          </a:p>
          <a:p>
            <a:pPr lvl="1"/>
            <a:r>
              <a:rPr lang="zh-CN" altLang="en-US" dirty="0"/>
              <a:t>基本面变化</a:t>
            </a:r>
            <a:endParaRPr lang="en-US" altLang="zh-CN" dirty="0"/>
          </a:p>
          <a:p>
            <a:pPr lvl="1"/>
            <a:r>
              <a:rPr lang="zh-CN" altLang="en-US" dirty="0"/>
              <a:t>出现更好的标的</a:t>
            </a:r>
            <a:endParaRPr lang="en-US" altLang="zh-CN" dirty="0"/>
          </a:p>
          <a:p>
            <a:pPr lvl="1"/>
            <a:endParaRPr lang="zh-CN" altLang="en-US" dirty="0"/>
          </a:p>
        </p:txBody>
      </p:sp>
      <mc:AlternateContent xmlns:mc="http://schemas.openxmlformats.org/markup-compatibility/2006" xmlns:cx1="http://schemas.microsoft.com/office/drawing/2015/9/8/chartex">
        <mc:Choice Requires="cx1">
          <p:graphicFrame>
            <p:nvGraphicFramePr>
              <p:cNvPr id="5" name="内容占位符 4">
                <a:extLst>
                  <a:ext uri="{FF2B5EF4-FFF2-40B4-BE49-F238E27FC236}">
                    <a16:creationId xmlns:a16="http://schemas.microsoft.com/office/drawing/2014/main" id="{4282742A-8EB1-4E80-9B61-6AC2A8D208CF}"/>
                  </a:ext>
                </a:extLst>
              </p:cNvPr>
              <p:cNvGraphicFramePr>
                <a:graphicFrameLocks noGrp="1"/>
              </p:cNvGraphicFramePr>
              <p:nvPr>
                <p:ph sz="half" idx="2"/>
              </p:nvPr>
            </p:nvGraphicFramePr>
            <p:xfrm>
              <a:off x="4648200" y="1600200"/>
              <a:ext cx="4038600" cy="45259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内容占位符 4">
                <a:extLst>
                  <a:ext uri="{FF2B5EF4-FFF2-40B4-BE49-F238E27FC236}">
                    <a16:creationId xmlns:a16="http://schemas.microsoft.com/office/drawing/2014/main" id="{4282742A-8EB1-4E80-9B61-6AC2A8D208CF}"/>
                  </a:ext>
                </a:extLst>
              </p:cNvPr>
              <p:cNvPicPr>
                <a:picLocks noGrp="1" noRot="1" noChangeAspect="1" noMove="1" noResize="1" noEditPoints="1" noAdjustHandles="1" noChangeArrowheads="1" noChangeShapeType="1"/>
              </p:cNvPicPr>
              <p:nvPr/>
            </p:nvPicPr>
            <p:blipFill>
              <a:blip r:embed="rId4"/>
              <a:stretch>
                <a:fillRect/>
              </a:stretch>
            </p:blipFill>
            <p:spPr>
              <a:xfrm>
                <a:off x="4648200" y="1600200"/>
                <a:ext cx="4038600" cy="4525963"/>
              </a:xfrm>
              <a:prstGeom prst="rect">
                <a:avLst/>
              </a:prstGeom>
            </p:spPr>
          </p:pic>
        </mc:Fallback>
      </mc:AlternateContent>
    </p:spTree>
    <p:extLst>
      <p:ext uri="{BB962C8B-B14F-4D97-AF65-F5344CB8AC3E}">
        <p14:creationId xmlns:p14="http://schemas.microsoft.com/office/powerpoint/2010/main" val="324131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DADA8D-F3EB-4158-9363-2D27CA14EF8F}"/>
              </a:ext>
            </a:extLst>
          </p:cNvPr>
          <p:cNvSpPr>
            <a:spLocks noGrp="1"/>
          </p:cNvSpPr>
          <p:nvPr>
            <p:ph type="title"/>
          </p:nvPr>
        </p:nvSpPr>
        <p:spPr/>
        <p:txBody>
          <a:bodyPr/>
          <a:lstStyle/>
          <a:p>
            <a:r>
              <a:rPr lang="zh-CN" altLang="en-US" dirty="0"/>
              <a:t>咖啡罐组合</a:t>
            </a:r>
          </a:p>
        </p:txBody>
      </p:sp>
      <p:sp>
        <p:nvSpPr>
          <p:cNvPr id="3" name="内容占位符 2">
            <a:extLst>
              <a:ext uri="{FF2B5EF4-FFF2-40B4-BE49-F238E27FC236}">
                <a16:creationId xmlns:a16="http://schemas.microsoft.com/office/drawing/2014/main" id="{8D5DD902-5672-4620-9842-4B0691B0A77C}"/>
              </a:ext>
            </a:extLst>
          </p:cNvPr>
          <p:cNvSpPr>
            <a:spLocks noGrp="1"/>
          </p:cNvSpPr>
          <p:nvPr>
            <p:ph sz="half" idx="1"/>
          </p:nvPr>
        </p:nvSpPr>
        <p:spPr/>
        <p:txBody>
          <a:bodyPr/>
          <a:lstStyle/>
          <a:p>
            <a:r>
              <a:rPr lang="en-US" altLang="zh-CN" dirty="0"/>
              <a:t>Robert Kirby</a:t>
            </a:r>
            <a:r>
              <a:rPr lang="zh-CN" altLang="en-US" dirty="0"/>
              <a:t>在</a:t>
            </a:r>
            <a:r>
              <a:rPr lang="en-US" altLang="zh-CN" dirty="0"/>
              <a:t>1984</a:t>
            </a:r>
            <a:r>
              <a:rPr lang="zh-CN" altLang="en-US" dirty="0"/>
              <a:t>年提出。</a:t>
            </a:r>
            <a:endParaRPr lang="en-US" altLang="zh-CN" dirty="0"/>
          </a:p>
          <a:p>
            <a:r>
              <a:rPr lang="zh-CN" altLang="en-US" dirty="0"/>
              <a:t>微小仓位买入好公司股票，长期持有。</a:t>
            </a:r>
            <a:endParaRPr lang="en-US" altLang="zh-CN" dirty="0"/>
          </a:p>
          <a:p>
            <a:pPr lvl="1"/>
            <a:r>
              <a:rPr lang="zh-CN" altLang="en-US" dirty="0"/>
              <a:t>例如：每个股票占</a:t>
            </a:r>
            <a:r>
              <a:rPr lang="en-US" altLang="zh-CN" dirty="0"/>
              <a:t>2%</a:t>
            </a:r>
            <a:r>
              <a:rPr lang="zh-CN" altLang="en-US" dirty="0"/>
              <a:t>，持有</a:t>
            </a:r>
            <a:r>
              <a:rPr lang="en-US" altLang="zh-CN" dirty="0"/>
              <a:t>10</a:t>
            </a:r>
            <a:r>
              <a:rPr lang="zh-CN" altLang="en-US" dirty="0"/>
              <a:t>年以上。</a:t>
            </a:r>
            <a:endParaRPr lang="en-US" altLang="zh-CN" dirty="0"/>
          </a:p>
          <a:p>
            <a:endParaRPr lang="zh-CN" altLang="en-US" dirty="0"/>
          </a:p>
        </p:txBody>
      </p:sp>
      <p:pic>
        <p:nvPicPr>
          <p:cNvPr id="5" name="内容占位符 4">
            <a:extLst>
              <a:ext uri="{FF2B5EF4-FFF2-40B4-BE49-F238E27FC236}">
                <a16:creationId xmlns:a16="http://schemas.microsoft.com/office/drawing/2014/main" id="{A4E48564-D340-4DE5-8123-3073A2F49070}"/>
              </a:ext>
            </a:extLst>
          </p:cNvPr>
          <p:cNvPicPr>
            <a:picLocks noGrp="1" noChangeAspect="1"/>
          </p:cNvPicPr>
          <p:nvPr>
            <p:ph sz="half" idx="2"/>
          </p:nvPr>
        </p:nvPicPr>
        <p:blipFill>
          <a:blip r:embed="rId3"/>
          <a:stretch>
            <a:fillRect/>
          </a:stretch>
        </p:blipFill>
        <p:spPr>
          <a:xfrm>
            <a:off x="4741696" y="1600200"/>
            <a:ext cx="3851607" cy="4525963"/>
          </a:xfrm>
          <a:prstGeom prst="rect">
            <a:avLst/>
          </a:prstGeom>
        </p:spPr>
      </p:pic>
    </p:spTree>
    <p:extLst>
      <p:ext uri="{BB962C8B-B14F-4D97-AF65-F5344CB8AC3E}">
        <p14:creationId xmlns:p14="http://schemas.microsoft.com/office/powerpoint/2010/main" val="276410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3312B-6022-4E49-B0E0-A992104E85DE}"/>
              </a:ext>
            </a:extLst>
          </p:cNvPr>
          <p:cNvSpPr>
            <a:spLocks noGrp="1"/>
          </p:cNvSpPr>
          <p:nvPr>
            <p:ph type="title"/>
          </p:nvPr>
        </p:nvSpPr>
        <p:spPr/>
        <p:txBody>
          <a:bodyPr/>
          <a:lstStyle/>
          <a:p>
            <a:r>
              <a:rPr lang="zh-CN" altLang="en-US" dirty="0"/>
              <a:t>混合型</a:t>
            </a:r>
          </a:p>
        </p:txBody>
      </p:sp>
      <p:sp>
        <p:nvSpPr>
          <p:cNvPr id="3" name="内容占位符 2">
            <a:extLst>
              <a:ext uri="{FF2B5EF4-FFF2-40B4-BE49-F238E27FC236}">
                <a16:creationId xmlns:a16="http://schemas.microsoft.com/office/drawing/2014/main" id="{A3A51C46-0417-4FF6-9B32-9783C44C6E9B}"/>
              </a:ext>
            </a:extLst>
          </p:cNvPr>
          <p:cNvSpPr>
            <a:spLocks noGrp="1"/>
          </p:cNvSpPr>
          <p:nvPr>
            <p:ph sz="half" idx="1"/>
          </p:nvPr>
        </p:nvSpPr>
        <p:spPr/>
        <p:txBody>
          <a:bodyPr/>
          <a:lstStyle/>
          <a:p>
            <a:r>
              <a:rPr lang="zh-CN" altLang="en-US" dirty="0"/>
              <a:t>若干重仓股（大将）</a:t>
            </a:r>
            <a:endParaRPr lang="en-US" altLang="zh-CN" dirty="0"/>
          </a:p>
          <a:p>
            <a:pPr lvl="1"/>
            <a:r>
              <a:rPr lang="zh-CN" altLang="en-US" dirty="0"/>
              <a:t>前</a:t>
            </a:r>
            <a:r>
              <a:rPr lang="en-US" altLang="zh-CN" dirty="0"/>
              <a:t>5</a:t>
            </a:r>
            <a:r>
              <a:rPr lang="zh-CN" altLang="en-US" dirty="0"/>
              <a:t>名占</a:t>
            </a:r>
            <a:r>
              <a:rPr lang="en-US" altLang="zh-CN" dirty="0"/>
              <a:t>50%</a:t>
            </a:r>
            <a:r>
              <a:rPr lang="zh-CN" altLang="en-US" dirty="0"/>
              <a:t>甚至更高。</a:t>
            </a:r>
            <a:endParaRPr lang="en-US" altLang="zh-CN" dirty="0"/>
          </a:p>
          <a:p>
            <a:r>
              <a:rPr lang="zh-CN" altLang="en-US" dirty="0"/>
              <a:t>有众多小仓位（小将）</a:t>
            </a:r>
            <a:endParaRPr lang="en-US" altLang="zh-CN" dirty="0"/>
          </a:p>
          <a:p>
            <a:pPr lvl="1"/>
            <a:r>
              <a:rPr lang="zh-CN" altLang="en-US" dirty="0"/>
              <a:t>每个占</a:t>
            </a:r>
            <a:r>
              <a:rPr lang="en-US" altLang="zh-CN" dirty="0"/>
              <a:t>2%</a:t>
            </a:r>
            <a:r>
              <a:rPr lang="zh-CN" altLang="en-US" dirty="0"/>
              <a:t>甚至更低。</a:t>
            </a:r>
            <a:endParaRPr lang="en-US" altLang="zh-CN" dirty="0"/>
          </a:p>
          <a:p>
            <a:endParaRPr lang="zh-CN" altLang="en-US" dirty="0"/>
          </a:p>
        </p:txBody>
      </p:sp>
      <mc:AlternateContent xmlns:mc="http://schemas.openxmlformats.org/markup-compatibility/2006" xmlns:cx1="http://schemas.microsoft.com/office/drawing/2015/9/8/chartex">
        <mc:Choice Requires="cx1">
          <p:graphicFrame>
            <p:nvGraphicFramePr>
              <p:cNvPr id="5" name="内容占位符 4">
                <a:extLst>
                  <a:ext uri="{FF2B5EF4-FFF2-40B4-BE49-F238E27FC236}">
                    <a16:creationId xmlns:a16="http://schemas.microsoft.com/office/drawing/2014/main" id="{58CBF4DA-0BE6-4443-ABB9-44617CAA0EED}"/>
                  </a:ext>
                </a:extLst>
              </p:cNvPr>
              <p:cNvGraphicFramePr>
                <a:graphicFrameLocks noGrp="1"/>
              </p:cNvGraphicFramePr>
              <p:nvPr>
                <p:ph sz="half" idx="2"/>
                <p:extLst>
                  <p:ext uri="{D42A27DB-BD31-4B8C-83A1-F6EECF244321}">
                    <p14:modId xmlns:p14="http://schemas.microsoft.com/office/powerpoint/2010/main" val="4122035660"/>
                  </p:ext>
                </p:extLst>
              </p:nvPr>
            </p:nvGraphicFramePr>
            <p:xfrm>
              <a:off x="4648200" y="1600200"/>
              <a:ext cx="4038600" cy="45259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内容占位符 4">
                <a:extLst>
                  <a:ext uri="{FF2B5EF4-FFF2-40B4-BE49-F238E27FC236}">
                    <a16:creationId xmlns:a16="http://schemas.microsoft.com/office/drawing/2014/main" id="{58CBF4DA-0BE6-4443-ABB9-44617CAA0EED}"/>
                  </a:ext>
                </a:extLst>
              </p:cNvPr>
              <p:cNvPicPr>
                <a:picLocks noGrp="1" noRot="1" noChangeAspect="1" noMove="1" noResize="1" noEditPoints="1" noAdjustHandles="1" noChangeArrowheads="1" noChangeShapeType="1"/>
              </p:cNvPicPr>
              <p:nvPr/>
            </p:nvPicPr>
            <p:blipFill>
              <a:blip r:embed="rId4"/>
              <a:stretch>
                <a:fillRect/>
              </a:stretch>
            </p:blipFill>
            <p:spPr>
              <a:xfrm>
                <a:off x="4648200" y="1600200"/>
                <a:ext cx="4038600" cy="4525963"/>
              </a:xfrm>
              <a:prstGeom prst="rect">
                <a:avLst/>
              </a:prstGeom>
            </p:spPr>
          </p:pic>
        </mc:Fallback>
      </mc:AlternateContent>
    </p:spTree>
    <p:extLst>
      <p:ext uri="{BB962C8B-B14F-4D97-AF65-F5344CB8AC3E}">
        <p14:creationId xmlns:p14="http://schemas.microsoft.com/office/powerpoint/2010/main" val="166050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0EC816-0BDF-410A-9569-76BB58FBE33A}"/>
              </a:ext>
            </a:extLst>
          </p:cNvPr>
          <p:cNvSpPr>
            <a:spLocks noGrp="1"/>
          </p:cNvSpPr>
          <p:nvPr>
            <p:ph type="title"/>
          </p:nvPr>
        </p:nvSpPr>
        <p:spPr/>
        <p:txBody>
          <a:bodyPr/>
          <a:lstStyle/>
          <a:p>
            <a:r>
              <a:rPr lang="zh-CN" altLang="en-US" dirty="0"/>
              <a:t>知名基金经理买多少股票</a:t>
            </a:r>
          </a:p>
        </p:txBody>
      </p:sp>
      <mc:AlternateContent xmlns:mc="http://schemas.openxmlformats.org/markup-compatibility/2006" xmlns:cx1="http://schemas.microsoft.com/office/drawing/2015/9/8/chartex">
        <mc:Choice Requires="cx1">
          <p:graphicFrame>
            <p:nvGraphicFramePr>
              <p:cNvPr id="8" name="内容占位符 7">
                <a:extLst>
                  <a:ext uri="{FF2B5EF4-FFF2-40B4-BE49-F238E27FC236}">
                    <a16:creationId xmlns:a16="http://schemas.microsoft.com/office/drawing/2014/main" id="{2B720F75-251E-42B0-A3D0-B3AE028037CF}"/>
                  </a:ext>
                </a:extLst>
              </p:cNvPr>
              <p:cNvGraphicFramePr>
                <a:graphicFrameLocks noGrp="1"/>
              </p:cNvGraphicFramePr>
              <p:nvPr>
                <p:ph idx="1"/>
              </p:nvPr>
            </p:nvGraphicFramePr>
            <p:xfrm>
              <a:off x="457200" y="1600200"/>
              <a:ext cx="8229600" cy="45259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内容占位符 7">
                <a:extLst>
                  <a:ext uri="{FF2B5EF4-FFF2-40B4-BE49-F238E27FC236}">
                    <a16:creationId xmlns:a16="http://schemas.microsoft.com/office/drawing/2014/main" id="{2B720F75-251E-42B0-A3D0-B3AE028037CF}"/>
                  </a:ext>
                </a:extLst>
              </p:cNvPr>
              <p:cNvPicPr>
                <a:picLocks noGrp="1" noRot="1" noChangeAspect="1" noMove="1" noResize="1" noEditPoints="1" noAdjustHandles="1" noChangeArrowheads="1" noChangeShapeType="1"/>
              </p:cNvPicPr>
              <p:nvPr/>
            </p:nvPicPr>
            <p:blipFill>
              <a:blip r:embed="rId4"/>
              <a:stretch>
                <a:fillRect/>
              </a:stretch>
            </p:blipFill>
            <p:spPr>
              <a:xfrm>
                <a:off x="4648200" y="1600200"/>
                <a:ext cx="4038600" cy="4525963"/>
              </a:xfrm>
              <a:prstGeom prst="rect">
                <a:avLst/>
              </a:prstGeom>
            </p:spPr>
          </p:pic>
        </mc:Fallback>
      </mc:AlternateContent>
    </p:spTree>
    <p:extLst>
      <p:ext uri="{BB962C8B-B14F-4D97-AF65-F5344CB8AC3E}">
        <p14:creationId xmlns:p14="http://schemas.microsoft.com/office/powerpoint/2010/main" val="401512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9C79C7-3A4D-4CD7-A237-43115CA614C0}"/>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BAE02C49-DE6E-41FE-9F16-AA0F3FAB9F47}"/>
              </a:ext>
            </a:extLst>
          </p:cNvPr>
          <p:cNvSpPr>
            <a:spLocks noGrp="1"/>
          </p:cNvSpPr>
          <p:nvPr>
            <p:ph idx="1"/>
          </p:nvPr>
        </p:nvSpPr>
        <p:spPr/>
        <p:txBody>
          <a:bodyPr/>
          <a:lstStyle/>
          <a:p>
            <a:r>
              <a:rPr lang="zh-CN" altLang="en-US" dirty="0"/>
              <a:t>选择什么风格的组合管理？</a:t>
            </a:r>
            <a:endParaRPr lang="en-US" altLang="zh-CN" dirty="0"/>
          </a:p>
          <a:p>
            <a:pPr lvl="1"/>
            <a:r>
              <a:rPr lang="zh-CN" altLang="en-US" dirty="0"/>
              <a:t>财务目标是什么？</a:t>
            </a:r>
            <a:endParaRPr lang="en-US" altLang="zh-CN" dirty="0"/>
          </a:p>
          <a:p>
            <a:pPr lvl="1"/>
            <a:r>
              <a:rPr lang="zh-CN" altLang="en-US" dirty="0"/>
              <a:t>愿意承受多少风险？</a:t>
            </a:r>
            <a:endParaRPr lang="en-US" altLang="zh-CN" dirty="0"/>
          </a:p>
          <a:p>
            <a:pPr lvl="1"/>
            <a:r>
              <a:rPr lang="zh-CN" altLang="en-US" dirty="0"/>
              <a:t>能承受多少风险？</a:t>
            </a:r>
            <a:endParaRPr lang="en-US" altLang="zh-CN" dirty="0"/>
          </a:p>
          <a:p>
            <a:pPr lvl="1"/>
            <a:r>
              <a:rPr lang="zh-CN" altLang="en-US" dirty="0"/>
              <a:t>能投入多少时间研究和跟踪？</a:t>
            </a:r>
            <a:endParaRPr lang="en-US" altLang="zh-CN" dirty="0"/>
          </a:p>
          <a:p>
            <a:pPr lvl="1"/>
            <a:r>
              <a:rPr lang="zh-CN" altLang="en-US" dirty="0"/>
              <a:t>对自己有多少信心？</a:t>
            </a:r>
            <a:endParaRPr lang="en-US" altLang="zh-CN" dirty="0"/>
          </a:p>
          <a:p>
            <a:pPr lvl="1"/>
            <a:r>
              <a:rPr lang="zh-CN" altLang="en-US" dirty="0"/>
              <a:t>未来用钱计划</a:t>
            </a:r>
          </a:p>
        </p:txBody>
      </p:sp>
    </p:spTree>
    <p:extLst>
      <p:ext uri="{BB962C8B-B14F-4D97-AF65-F5344CB8AC3E}">
        <p14:creationId xmlns:p14="http://schemas.microsoft.com/office/powerpoint/2010/main" val="287251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组合管理概论</a:t>
            </a:r>
            <a:endParaRPr lang="en-US" altLang="zh-CN" dirty="0"/>
          </a:p>
          <a:p>
            <a:r>
              <a:rPr lang="zh-CN" altLang="en-US" dirty="0"/>
              <a:t>主动投资实践</a:t>
            </a:r>
            <a:endParaRPr lang="en-US" altLang="zh-CN" dirty="0"/>
          </a:p>
          <a:p>
            <a:pPr lvl="1"/>
            <a:r>
              <a:rPr lang="zh-CN" altLang="en-US" dirty="0"/>
              <a:t>集中持仓</a:t>
            </a:r>
            <a:endParaRPr lang="en-US" altLang="zh-CN" dirty="0"/>
          </a:p>
          <a:p>
            <a:pPr lvl="1"/>
            <a:r>
              <a:rPr lang="zh-CN" altLang="en-US" dirty="0"/>
              <a:t>咖啡罐组合</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84657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B4397-6498-4CBB-8517-8D11DA4408ED}"/>
              </a:ext>
            </a:extLst>
          </p:cNvPr>
          <p:cNvSpPr>
            <a:spLocks noGrp="1"/>
          </p:cNvSpPr>
          <p:nvPr>
            <p:ph type="title"/>
          </p:nvPr>
        </p:nvSpPr>
        <p:spPr/>
        <p:txBody>
          <a:bodyPr/>
          <a:lstStyle/>
          <a:p>
            <a:r>
              <a:rPr lang="zh-CN" altLang="en-US" dirty="0"/>
              <a:t>投资组合</a:t>
            </a:r>
          </a:p>
        </p:txBody>
      </p:sp>
      <p:sp>
        <p:nvSpPr>
          <p:cNvPr id="3" name="内容占位符 2">
            <a:extLst>
              <a:ext uri="{FF2B5EF4-FFF2-40B4-BE49-F238E27FC236}">
                <a16:creationId xmlns:a16="http://schemas.microsoft.com/office/drawing/2014/main" id="{366DB8B6-6FC7-48F7-B1D2-F0FDCB56C31C}"/>
              </a:ext>
            </a:extLst>
          </p:cNvPr>
          <p:cNvSpPr>
            <a:spLocks noGrp="1"/>
          </p:cNvSpPr>
          <p:nvPr>
            <p:ph sz="half" idx="1"/>
          </p:nvPr>
        </p:nvSpPr>
        <p:spPr/>
        <p:txBody>
          <a:bodyPr>
            <a:normAutofit fontScale="92500" lnSpcReduction="10000"/>
          </a:bodyPr>
          <a:lstStyle/>
          <a:p>
            <a:r>
              <a:rPr lang="zh-CN" altLang="en-US" dirty="0"/>
              <a:t>投资组合（</a:t>
            </a:r>
            <a:r>
              <a:rPr lang="en-US" altLang="zh-CN" dirty="0"/>
              <a:t>Portfolio</a:t>
            </a:r>
            <a:r>
              <a:rPr lang="zh-CN" altLang="en-US" dirty="0"/>
              <a:t>）是为了实现某种财务目标而挑选和管理的一篮子股票、债券等证券及现金。</a:t>
            </a:r>
            <a:endParaRPr lang="en-US" altLang="zh-CN" dirty="0"/>
          </a:p>
          <a:p>
            <a:pPr lvl="1"/>
            <a:r>
              <a:rPr lang="zh-CN" altLang="en-US" dirty="0"/>
              <a:t>财富保值</a:t>
            </a:r>
            <a:endParaRPr lang="en-US" altLang="zh-CN" dirty="0"/>
          </a:p>
          <a:p>
            <a:pPr lvl="1"/>
            <a:r>
              <a:rPr lang="zh-CN" altLang="en-US" dirty="0"/>
              <a:t>资产收入</a:t>
            </a:r>
            <a:endParaRPr lang="en-US" altLang="zh-CN" dirty="0"/>
          </a:p>
          <a:p>
            <a:pPr lvl="1"/>
            <a:r>
              <a:rPr lang="zh-CN" altLang="en-US" dirty="0"/>
              <a:t>财富成长</a:t>
            </a:r>
            <a:endParaRPr lang="en-US" altLang="zh-CN" dirty="0"/>
          </a:p>
          <a:p>
            <a:r>
              <a:rPr lang="zh-CN" altLang="en-US" dirty="0"/>
              <a:t>组合管理的维度</a:t>
            </a:r>
            <a:endParaRPr lang="en-US" altLang="zh-CN" dirty="0"/>
          </a:p>
          <a:p>
            <a:pPr lvl="1"/>
            <a:r>
              <a:rPr lang="zh-CN" altLang="en-US" dirty="0"/>
              <a:t>资产配置</a:t>
            </a:r>
            <a:endParaRPr lang="en-US" altLang="zh-CN" dirty="0"/>
          </a:p>
          <a:p>
            <a:pPr lvl="1"/>
            <a:r>
              <a:rPr lang="zh-CN" altLang="en-US" dirty="0"/>
              <a:t>风险分散</a:t>
            </a:r>
            <a:endParaRPr lang="en-US" altLang="zh-CN" dirty="0"/>
          </a:p>
          <a:p>
            <a:pPr lvl="1"/>
            <a:r>
              <a:rPr lang="zh-CN" altLang="en-US" dirty="0"/>
              <a:t>动态管理</a:t>
            </a:r>
            <a:endParaRPr lang="en-US" altLang="zh-CN" dirty="0"/>
          </a:p>
          <a:p>
            <a:pPr lvl="1"/>
            <a:endParaRPr lang="en-US" altLang="zh-CN" dirty="0"/>
          </a:p>
          <a:p>
            <a:endParaRPr lang="zh-CN" altLang="en-US" dirty="0"/>
          </a:p>
        </p:txBody>
      </p:sp>
      <p:pic>
        <p:nvPicPr>
          <p:cNvPr id="1026" name="Picture 2" descr="How risky is your stock portfolio? | by Jatin Jhalani | Medium">
            <a:extLst>
              <a:ext uri="{FF2B5EF4-FFF2-40B4-BE49-F238E27FC236}">
                <a16:creationId xmlns:a16="http://schemas.microsoft.com/office/drawing/2014/main" id="{862BE445-BCDC-400A-9D7A-583B40CF0E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73332"/>
            <a:ext cx="4038600" cy="297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1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6EFDE-3C38-41FA-95E3-13DEC351A2A5}"/>
              </a:ext>
            </a:extLst>
          </p:cNvPr>
          <p:cNvSpPr>
            <a:spLocks noGrp="1"/>
          </p:cNvSpPr>
          <p:nvPr>
            <p:ph type="title"/>
          </p:nvPr>
        </p:nvSpPr>
        <p:spPr/>
        <p:txBody>
          <a:bodyPr/>
          <a:lstStyle/>
          <a:p>
            <a:r>
              <a:rPr lang="zh-CN" altLang="en-US" dirty="0"/>
              <a:t>大类资产配置（</a:t>
            </a:r>
            <a:r>
              <a:rPr lang="en-US" altLang="zh-CN" dirty="0"/>
              <a:t>Asset Allocation</a:t>
            </a:r>
            <a:r>
              <a:rPr lang="zh-CN" altLang="en-US" dirty="0"/>
              <a:t>）</a:t>
            </a:r>
          </a:p>
        </p:txBody>
      </p:sp>
      <p:sp>
        <p:nvSpPr>
          <p:cNvPr id="3" name="内容占位符 2">
            <a:extLst>
              <a:ext uri="{FF2B5EF4-FFF2-40B4-BE49-F238E27FC236}">
                <a16:creationId xmlns:a16="http://schemas.microsoft.com/office/drawing/2014/main" id="{057F32A0-1EE8-4096-8176-8C4C8F399A03}"/>
              </a:ext>
            </a:extLst>
          </p:cNvPr>
          <p:cNvSpPr>
            <a:spLocks noGrp="1"/>
          </p:cNvSpPr>
          <p:nvPr>
            <p:ph sz="half" idx="1"/>
          </p:nvPr>
        </p:nvSpPr>
        <p:spPr/>
        <p:txBody>
          <a:bodyPr/>
          <a:lstStyle/>
          <a:p>
            <a:r>
              <a:rPr lang="zh-CN" altLang="en-US" dirty="0"/>
              <a:t>多少比例的股票</a:t>
            </a:r>
            <a:endParaRPr lang="en-US" altLang="zh-CN" dirty="0"/>
          </a:p>
          <a:p>
            <a:pPr lvl="1"/>
            <a:r>
              <a:rPr lang="zh-CN" altLang="en-US" dirty="0"/>
              <a:t>多少成长股</a:t>
            </a:r>
            <a:endParaRPr lang="en-US" altLang="zh-CN" dirty="0"/>
          </a:p>
          <a:p>
            <a:pPr lvl="1"/>
            <a:r>
              <a:rPr lang="zh-CN" altLang="en-US" dirty="0"/>
              <a:t>多少收息股</a:t>
            </a:r>
            <a:endParaRPr lang="en-US" altLang="zh-CN" dirty="0"/>
          </a:p>
          <a:p>
            <a:endParaRPr lang="en-US" altLang="zh-CN" dirty="0"/>
          </a:p>
          <a:p>
            <a:r>
              <a:rPr lang="zh-CN" altLang="en-US" dirty="0"/>
              <a:t>多少比例的债券</a:t>
            </a:r>
            <a:endParaRPr lang="en-US" altLang="zh-CN" dirty="0"/>
          </a:p>
          <a:p>
            <a:endParaRPr lang="en-US" altLang="zh-CN" dirty="0"/>
          </a:p>
          <a:p>
            <a:r>
              <a:rPr lang="zh-CN" altLang="en-US" dirty="0"/>
              <a:t>多少比例的现金</a:t>
            </a:r>
            <a:endParaRPr lang="en-US" altLang="zh-CN" dirty="0"/>
          </a:p>
          <a:p>
            <a:endParaRPr lang="en-US" altLang="zh-CN" dirty="0"/>
          </a:p>
          <a:p>
            <a:r>
              <a:rPr lang="zh-CN" altLang="en-US" dirty="0"/>
              <a:t>多少其他资产</a:t>
            </a:r>
          </a:p>
        </p:txBody>
      </p:sp>
      <p:pic>
        <p:nvPicPr>
          <p:cNvPr id="11" name="Picture 8" descr="Cartoon: Asset Allocation – Alpha Ideas">
            <a:extLst>
              <a:ext uri="{FF2B5EF4-FFF2-40B4-BE49-F238E27FC236}">
                <a16:creationId xmlns:a16="http://schemas.microsoft.com/office/drawing/2014/main" id="{B9E9E77D-9480-4585-AC11-9C7049A59C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09585"/>
            <a:ext cx="4038600" cy="270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7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4B25E-683B-4E5C-AD33-91FA5101E830}"/>
              </a:ext>
            </a:extLst>
          </p:cNvPr>
          <p:cNvSpPr>
            <a:spLocks noGrp="1"/>
          </p:cNvSpPr>
          <p:nvPr>
            <p:ph type="title"/>
          </p:nvPr>
        </p:nvSpPr>
        <p:spPr/>
        <p:txBody>
          <a:bodyPr/>
          <a:lstStyle/>
          <a:p>
            <a:r>
              <a:rPr lang="zh-CN" altLang="en-US" dirty="0"/>
              <a:t>分散（</a:t>
            </a:r>
            <a:r>
              <a:rPr lang="en-US" altLang="zh-CN" dirty="0"/>
              <a:t>Diversification</a:t>
            </a:r>
            <a:r>
              <a:rPr lang="zh-CN" altLang="en-US" dirty="0"/>
              <a:t>）</a:t>
            </a:r>
          </a:p>
        </p:txBody>
      </p:sp>
      <p:sp>
        <p:nvSpPr>
          <p:cNvPr id="3" name="内容占位符 2">
            <a:extLst>
              <a:ext uri="{FF2B5EF4-FFF2-40B4-BE49-F238E27FC236}">
                <a16:creationId xmlns:a16="http://schemas.microsoft.com/office/drawing/2014/main" id="{59207096-0E26-46F0-846C-A87B7E7B987B}"/>
              </a:ext>
            </a:extLst>
          </p:cNvPr>
          <p:cNvSpPr>
            <a:spLocks noGrp="1"/>
          </p:cNvSpPr>
          <p:nvPr>
            <p:ph sz="half" idx="1"/>
          </p:nvPr>
        </p:nvSpPr>
        <p:spPr/>
        <p:txBody>
          <a:bodyPr/>
          <a:lstStyle/>
          <a:p>
            <a:r>
              <a:rPr lang="zh-CN" altLang="en-US" dirty="0"/>
              <a:t>为什么要分散？</a:t>
            </a:r>
            <a:endParaRPr lang="en-US" altLang="zh-CN" dirty="0"/>
          </a:p>
          <a:p>
            <a:pPr lvl="1"/>
            <a:r>
              <a:rPr lang="en-US" altLang="zh-CN" dirty="0"/>
              <a:t>“</a:t>
            </a:r>
            <a:r>
              <a:rPr lang="zh-CN" altLang="en-US" dirty="0"/>
              <a:t>财富保值</a:t>
            </a:r>
            <a:r>
              <a:rPr lang="en-US" altLang="zh-CN" dirty="0"/>
              <a:t>”</a:t>
            </a:r>
            <a:r>
              <a:rPr lang="zh-CN" altLang="en-US" dirty="0"/>
              <a:t>角度</a:t>
            </a:r>
            <a:endParaRPr lang="en-US" altLang="zh-CN" dirty="0"/>
          </a:p>
          <a:p>
            <a:pPr marL="457200" lvl="1" indent="0" algn="ctr">
              <a:buNone/>
            </a:pPr>
            <a:r>
              <a:rPr lang="zh-CN" altLang="en-US" dirty="0">
                <a:solidFill>
                  <a:srgbClr val="C00000"/>
                </a:solidFill>
              </a:rPr>
              <a:t>不把鸡蛋放一个篮子</a:t>
            </a:r>
            <a:endParaRPr lang="en-US" altLang="zh-CN" dirty="0">
              <a:solidFill>
                <a:srgbClr val="C00000"/>
              </a:solidFill>
            </a:endParaRPr>
          </a:p>
          <a:p>
            <a:pPr lvl="1"/>
            <a:endParaRPr lang="en-US" altLang="zh-CN" dirty="0"/>
          </a:p>
          <a:p>
            <a:pPr lvl="1"/>
            <a:r>
              <a:rPr lang="en-US" altLang="zh-CN" dirty="0"/>
              <a:t>“</a:t>
            </a:r>
            <a:r>
              <a:rPr lang="zh-CN" altLang="en-US" dirty="0"/>
              <a:t>收益</a:t>
            </a:r>
            <a:r>
              <a:rPr lang="en-US" altLang="zh-CN" dirty="0"/>
              <a:t>/</a:t>
            </a:r>
            <a:r>
              <a:rPr lang="zh-CN" altLang="en-US" dirty="0"/>
              <a:t>风险比</a:t>
            </a:r>
            <a:r>
              <a:rPr lang="en-US" altLang="zh-CN" dirty="0"/>
              <a:t>”</a:t>
            </a:r>
            <a:r>
              <a:rPr lang="zh-CN" altLang="en-US" dirty="0"/>
              <a:t>角度</a:t>
            </a:r>
            <a:endParaRPr lang="en-US" altLang="zh-CN" dirty="0"/>
          </a:p>
          <a:p>
            <a:endParaRPr lang="en-US" altLang="zh-CN" dirty="0"/>
          </a:p>
          <a:p>
            <a:r>
              <a:rPr lang="zh-CN" altLang="en-US" dirty="0"/>
              <a:t>为什么不能过度分散？</a:t>
            </a:r>
            <a:endParaRPr lang="en-US" altLang="zh-CN" dirty="0"/>
          </a:p>
          <a:p>
            <a:endParaRPr lang="zh-CN" altLang="en-US" dirty="0"/>
          </a:p>
        </p:txBody>
      </p:sp>
      <p:pic>
        <p:nvPicPr>
          <p:cNvPr id="4106" name="Picture 10" descr="高鸣咨询:鸡蛋不能放在一个篮子里面，篮子也不要放在同一个地方_手机搜狐网">
            <a:extLst>
              <a:ext uri="{FF2B5EF4-FFF2-40B4-BE49-F238E27FC236}">
                <a16:creationId xmlns:a16="http://schemas.microsoft.com/office/drawing/2014/main" id="{97C6B5E5-D26A-4B44-9B9B-3ECAE6A7558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19076"/>
            <a:ext cx="4038600" cy="288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3D560-CE74-451E-89FF-1F0089DBF101}"/>
              </a:ext>
            </a:extLst>
          </p:cNvPr>
          <p:cNvSpPr>
            <a:spLocks noGrp="1"/>
          </p:cNvSpPr>
          <p:nvPr>
            <p:ph type="title"/>
          </p:nvPr>
        </p:nvSpPr>
        <p:spPr/>
        <p:txBody>
          <a:bodyPr/>
          <a:lstStyle/>
          <a:p>
            <a:r>
              <a:rPr lang="zh-CN" altLang="en-US" dirty="0"/>
              <a:t>动态管理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09729C5-EC44-4AE7-B923-AE0CE9683F21}"/>
                  </a:ext>
                </a:extLst>
              </p:cNvPr>
              <p:cNvSpPr>
                <a:spLocks noGrp="1"/>
              </p:cNvSpPr>
              <p:nvPr>
                <p:ph sz="half" idx="1"/>
              </p:nvPr>
            </p:nvSpPr>
            <p:spPr/>
            <p:txBody>
              <a:bodyPr/>
              <a:lstStyle/>
              <a:p>
                <a:r>
                  <a:rPr lang="zh-CN" altLang="en-US" dirty="0"/>
                  <a:t>资产配置的动态调整</a:t>
                </a:r>
                <a:endParaRPr lang="en-US" altLang="zh-CN" dirty="0"/>
              </a:p>
              <a:p>
                <a:pPr lvl="1"/>
                <a:r>
                  <a:rPr lang="zh-CN" altLang="en-US" dirty="0"/>
                  <a:t>随财务目标改变而改变。</a:t>
                </a:r>
                <a:endParaRPr lang="en-US" altLang="zh-CN" dirty="0"/>
              </a:p>
              <a:p>
                <a:pPr marL="400050" lvl="1" indent="0" algn="ctr">
                  <a:buNone/>
                </a:pPr>
                <a:r>
                  <a:rPr lang="zh-CN" altLang="en-US" dirty="0">
                    <a:solidFill>
                      <a:srgbClr val="C00000"/>
                    </a:solidFill>
                  </a:rPr>
                  <a:t>激进 </a:t>
                </a:r>
                <a14:m>
                  <m:oMath xmlns:m="http://schemas.openxmlformats.org/officeDocument/2006/math">
                    <m:r>
                      <a:rPr lang="en-US" altLang="zh-CN" b="0" i="1" smtClean="0">
                        <a:solidFill>
                          <a:srgbClr val="C00000"/>
                        </a:solidFill>
                        <a:latin typeface="Cambria Math" panose="02040503050406030204" pitchFamily="18" charset="0"/>
                      </a:rPr>
                      <m:t>⇒</m:t>
                    </m:r>
                  </m:oMath>
                </a14:m>
                <a:r>
                  <a:rPr lang="zh-CN" altLang="en-US" dirty="0">
                    <a:solidFill>
                      <a:srgbClr val="C00000"/>
                    </a:solidFill>
                  </a:rPr>
                  <a:t> 平衡 </a:t>
                </a:r>
                <a14:m>
                  <m:oMath xmlns:m="http://schemas.openxmlformats.org/officeDocument/2006/math">
                    <m:r>
                      <a:rPr lang="en-US" altLang="zh-CN" i="1">
                        <a:solidFill>
                          <a:srgbClr val="C00000"/>
                        </a:solidFill>
                        <a:latin typeface="Cambria Math" panose="02040503050406030204" pitchFamily="18" charset="0"/>
                      </a:rPr>
                      <m:t>⇒</m:t>
                    </m:r>
                  </m:oMath>
                </a14:m>
                <a:r>
                  <a:rPr lang="zh-CN" altLang="en-US" dirty="0">
                    <a:solidFill>
                      <a:srgbClr val="C00000"/>
                    </a:solidFill>
                  </a:rPr>
                  <a:t> 保守</a:t>
                </a:r>
                <a:endParaRPr lang="en-US" altLang="zh-CN" dirty="0">
                  <a:solidFill>
                    <a:srgbClr val="C00000"/>
                  </a:solidFill>
                </a:endParaRPr>
              </a:p>
              <a:p>
                <a:pPr lvl="1"/>
                <a:endParaRPr lang="en-US" altLang="zh-CN" dirty="0"/>
              </a:p>
              <a:p>
                <a:pPr lvl="1"/>
                <a:r>
                  <a:rPr lang="zh-CN" altLang="en-US" dirty="0"/>
                  <a:t>基于经济和金融周期的调整</a:t>
                </a:r>
                <a:endParaRPr lang="en-US" altLang="zh-CN" dirty="0"/>
              </a:p>
              <a:p>
                <a:endParaRPr lang="en-US" altLang="zh-CN" dirty="0"/>
              </a:p>
              <a:p>
                <a:r>
                  <a:rPr lang="zh-CN" altLang="en-US" dirty="0"/>
                  <a:t>组合再平衡 （</a:t>
                </a:r>
                <a:r>
                  <a:rPr lang="en-US" altLang="zh-CN" dirty="0"/>
                  <a:t>Rebalancing</a:t>
                </a:r>
                <a:r>
                  <a:rPr lang="zh-CN" altLang="en-US" dirty="0"/>
                  <a:t>）</a:t>
                </a:r>
              </a:p>
            </p:txBody>
          </p:sp>
        </mc:Choice>
        <mc:Fallback xmlns="">
          <p:sp>
            <p:nvSpPr>
              <p:cNvPr id="3" name="内容占位符 2">
                <a:extLst>
                  <a:ext uri="{FF2B5EF4-FFF2-40B4-BE49-F238E27FC236}">
                    <a16:creationId xmlns:a16="http://schemas.microsoft.com/office/drawing/2014/main" id="{109729C5-EC44-4AE7-B923-AE0CE9683F21}"/>
                  </a:ext>
                </a:extLst>
              </p:cNvPr>
              <p:cNvSpPr>
                <a:spLocks noGrp="1" noRot="1" noChangeAspect="1" noMove="1" noResize="1" noEditPoints="1" noAdjustHandles="1" noChangeArrowheads="1" noChangeShapeType="1" noTextEdit="1"/>
              </p:cNvSpPr>
              <p:nvPr>
                <p:ph sz="half" idx="1"/>
              </p:nvPr>
            </p:nvSpPr>
            <p:spPr>
              <a:blipFill>
                <a:blip r:embed="rId2"/>
                <a:stretch>
                  <a:fillRect l="-2715" t="-2022" r="-8145"/>
                </a:stretch>
              </a:blipFill>
            </p:spPr>
            <p:txBody>
              <a:bodyPr/>
              <a:lstStyle/>
              <a:p>
                <a:r>
                  <a:rPr lang="zh-CN" altLang="en-US">
                    <a:noFill/>
                  </a:rPr>
                  <a:t> </a:t>
                </a:r>
              </a:p>
            </p:txBody>
          </p:sp>
        </mc:Fallback>
      </mc:AlternateContent>
      <p:pic>
        <p:nvPicPr>
          <p:cNvPr id="5" name="内容占位符 11">
            <a:extLst>
              <a:ext uri="{FF2B5EF4-FFF2-40B4-BE49-F238E27FC236}">
                <a16:creationId xmlns:a16="http://schemas.microsoft.com/office/drawing/2014/main" id="{41084B11-E4AF-49E3-B2D8-EF5B9CD93635}"/>
              </a:ext>
            </a:extLst>
          </p:cNvPr>
          <p:cNvPicPr>
            <a:picLocks noGrp="1" noChangeAspect="1"/>
          </p:cNvPicPr>
          <p:nvPr>
            <p:ph sz="half" idx="2"/>
          </p:nvPr>
        </p:nvPicPr>
        <p:blipFill>
          <a:blip r:embed="rId3"/>
          <a:stretch>
            <a:fillRect/>
          </a:stretch>
        </p:blipFill>
        <p:spPr>
          <a:xfrm>
            <a:off x="4648200" y="2769917"/>
            <a:ext cx="4038600" cy="2186529"/>
          </a:xfrm>
          <a:prstGeom prst="rect">
            <a:avLst/>
          </a:prstGeom>
        </p:spPr>
      </p:pic>
    </p:spTree>
    <p:extLst>
      <p:ext uri="{BB962C8B-B14F-4D97-AF65-F5344CB8AC3E}">
        <p14:creationId xmlns:p14="http://schemas.microsoft.com/office/powerpoint/2010/main" val="179214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20EAD4-DBF1-47D4-B9CC-4A68789D0670}"/>
              </a:ext>
            </a:extLst>
          </p:cNvPr>
          <p:cNvSpPr>
            <a:spLocks noGrp="1"/>
          </p:cNvSpPr>
          <p:nvPr>
            <p:ph type="title"/>
          </p:nvPr>
        </p:nvSpPr>
        <p:spPr/>
        <p:txBody>
          <a:bodyPr/>
          <a:lstStyle/>
          <a:p>
            <a:r>
              <a:rPr lang="zh-CN" altLang="en-US" dirty="0"/>
              <a:t>主动和被动管理</a:t>
            </a:r>
          </a:p>
        </p:txBody>
      </p:sp>
      <p:sp>
        <p:nvSpPr>
          <p:cNvPr id="5" name="文本占位符 4">
            <a:extLst>
              <a:ext uri="{FF2B5EF4-FFF2-40B4-BE49-F238E27FC236}">
                <a16:creationId xmlns:a16="http://schemas.microsoft.com/office/drawing/2014/main" id="{72CAF6CA-EBB0-421E-9EE5-13E299219778}"/>
              </a:ext>
            </a:extLst>
          </p:cNvPr>
          <p:cNvSpPr>
            <a:spLocks noGrp="1"/>
          </p:cNvSpPr>
          <p:nvPr>
            <p:ph type="body" idx="1"/>
          </p:nvPr>
        </p:nvSpPr>
        <p:spPr/>
        <p:txBody>
          <a:bodyPr/>
          <a:lstStyle/>
          <a:p>
            <a:r>
              <a:rPr lang="zh-CN" altLang="en-US" dirty="0"/>
              <a:t>主动管理</a:t>
            </a:r>
          </a:p>
        </p:txBody>
      </p:sp>
      <p:sp>
        <p:nvSpPr>
          <p:cNvPr id="6" name="内容占位符 5">
            <a:extLst>
              <a:ext uri="{FF2B5EF4-FFF2-40B4-BE49-F238E27FC236}">
                <a16:creationId xmlns:a16="http://schemas.microsoft.com/office/drawing/2014/main" id="{9FAA60EF-5AB2-4558-B047-9ABD43B2EF86}"/>
              </a:ext>
            </a:extLst>
          </p:cNvPr>
          <p:cNvSpPr>
            <a:spLocks noGrp="1"/>
          </p:cNvSpPr>
          <p:nvPr>
            <p:ph sz="half" idx="2"/>
          </p:nvPr>
        </p:nvSpPr>
        <p:spPr/>
        <p:txBody>
          <a:bodyPr/>
          <a:lstStyle/>
          <a:p>
            <a:r>
              <a:rPr lang="zh-CN" altLang="en-US" dirty="0"/>
              <a:t>基于对经济和金融周期的判断，对组合动态调整。</a:t>
            </a:r>
            <a:endParaRPr lang="en-US" altLang="zh-CN" dirty="0"/>
          </a:p>
          <a:p>
            <a:r>
              <a:rPr lang="zh-CN" altLang="en-US" dirty="0"/>
              <a:t>主动挑选股票，决定买入仓位。</a:t>
            </a:r>
            <a:endParaRPr lang="en-US" altLang="zh-CN" dirty="0"/>
          </a:p>
          <a:p>
            <a:r>
              <a:rPr lang="zh-CN" altLang="en-US" dirty="0"/>
              <a:t>监测股票表现，择时卖出（实现收益或亏损）。</a:t>
            </a:r>
            <a:endParaRPr lang="en-US" altLang="zh-CN" dirty="0"/>
          </a:p>
          <a:p>
            <a:r>
              <a:rPr lang="zh-CN" altLang="en-US" dirty="0"/>
              <a:t>寻找和研究新的股票，优进劣出。</a:t>
            </a:r>
          </a:p>
        </p:txBody>
      </p:sp>
      <p:sp>
        <p:nvSpPr>
          <p:cNvPr id="7" name="文本占位符 6">
            <a:extLst>
              <a:ext uri="{FF2B5EF4-FFF2-40B4-BE49-F238E27FC236}">
                <a16:creationId xmlns:a16="http://schemas.microsoft.com/office/drawing/2014/main" id="{0085EC2E-ED56-40C0-8134-72743C8EB30B}"/>
              </a:ext>
            </a:extLst>
          </p:cNvPr>
          <p:cNvSpPr>
            <a:spLocks noGrp="1"/>
          </p:cNvSpPr>
          <p:nvPr>
            <p:ph type="body" sz="quarter" idx="3"/>
          </p:nvPr>
        </p:nvSpPr>
        <p:spPr/>
        <p:txBody>
          <a:bodyPr/>
          <a:lstStyle/>
          <a:p>
            <a:r>
              <a:rPr lang="zh-CN" altLang="en-US" dirty="0"/>
              <a:t>被动管理</a:t>
            </a:r>
          </a:p>
        </p:txBody>
      </p:sp>
      <p:sp>
        <p:nvSpPr>
          <p:cNvPr id="8" name="内容占位符 7">
            <a:extLst>
              <a:ext uri="{FF2B5EF4-FFF2-40B4-BE49-F238E27FC236}">
                <a16:creationId xmlns:a16="http://schemas.microsoft.com/office/drawing/2014/main" id="{944856AE-4D9C-4AAD-AF7E-550D3554ABEB}"/>
              </a:ext>
            </a:extLst>
          </p:cNvPr>
          <p:cNvSpPr>
            <a:spLocks noGrp="1"/>
          </p:cNvSpPr>
          <p:nvPr>
            <p:ph sz="quarter" idx="4"/>
          </p:nvPr>
        </p:nvSpPr>
        <p:spPr/>
        <p:txBody>
          <a:bodyPr/>
          <a:lstStyle/>
          <a:p>
            <a:r>
              <a:rPr lang="zh-CN" altLang="en-US" dirty="0"/>
              <a:t>按一定规则配置大类资产。</a:t>
            </a:r>
            <a:endParaRPr lang="en-US" altLang="zh-CN" dirty="0"/>
          </a:p>
          <a:p>
            <a:r>
              <a:rPr lang="zh-CN" altLang="en-US" dirty="0"/>
              <a:t>不选个股，采用股票和债券指数基金。</a:t>
            </a:r>
            <a:endParaRPr lang="en-US" altLang="zh-CN" dirty="0"/>
          </a:p>
          <a:p>
            <a:r>
              <a:rPr lang="zh-CN" altLang="en-US" dirty="0"/>
              <a:t>按一定规则对组合进行再平衡。</a:t>
            </a:r>
          </a:p>
        </p:txBody>
      </p:sp>
    </p:spTree>
    <p:extLst>
      <p:ext uri="{BB962C8B-B14F-4D97-AF65-F5344CB8AC3E}">
        <p14:creationId xmlns:p14="http://schemas.microsoft.com/office/powerpoint/2010/main" val="201056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72B0BC-C032-4708-BD1D-E2200945F1E8}"/>
              </a:ext>
            </a:extLst>
          </p:cNvPr>
          <p:cNvSpPr>
            <a:spLocks noGrp="1"/>
          </p:cNvSpPr>
          <p:nvPr>
            <p:ph type="title"/>
          </p:nvPr>
        </p:nvSpPr>
        <p:spPr/>
        <p:txBody>
          <a:bodyPr>
            <a:normAutofit/>
          </a:bodyPr>
          <a:lstStyle/>
          <a:p>
            <a:r>
              <a:rPr lang="zh-CN" altLang="en-US" dirty="0"/>
              <a:t>股票</a:t>
            </a:r>
            <a:r>
              <a:rPr lang="en-US" altLang="zh-CN" dirty="0"/>
              <a:t>-</a:t>
            </a:r>
            <a:r>
              <a:rPr lang="zh-CN" altLang="en-US" dirty="0"/>
              <a:t>债券组合</a:t>
            </a:r>
          </a:p>
        </p:txBody>
      </p:sp>
      <p:sp>
        <p:nvSpPr>
          <p:cNvPr id="3" name="内容占位符 2">
            <a:extLst>
              <a:ext uri="{FF2B5EF4-FFF2-40B4-BE49-F238E27FC236}">
                <a16:creationId xmlns:a16="http://schemas.microsoft.com/office/drawing/2014/main" id="{54F6A0C4-7362-4970-8AFD-51E7CFD0F772}"/>
              </a:ext>
            </a:extLst>
          </p:cNvPr>
          <p:cNvSpPr>
            <a:spLocks noGrp="1"/>
          </p:cNvSpPr>
          <p:nvPr>
            <p:ph sz="half" idx="1"/>
          </p:nvPr>
        </p:nvSpPr>
        <p:spPr/>
        <p:txBody>
          <a:bodyPr>
            <a:normAutofit lnSpcReduction="10000"/>
          </a:bodyPr>
          <a:lstStyle/>
          <a:p>
            <a:r>
              <a:rPr lang="zh-CN" altLang="en-US" dirty="0"/>
              <a:t>激进组合</a:t>
            </a:r>
            <a:endParaRPr lang="en-US" altLang="zh-CN" dirty="0"/>
          </a:p>
          <a:p>
            <a:pPr marL="0" indent="0">
              <a:buNone/>
            </a:pPr>
            <a:r>
              <a:rPr lang="zh-CN" altLang="en-US" dirty="0"/>
              <a:t>股票</a:t>
            </a:r>
            <a:r>
              <a:rPr lang="en-US" altLang="zh-CN" dirty="0"/>
              <a:t>80%</a:t>
            </a:r>
            <a:r>
              <a:rPr lang="zh-CN" altLang="en-US" dirty="0"/>
              <a:t>、债券</a:t>
            </a:r>
            <a:r>
              <a:rPr lang="en-US" altLang="zh-CN" dirty="0"/>
              <a:t>20%</a:t>
            </a:r>
          </a:p>
          <a:p>
            <a:endParaRPr lang="en-US" altLang="zh-CN" dirty="0"/>
          </a:p>
          <a:p>
            <a:r>
              <a:rPr lang="zh-CN" altLang="en-US" dirty="0"/>
              <a:t>平衡组合</a:t>
            </a:r>
            <a:endParaRPr lang="en-US" altLang="zh-CN" dirty="0"/>
          </a:p>
          <a:p>
            <a:pPr marL="0" indent="0">
              <a:buNone/>
            </a:pPr>
            <a:r>
              <a:rPr lang="zh-CN" altLang="en-US" dirty="0"/>
              <a:t>股票</a:t>
            </a:r>
            <a:r>
              <a:rPr lang="en-US" altLang="zh-CN" dirty="0"/>
              <a:t>50%</a:t>
            </a:r>
            <a:r>
              <a:rPr lang="zh-CN" altLang="en-US" dirty="0"/>
              <a:t>、债券</a:t>
            </a:r>
            <a:r>
              <a:rPr lang="en-US" altLang="zh-CN" dirty="0"/>
              <a:t>50%</a:t>
            </a:r>
          </a:p>
          <a:p>
            <a:endParaRPr lang="en-US" altLang="zh-CN" dirty="0"/>
          </a:p>
          <a:p>
            <a:r>
              <a:rPr lang="zh-CN" altLang="en-US" dirty="0"/>
              <a:t>保守组合</a:t>
            </a:r>
            <a:endParaRPr lang="en-US" altLang="zh-CN" dirty="0"/>
          </a:p>
          <a:p>
            <a:pPr marL="0" indent="0">
              <a:buNone/>
            </a:pPr>
            <a:r>
              <a:rPr lang="zh-CN" altLang="en-US" dirty="0"/>
              <a:t>股票</a:t>
            </a:r>
            <a:r>
              <a:rPr lang="en-US" altLang="zh-CN" dirty="0"/>
              <a:t>20%</a:t>
            </a:r>
            <a:r>
              <a:rPr lang="zh-CN" altLang="en-US" dirty="0"/>
              <a:t>、债券</a:t>
            </a:r>
            <a:r>
              <a:rPr lang="en-US" altLang="zh-CN" dirty="0"/>
              <a:t>80%</a:t>
            </a:r>
          </a:p>
          <a:p>
            <a:endParaRPr lang="zh-CN" altLang="en-US" dirty="0"/>
          </a:p>
        </p:txBody>
      </p:sp>
      <p:sp>
        <p:nvSpPr>
          <p:cNvPr id="4" name="内容占位符 3">
            <a:extLst>
              <a:ext uri="{FF2B5EF4-FFF2-40B4-BE49-F238E27FC236}">
                <a16:creationId xmlns:a16="http://schemas.microsoft.com/office/drawing/2014/main" id="{9D7B6C03-5169-45CA-A0EB-FCF898404F3F}"/>
              </a:ext>
            </a:extLst>
          </p:cNvPr>
          <p:cNvSpPr>
            <a:spLocks noGrp="1"/>
          </p:cNvSpPr>
          <p:nvPr>
            <p:ph sz="half" idx="2"/>
          </p:nvPr>
        </p:nvSpPr>
        <p:spPr/>
        <p:txBody>
          <a:bodyPr>
            <a:normAutofit lnSpcReduction="10000"/>
          </a:bodyPr>
          <a:lstStyle/>
          <a:p>
            <a:r>
              <a:rPr lang="zh-CN" altLang="en-US" dirty="0"/>
              <a:t>再平衡，以平衡组合为例：</a:t>
            </a:r>
            <a:endParaRPr lang="en-US" altLang="zh-CN" dirty="0"/>
          </a:p>
          <a:p>
            <a:endParaRPr lang="en-US" altLang="zh-CN" dirty="0"/>
          </a:p>
          <a:p>
            <a:r>
              <a:rPr lang="en-US" altLang="zh-CN" dirty="0"/>
              <a:t>T0:</a:t>
            </a:r>
            <a:r>
              <a:rPr lang="zh-CN" altLang="en-US" dirty="0"/>
              <a:t> </a:t>
            </a:r>
            <a:r>
              <a:rPr lang="en-US" altLang="zh-CN" dirty="0"/>
              <a:t>10</a:t>
            </a:r>
            <a:r>
              <a:rPr lang="zh-CN" altLang="en-US" dirty="0"/>
              <a:t>万元股票、</a:t>
            </a:r>
            <a:r>
              <a:rPr lang="en-US" altLang="zh-CN" dirty="0"/>
              <a:t>10</a:t>
            </a:r>
            <a:r>
              <a:rPr lang="zh-CN" altLang="en-US" dirty="0"/>
              <a:t>万债券。</a:t>
            </a:r>
            <a:endParaRPr lang="en-US" altLang="zh-CN" dirty="0"/>
          </a:p>
          <a:p>
            <a:r>
              <a:rPr lang="en-US" altLang="zh-CN" dirty="0"/>
              <a:t>T1: </a:t>
            </a:r>
            <a:r>
              <a:rPr lang="zh-CN" altLang="en-US" dirty="0"/>
              <a:t>股票市值上涨到</a:t>
            </a:r>
            <a:r>
              <a:rPr lang="en-US" altLang="zh-CN" dirty="0"/>
              <a:t>15</a:t>
            </a:r>
            <a:r>
              <a:rPr lang="zh-CN" altLang="en-US" dirty="0"/>
              <a:t>万元，债券不变。</a:t>
            </a:r>
            <a:endParaRPr lang="en-US" altLang="zh-CN" dirty="0"/>
          </a:p>
          <a:p>
            <a:pPr marL="400050" lvl="1" indent="0">
              <a:buNone/>
            </a:pPr>
            <a:r>
              <a:rPr lang="zh-CN" altLang="en-US" dirty="0">
                <a:solidFill>
                  <a:srgbClr val="C00000"/>
                </a:solidFill>
              </a:rPr>
              <a:t>再平衡：</a:t>
            </a:r>
            <a:r>
              <a:rPr lang="zh-CN" altLang="en-US" dirty="0"/>
              <a:t>抛</a:t>
            </a:r>
            <a:r>
              <a:rPr lang="en-US" altLang="zh-CN" dirty="0"/>
              <a:t>2.5</a:t>
            </a:r>
            <a:r>
              <a:rPr lang="zh-CN" altLang="en-US" dirty="0"/>
              <a:t>万元股票，买入</a:t>
            </a:r>
            <a:r>
              <a:rPr lang="en-US" altLang="zh-CN" dirty="0"/>
              <a:t>2.5</a:t>
            </a:r>
            <a:r>
              <a:rPr lang="zh-CN" altLang="en-US" dirty="0"/>
              <a:t>万元债券。于是股票和债券市值保持</a:t>
            </a:r>
            <a:r>
              <a:rPr lang="en-US" altLang="zh-CN" dirty="0"/>
              <a:t>50%-50%</a:t>
            </a:r>
            <a:r>
              <a:rPr lang="zh-CN" altLang="en-US" dirty="0"/>
              <a:t>比例，各</a:t>
            </a:r>
            <a:r>
              <a:rPr lang="en-US" altLang="zh-CN" dirty="0"/>
              <a:t>12.5</a:t>
            </a:r>
            <a:r>
              <a:rPr lang="zh-CN" altLang="en-US" dirty="0"/>
              <a:t>万元。</a:t>
            </a:r>
          </a:p>
        </p:txBody>
      </p:sp>
    </p:spTree>
    <p:extLst>
      <p:ext uri="{BB962C8B-B14F-4D97-AF65-F5344CB8AC3E}">
        <p14:creationId xmlns:p14="http://schemas.microsoft.com/office/powerpoint/2010/main" val="174188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111CE-0104-4636-A961-B7615B9D96FE}"/>
              </a:ext>
            </a:extLst>
          </p:cNvPr>
          <p:cNvSpPr>
            <a:spLocks noGrp="1"/>
          </p:cNvSpPr>
          <p:nvPr>
            <p:ph type="title"/>
          </p:nvPr>
        </p:nvSpPr>
        <p:spPr/>
        <p:txBody>
          <a:bodyPr/>
          <a:lstStyle/>
          <a:p>
            <a:r>
              <a:rPr lang="zh-CN" altLang="en-US" dirty="0"/>
              <a:t>适合大多数人的被动投资</a:t>
            </a:r>
          </a:p>
        </p:txBody>
      </p:sp>
      <p:sp>
        <p:nvSpPr>
          <p:cNvPr id="3" name="内容占位符 2">
            <a:extLst>
              <a:ext uri="{FF2B5EF4-FFF2-40B4-BE49-F238E27FC236}">
                <a16:creationId xmlns:a16="http://schemas.microsoft.com/office/drawing/2014/main" id="{7F528E6D-10AE-459A-B5FE-85A3AEE01266}"/>
              </a:ext>
            </a:extLst>
          </p:cNvPr>
          <p:cNvSpPr>
            <a:spLocks noGrp="1"/>
          </p:cNvSpPr>
          <p:nvPr>
            <p:ph sz="half" idx="1"/>
          </p:nvPr>
        </p:nvSpPr>
        <p:spPr/>
        <p:txBody>
          <a:bodyPr>
            <a:normAutofit fontScale="85000" lnSpcReduction="10000"/>
          </a:bodyPr>
          <a:lstStyle/>
          <a:p>
            <a:r>
              <a:rPr lang="zh-CN" altLang="en-US" dirty="0"/>
              <a:t>指数基金定投</a:t>
            </a:r>
            <a:endParaRPr lang="en-US" altLang="zh-CN" dirty="0"/>
          </a:p>
          <a:p>
            <a:pPr lvl="1"/>
            <a:r>
              <a:rPr lang="zh-CN" altLang="en-US" dirty="0"/>
              <a:t>固定标的（如沪深</a:t>
            </a:r>
            <a:r>
              <a:rPr lang="en-US" altLang="zh-CN" dirty="0"/>
              <a:t>300</a:t>
            </a:r>
            <a:r>
              <a:rPr lang="zh-CN" altLang="en-US" dirty="0"/>
              <a:t>、</a:t>
            </a:r>
            <a:r>
              <a:rPr lang="en-US" altLang="zh-CN" dirty="0"/>
              <a:t>S&amp;P 500</a:t>
            </a:r>
            <a:r>
              <a:rPr lang="zh-CN" altLang="en-US" dirty="0"/>
              <a:t>指数基金）</a:t>
            </a:r>
            <a:endParaRPr lang="en-US" altLang="zh-CN" dirty="0"/>
          </a:p>
          <a:p>
            <a:pPr lvl="1"/>
            <a:r>
              <a:rPr lang="zh-CN" altLang="en-US" dirty="0"/>
              <a:t>固定频率（月、季度、年）</a:t>
            </a:r>
            <a:endParaRPr lang="en-US" altLang="zh-CN" dirty="0"/>
          </a:p>
          <a:p>
            <a:pPr lvl="1"/>
            <a:r>
              <a:rPr lang="zh-CN" altLang="en-US" dirty="0"/>
              <a:t>固定日期（如最后一个周四）</a:t>
            </a:r>
            <a:endParaRPr lang="en-US" altLang="zh-CN" dirty="0"/>
          </a:p>
          <a:p>
            <a:pPr lvl="1"/>
            <a:r>
              <a:rPr lang="zh-CN" altLang="en-US" dirty="0"/>
              <a:t>固定时间（如收盘集合竞价）</a:t>
            </a:r>
            <a:endParaRPr lang="en-US" altLang="zh-CN" dirty="0"/>
          </a:p>
          <a:p>
            <a:pPr lvl="1"/>
            <a:r>
              <a:rPr lang="zh-CN" altLang="en-US" dirty="0"/>
              <a:t>固定数额（如</a:t>
            </a:r>
            <a:r>
              <a:rPr lang="en-US" altLang="zh-CN" dirty="0"/>
              <a:t>5000</a:t>
            </a:r>
            <a:r>
              <a:rPr lang="zh-CN" altLang="en-US" dirty="0"/>
              <a:t>元）</a:t>
            </a:r>
            <a:endParaRPr lang="en-US" altLang="zh-CN" dirty="0"/>
          </a:p>
          <a:p>
            <a:r>
              <a:rPr lang="zh-CN" altLang="en-US" dirty="0"/>
              <a:t>好处</a:t>
            </a:r>
            <a:endParaRPr lang="en-US" altLang="zh-CN" dirty="0"/>
          </a:p>
          <a:p>
            <a:pPr lvl="1"/>
            <a:r>
              <a:rPr lang="zh-CN" altLang="en-US" dirty="0"/>
              <a:t>低成本（时间成本、管理费）</a:t>
            </a:r>
            <a:endParaRPr lang="en-US" altLang="zh-CN" dirty="0"/>
          </a:p>
          <a:p>
            <a:pPr lvl="1"/>
            <a:r>
              <a:rPr lang="zh-CN" altLang="en-US" dirty="0"/>
              <a:t>必然战胜指数</a:t>
            </a:r>
            <a:endParaRPr lang="en-US" altLang="zh-CN" dirty="0"/>
          </a:p>
          <a:p>
            <a:pPr marL="457200" lvl="1" indent="0">
              <a:buNone/>
            </a:pPr>
            <a:r>
              <a:rPr lang="zh-CN" altLang="en-US" dirty="0">
                <a:solidFill>
                  <a:srgbClr val="C00000"/>
                </a:solidFill>
              </a:rPr>
              <a:t>价高时，买到的股数少</a:t>
            </a:r>
            <a:endParaRPr lang="en-US" altLang="zh-CN" dirty="0">
              <a:solidFill>
                <a:srgbClr val="C00000"/>
              </a:solidFill>
            </a:endParaRPr>
          </a:p>
          <a:p>
            <a:pPr marL="457200" lvl="1" indent="0">
              <a:buNone/>
            </a:pPr>
            <a:r>
              <a:rPr lang="zh-CN" altLang="en-US" dirty="0">
                <a:solidFill>
                  <a:srgbClr val="C00000"/>
                </a:solidFill>
              </a:rPr>
              <a:t>价低时，买到的股数多。</a:t>
            </a:r>
          </a:p>
        </p:txBody>
      </p:sp>
      <p:graphicFrame>
        <p:nvGraphicFramePr>
          <p:cNvPr id="5" name="内容占位符 4">
            <a:extLst>
              <a:ext uri="{FF2B5EF4-FFF2-40B4-BE49-F238E27FC236}">
                <a16:creationId xmlns:a16="http://schemas.microsoft.com/office/drawing/2014/main" id="{357DF80C-F287-4E3A-BC21-5CD014A0A5C3}"/>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70867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TotalTime>
  <Words>1103</Words>
  <Application>Microsoft Office PowerPoint</Application>
  <PresentationFormat>全屏显示(4:3)</PresentationFormat>
  <Paragraphs>151</Paragraphs>
  <Slides>15</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宋体</vt:lpstr>
      <vt:lpstr>Arial</vt:lpstr>
      <vt:lpstr>Calibri</vt:lpstr>
      <vt:lpstr>Cambria Math</vt:lpstr>
      <vt:lpstr>Office 主题</vt:lpstr>
      <vt:lpstr>组合管理</vt:lpstr>
      <vt:lpstr>内容</vt:lpstr>
      <vt:lpstr>投资组合</vt:lpstr>
      <vt:lpstr>大类资产配置（Asset Allocation）</vt:lpstr>
      <vt:lpstr>分散（Diversification）</vt:lpstr>
      <vt:lpstr>动态管理</vt:lpstr>
      <vt:lpstr>主动和被动管理</vt:lpstr>
      <vt:lpstr>股票-债券组合</vt:lpstr>
      <vt:lpstr>适合大多数人的被动投资</vt:lpstr>
      <vt:lpstr>内容</vt:lpstr>
      <vt:lpstr>集中持仓</vt:lpstr>
      <vt:lpstr>咖啡罐组合</vt:lpstr>
      <vt:lpstr>混合型</vt:lpstr>
      <vt:lpstr>知名基金经理买多少股票</vt:lpstr>
      <vt:lpstr>小结</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79</cp:revision>
  <dcterms:created xsi:type="dcterms:W3CDTF">2011-12-09T08:32:57Z</dcterms:created>
  <dcterms:modified xsi:type="dcterms:W3CDTF">2023-11-06T08:09:53Z</dcterms:modified>
</cp:coreProperties>
</file>