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57" r:id="rId5"/>
    <p:sldId id="260" r:id="rId6"/>
    <p:sldId id="262" r:id="rId7"/>
    <p:sldId id="261" r:id="rId8"/>
    <p:sldId id="263" r:id="rId9"/>
    <p:sldId id="264" r:id="rId10"/>
    <p:sldId id="265" r:id="rId11"/>
    <p:sldId id="266" r:id="rId12"/>
    <p:sldId id="267" r:id="rId13"/>
    <p:sldId id="269" r:id="rId14"/>
    <p:sldId id="271" r:id="rId15"/>
    <p:sldId id="272" r:id="rId16"/>
    <p:sldId id="270" r:id="rId17"/>
    <p:sldId id="273" r:id="rId18"/>
    <p:sldId id="282" r:id="rId19"/>
    <p:sldId id="274" r:id="rId20"/>
    <p:sldId id="279" r:id="rId21"/>
    <p:sldId id="277" r:id="rId22"/>
    <p:sldId id="278" r:id="rId23"/>
    <p:sldId id="280" r:id="rId24"/>
    <p:sldId id="281" r:id="rId25"/>
    <p:sldId id="268"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6" autoAdjust="0"/>
  </p:normalViewPr>
  <p:slideViewPr>
    <p:cSldViewPr>
      <p:cViewPr varScale="1">
        <p:scale>
          <a:sx n="100" d="100"/>
          <a:sy n="100" d="100"/>
        </p:scale>
        <p:origin x="224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BKNG\BKNG.O-GSD.&#29616;&#37329;&#27969;&#37327;&#34920;20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BKNG\BKNG.O-&#20027;&#33829;&#26500;&#25104;(&#25353;&#25351;&#2663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Investment\Case\BKNG\BKNG.O-GSD.&#21033;&#28070;&#34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经营现金流和资本开支（</a:t>
            </a:r>
            <a:r>
              <a:rPr lang="en-US" altLang="zh-CN"/>
              <a:t>$mil</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经营现金流</c:v>
                </c:pt>
              </c:strCache>
            </c:strRef>
          </c:tx>
          <c:spPr>
            <a:ln w="28575" cap="rnd">
              <a:solidFill>
                <a:schemeClr val="accent1"/>
              </a:solidFill>
              <a:round/>
            </a:ln>
            <a:effectLst/>
          </c:spPr>
          <c:marker>
            <c:symbol val="none"/>
          </c:marker>
          <c:cat>
            <c:numRef>
              <c:f>Sheet1!$A$2:$A$20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Sheet1!$B$2:$B$20</c:f>
              <c:numCache>
                <c:formatCode>###,##0</c:formatCode>
                <c:ptCount val="19"/>
                <c:pt idx="0">
                  <c:v>63</c:v>
                </c:pt>
                <c:pt idx="1">
                  <c:v>112</c:v>
                </c:pt>
                <c:pt idx="2">
                  <c:v>156</c:v>
                </c:pt>
                <c:pt idx="3">
                  <c:v>316</c:v>
                </c:pt>
                <c:pt idx="4">
                  <c:v>510</c:v>
                </c:pt>
                <c:pt idx="5">
                  <c:v>777</c:v>
                </c:pt>
                <c:pt idx="6">
                  <c:v>1342</c:v>
                </c:pt>
                <c:pt idx="7">
                  <c:v>1786</c:v>
                </c:pt>
                <c:pt idx="8">
                  <c:v>2301</c:v>
                </c:pt>
                <c:pt idx="9">
                  <c:v>2914</c:v>
                </c:pt>
                <c:pt idx="10">
                  <c:v>3102</c:v>
                </c:pt>
                <c:pt idx="11">
                  <c:v>3925</c:v>
                </c:pt>
                <c:pt idx="12">
                  <c:v>4662</c:v>
                </c:pt>
                <c:pt idx="13">
                  <c:v>5338</c:v>
                </c:pt>
                <c:pt idx="14">
                  <c:v>4865</c:v>
                </c:pt>
                <c:pt idx="15">
                  <c:v>85</c:v>
                </c:pt>
                <c:pt idx="16">
                  <c:v>2820</c:v>
                </c:pt>
                <c:pt idx="17">
                  <c:v>6554</c:v>
                </c:pt>
                <c:pt idx="18">
                  <c:v>5998</c:v>
                </c:pt>
              </c:numCache>
            </c:numRef>
          </c:val>
          <c:smooth val="0"/>
          <c:extLst>
            <c:ext xmlns:c16="http://schemas.microsoft.com/office/drawing/2014/chart" uri="{C3380CC4-5D6E-409C-BE32-E72D297353CC}">
              <c16:uniqueId val="{00000000-6AAE-4E26-9740-DC80C5568BB9}"/>
            </c:ext>
          </c:extLst>
        </c:ser>
        <c:ser>
          <c:idx val="1"/>
          <c:order val="1"/>
          <c:tx>
            <c:strRef>
              <c:f>Sheet1!$C$1</c:f>
              <c:strCache>
                <c:ptCount val="1"/>
                <c:pt idx="0">
                  <c:v>资本开支</c:v>
                </c:pt>
              </c:strCache>
            </c:strRef>
          </c:tx>
          <c:spPr>
            <a:ln w="28575" cap="rnd">
              <a:solidFill>
                <a:schemeClr val="accent2"/>
              </a:solidFill>
              <a:round/>
            </a:ln>
            <a:effectLst/>
          </c:spPr>
          <c:marker>
            <c:symbol val="none"/>
          </c:marker>
          <c:cat>
            <c:numRef>
              <c:f>Sheet1!$A$2:$A$20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Sheet1!$C$2:$C$20</c:f>
              <c:numCache>
                <c:formatCode>###,##0</c:formatCode>
                <c:ptCount val="19"/>
                <c:pt idx="0">
                  <c:v>11</c:v>
                </c:pt>
                <c:pt idx="1">
                  <c:v>13</c:v>
                </c:pt>
                <c:pt idx="2">
                  <c:v>16</c:v>
                </c:pt>
                <c:pt idx="3">
                  <c:v>18</c:v>
                </c:pt>
                <c:pt idx="4">
                  <c:v>15</c:v>
                </c:pt>
                <c:pt idx="5">
                  <c:v>23</c:v>
                </c:pt>
                <c:pt idx="6">
                  <c:v>47</c:v>
                </c:pt>
                <c:pt idx="7">
                  <c:v>55</c:v>
                </c:pt>
                <c:pt idx="8">
                  <c:v>84</c:v>
                </c:pt>
                <c:pt idx="9">
                  <c:v>132</c:v>
                </c:pt>
                <c:pt idx="10">
                  <c:v>174</c:v>
                </c:pt>
                <c:pt idx="11">
                  <c:v>268</c:v>
                </c:pt>
                <c:pt idx="12">
                  <c:v>288</c:v>
                </c:pt>
                <c:pt idx="13">
                  <c:v>442</c:v>
                </c:pt>
                <c:pt idx="14">
                  <c:v>368</c:v>
                </c:pt>
                <c:pt idx="15">
                  <c:v>286</c:v>
                </c:pt>
                <c:pt idx="16">
                  <c:v>304</c:v>
                </c:pt>
                <c:pt idx="17">
                  <c:v>368</c:v>
                </c:pt>
                <c:pt idx="18">
                  <c:v>251</c:v>
                </c:pt>
              </c:numCache>
            </c:numRef>
          </c:val>
          <c:smooth val="0"/>
          <c:extLst>
            <c:ext xmlns:c16="http://schemas.microsoft.com/office/drawing/2014/chart" uri="{C3380CC4-5D6E-409C-BE32-E72D297353CC}">
              <c16:uniqueId val="{00000001-6AAE-4E26-9740-DC80C5568BB9}"/>
            </c:ext>
          </c:extLst>
        </c:ser>
        <c:dLbls>
          <c:showLegendKey val="0"/>
          <c:showVal val="0"/>
          <c:showCatName val="0"/>
          <c:showSerName val="0"/>
          <c:showPercent val="0"/>
          <c:showBubbleSize val="0"/>
        </c:dLbls>
        <c:smooth val="0"/>
        <c:axId val="530156703"/>
        <c:axId val="435412319"/>
      </c:lineChart>
      <c:catAx>
        <c:axId val="53015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5412319"/>
        <c:crosses val="autoZero"/>
        <c:auto val="1"/>
        <c:lblAlgn val="ctr"/>
        <c:lblOffset val="100"/>
        <c:noMultiLvlLbl val="0"/>
      </c:catAx>
      <c:valAx>
        <c:axId val="435412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015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营收（地区分布，</a:t>
            </a:r>
            <a:r>
              <a:rPr lang="en-US" altLang="zh-CN"/>
              <a:t>$mil</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美国</c:v>
                </c:pt>
              </c:strCache>
            </c:strRef>
          </c:tx>
          <c:spPr>
            <a:solidFill>
              <a:schemeClr val="accent1"/>
            </a:solidFill>
            <a:ln>
              <a:noFill/>
            </a:ln>
            <a:effectLst/>
          </c:spPr>
          <c:invertIfNegative val="0"/>
          <c:cat>
            <c:numRef>
              <c:f>Sheet1!$A$2:$A$20</c:f>
              <c:numCache>
                <c:formatCode>0_);[Red]\(0\)</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Sheet1!$B$2:$B$20</c:f>
              <c:numCache>
                <c:formatCode>###,##0</c:formatCode>
                <c:ptCount val="19"/>
                <c:pt idx="0">
                  <c:v>89218</c:v>
                </c:pt>
                <c:pt idx="1">
                  <c:v>94044</c:v>
                </c:pt>
                <c:pt idx="2">
                  <c:v>103683</c:v>
                </c:pt>
                <c:pt idx="3">
                  <c:v>126502</c:v>
                </c:pt>
                <c:pt idx="4">
                  <c:v>148619</c:v>
                </c:pt>
                <c:pt idx="5">
                  <c:v>164067</c:v>
                </c:pt>
                <c:pt idx="6">
                  <c:v>176107</c:v>
                </c:pt>
                <c:pt idx="7">
                  <c:v>166171</c:v>
                </c:pt>
                <c:pt idx="8">
                  <c:v>176970</c:v>
                </c:pt>
                <c:pt idx="9">
                  <c:v>179848</c:v>
                </c:pt>
                <c:pt idx="10">
                  <c:v>181736</c:v>
                </c:pt>
                <c:pt idx="11">
                  <c:v>168045</c:v>
                </c:pt>
                <c:pt idx="12">
                  <c:v>161957</c:v>
                </c:pt>
                <c:pt idx="13">
                  <c:v>162600</c:v>
                </c:pt>
                <c:pt idx="14">
                  <c:v>153700</c:v>
                </c:pt>
                <c:pt idx="15">
                  <c:v>78300</c:v>
                </c:pt>
                <c:pt idx="16">
                  <c:v>143400</c:v>
                </c:pt>
                <c:pt idx="17">
                  <c:v>220500</c:v>
                </c:pt>
                <c:pt idx="18">
                  <c:v>177100</c:v>
                </c:pt>
              </c:numCache>
            </c:numRef>
          </c:val>
          <c:extLst>
            <c:ext xmlns:c16="http://schemas.microsoft.com/office/drawing/2014/chart" uri="{C3380CC4-5D6E-409C-BE32-E72D297353CC}">
              <c16:uniqueId val="{00000000-5DD9-47C8-863E-EB3D328926D7}"/>
            </c:ext>
          </c:extLst>
        </c:ser>
        <c:ser>
          <c:idx val="1"/>
          <c:order val="1"/>
          <c:tx>
            <c:strRef>
              <c:f>Sheet1!$C$1</c:f>
              <c:strCache>
                <c:ptCount val="1"/>
                <c:pt idx="0">
                  <c:v>美国以外</c:v>
                </c:pt>
              </c:strCache>
            </c:strRef>
          </c:tx>
          <c:spPr>
            <a:solidFill>
              <a:schemeClr val="accent2"/>
            </a:solidFill>
            <a:ln>
              <a:noFill/>
            </a:ln>
            <a:effectLst/>
          </c:spPr>
          <c:invertIfNegative val="0"/>
          <c:cat>
            <c:numRef>
              <c:f>Sheet1!$A$2:$A$20</c:f>
              <c:numCache>
                <c:formatCode>0_);[Red]\(0\)</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Sheet1!$C$2:$C$20</c:f>
              <c:numCache>
                <c:formatCode>###,##0</c:formatCode>
                <c:ptCount val="19"/>
                <c:pt idx="0">
                  <c:v>7048</c:v>
                </c:pt>
                <c:pt idx="1">
                  <c:v>18266</c:v>
                </c:pt>
                <c:pt idx="2">
                  <c:v>37258</c:v>
                </c:pt>
                <c:pt idx="3">
                  <c:v>61979</c:v>
                </c:pt>
                <c:pt idx="4">
                  <c:v>85202</c:v>
                </c:pt>
                <c:pt idx="5">
                  <c:v>144424</c:v>
                </c:pt>
                <c:pt idx="6">
                  <c:v>259454</c:v>
                </c:pt>
                <c:pt idx="7">
                  <c:v>359925</c:v>
                </c:pt>
                <c:pt idx="8">
                  <c:v>502361</c:v>
                </c:pt>
                <c:pt idx="9">
                  <c:v>664349</c:v>
                </c:pt>
                <c:pt idx="10">
                  <c:v>740663</c:v>
                </c:pt>
                <c:pt idx="11">
                  <c:v>906256</c:v>
                </c:pt>
                <c:pt idx="12">
                  <c:v>1106151</c:v>
                </c:pt>
                <c:pt idx="13">
                  <c:v>1290100</c:v>
                </c:pt>
                <c:pt idx="14">
                  <c:v>1352900</c:v>
                </c:pt>
                <c:pt idx="15">
                  <c:v>601300</c:v>
                </c:pt>
                <c:pt idx="16">
                  <c:v>952400</c:v>
                </c:pt>
                <c:pt idx="17">
                  <c:v>1488500</c:v>
                </c:pt>
                <c:pt idx="18">
                  <c:v>1481000</c:v>
                </c:pt>
              </c:numCache>
            </c:numRef>
          </c:val>
          <c:extLst>
            <c:ext xmlns:c16="http://schemas.microsoft.com/office/drawing/2014/chart" uri="{C3380CC4-5D6E-409C-BE32-E72D297353CC}">
              <c16:uniqueId val="{00000001-5DD9-47C8-863E-EB3D328926D7}"/>
            </c:ext>
          </c:extLst>
        </c:ser>
        <c:dLbls>
          <c:showLegendKey val="0"/>
          <c:showVal val="0"/>
          <c:showCatName val="0"/>
          <c:showSerName val="0"/>
          <c:showPercent val="0"/>
          <c:showBubbleSize val="0"/>
        </c:dLbls>
        <c:gapWidth val="150"/>
        <c:overlap val="100"/>
        <c:axId val="449824879"/>
        <c:axId val="449694847"/>
      </c:barChart>
      <c:catAx>
        <c:axId val="449824879"/>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9694847"/>
        <c:crosses val="autoZero"/>
        <c:auto val="1"/>
        <c:lblAlgn val="ctr"/>
        <c:lblOffset val="100"/>
        <c:noMultiLvlLbl val="0"/>
      </c:catAx>
      <c:valAx>
        <c:axId val="449694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982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营运利润率</c:v>
                </c:pt>
              </c:strCache>
            </c:strRef>
          </c:tx>
          <c:spPr>
            <a:ln w="28575" cap="rnd">
              <a:solidFill>
                <a:schemeClr val="accent1"/>
              </a:solidFill>
              <a:round/>
            </a:ln>
            <a:effectLst/>
          </c:spPr>
          <c:marker>
            <c:symbol val="none"/>
          </c:marker>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General</c:formatCode>
                <c:ptCount val="11"/>
                <c:pt idx="0">
                  <c:v>0.35521860738996025</c:v>
                </c:pt>
                <c:pt idx="1">
                  <c:v>0.36401326699834163</c:v>
                </c:pt>
                <c:pt idx="2">
                  <c:v>0.35331743278404165</c:v>
                </c:pt>
                <c:pt idx="3">
                  <c:v>0.35809364237177699</c:v>
                </c:pt>
                <c:pt idx="4">
                  <c:v>0.35777935494046209</c:v>
                </c:pt>
                <c:pt idx="5">
                  <c:v>0.36766021890273282</c:v>
                </c:pt>
                <c:pt idx="6">
                  <c:v>0.35477233505907341</c:v>
                </c:pt>
                <c:pt idx="7">
                  <c:v>8.534432018834609E-2</c:v>
                </c:pt>
                <c:pt idx="8">
                  <c:v>0.22896513962401899</c:v>
                </c:pt>
                <c:pt idx="9">
                  <c:v>0.2868929198361615</c:v>
                </c:pt>
                <c:pt idx="10">
                  <c:v>0.43187986249321514</c:v>
                </c:pt>
              </c:numCache>
            </c:numRef>
          </c:val>
          <c:smooth val="0"/>
          <c:extLst>
            <c:ext xmlns:c16="http://schemas.microsoft.com/office/drawing/2014/chart" uri="{C3380CC4-5D6E-409C-BE32-E72D297353CC}">
              <c16:uniqueId val="{00000000-EBD6-4E18-9EEE-6E8202AFE39F}"/>
            </c:ext>
          </c:extLst>
        </c:ser>
        <c:dLbls>
          <c:showLegendKey val="0"/>
          <c:showVal val="0"/>
          <c:showCatName val="0"/>
          <c:showSerName val="0"/>
          <c:showPercent val="0"/>
          <c:showBubbleSize val="0"/>
        </c:dLbls>
        <c:smooth val="0"/>
        <c:axId val="539187807"/>
        <c:axId val="148084207"/>
      </c:lineChart>
      <c:catAx>
        <c:axId val="53918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8084207"/>
        <c:crosses val="autoZero"/>
        <c:auto val="1"/>
        <c:lblAlgn val="ctr"/>
        <c:lblOffset val="100"/>
        <c:noMultiLvlLbl val="0"/>
      </c:catAx>
      <c:valAx>
        <c:axId val="1480842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9187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image" Target="../media/image9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7DC98-BEA2-41B0-9AA2-1FF65BBBFB0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C1F81835-347F-4DE8-93D0-50BDECC23ECB}">
          <dgm:prSet phldrT="[文本]"/>
          <dgm:spPr/>
          <dgm:t>
            <a:bodyPr/>
            <a:lstStyle/>
            <a:p>
              <a:r>
                <a:rPr lang="zh-CN" altLang="en-US" dirty="0"/>
                <a:t>买家</a:t>
              </a:r>
              <a14:m>
                <m:oMath xmlns:m="http://schemas.openxmlformats.org/officeDocument/2006/math">
                  <m:r>
                    <a:rPr lang="en-US" altLang="zh-CN" b="0" i="1" smtClean="0">
                      <a:latin typeface="Cambria Math" panose="02040503050406030204" pitchFamily="18" charset="0"/>
                    </a:rPr>
                    <m:t>⇑</m:t>
                  </m:r>
                </m:oMath>
              </a14:m>
              <a:endParaRPr lang="zh-CN" altLang="en-US" dirty="0"/>
            </a:p>
          </dgm:t>
        </dgm:pt>
      </mc:Choice>
      <mc:Fallback xmlns="">
        <dgm:pt modelId="{C1F81835-347F-4DE8-93D0-50BDECC23ECB}">
          <dgm:prSet phldrT="[文本]"/>
          <dgm:spPr/>
          <dgm:t>
            <a:bodyPr/>
            <a:lstStyle/>
            <a:p>
              <a:r>
                <a:rPr lang="zh-CN" altLang="en-US" dirty="0"/>
                <a:t>买家</a:t>
              </a:r>
              <a:r>
                <a:rPr lang="en-US" altLang="zh-CN" b="0" i="0">
                  <a:latin typeface="Cambria Math" panose="02040503050406030204" pitchFamily="18" charset="0"/>
                </a:rPr>
                <a:t>⇑</a:t>
              </a:r>
              <a:endParaRPr lang="zh-CN" altLang="en-US" dirty="0"/>
            </a:p>
          </dgm:t>
        </dgm:pt>
      </mc:Fallback>
    </mc:AlternateContent>
    <dgm:pt modelId="{DE0CDAA4-9BAC-4FE7-BD31-3B93CD1998D5}" type="parTrans" cxnId="{730772A0-EC78-4C4D-9B5D-C506B71B9939}">
      <dgm:prSet/>
      <dgm:spPr/>
      <dgm:t>
        <a:bodyPr/>
        <a:lstStyle/>
        <a:p>
          <a:endParaRPr lang="zh-CN" altLang="en-US"/>
        </a:p>
      </dgm:t>
    </dgm:pt>
    <dgm:pt modelId="{DC1EFBD4-274B-4366-8F49-269499FF6E49}" type="sibTrans" cxnId="{730772A0-EC78-4C4D-9B5D-C506B71B9939}">
      <dgm:prSet/>
      <dgm:spPr/>
      <dgm:t>
        <a:bodyPr/>
        <a:lstStyle/>
        <a:p>
          <a:endParaRPr lang="zh-CN" altLang="en-US"/>
        </a:p>
      </dgm:t>
    </dgm:pt>
    <mc:AlternateContent xmlns:mc="http://schemas.openxmlformats.org/markup-compatibility/2006" xmlns:a14="http://schemas.microsoft.com/office/drawing/2010/main">
      <mc:Choice Requires="a14">
        <dgm:pt modelId="{70DA8ADD-2628-439F-B5F7-AF99F3DB3066}">
          <dgm:prSet phldrT="[文本]"/>
          <dgm:spPr/>
          <dgm:t>
            <a:bodyPr/>
            <a:lstStyle/>
            <a:p>
              <a:r>
                <a:rPr lang="zh-CN" altLang="en-US" dirty="0"/>
                <a:t>卖家</a:t>
              </a:r>
              <a14:m>
                <m:oMath xmlns:m="http://schemas.openxmlformats.org/officeDocument/2006/math">
                  <m:r>
                    <a:rPr lang="en-US" altLang="zh-CN" b="0" i="1" smtClean="0">
                      <a:latin typeface="Cambria Math" panose="02040503050406030204" pitchFamily="18" charset="0"/>
                    </a:rPr>
                    <m:t>⇑</m:t>
                  </m:r>
                </m:oMath>
              </a14:m>
              <a:endParaRPr lang="zh-CN" altLang="en-US" dirty="0"/>
            </a:p>
          </dgm:t>
        </dgm:pt>
      </mc:Choice>
      <mc:Fallback xmlns="">
        <dgm:pt modelId="{70DA8ADD-2628-439F-B5F7-AF99F3DB3066}">
          <dgm:prSet phldrT="[文本]"/>
          <dgm:spPr/>
          <dgm:t>
            <a:bodyPr/>
            <a:lstStyle/>
            <a:p>
              <a:r>
                <a:rPr lang="zh-CN" altLang="en-US" dirty="0"/>
                <a:t>卖家</a:t>
              </a:r>
              <a:r>
                <a:rPr lang="en-US" altLang="zh-CN" b="0" i="0">
                  <a:latin typeface="Cambria Math" panose="02040503050406030204" pitchFamily="18" charset="0"/>
                </a:rPr>
                <a:t>⇑</a:t>
              </a:r>
              <a:endParaRPr lang="zh-CN" altLang="en-US" dirty="0"/>
            </a:p>
          </dgm:t>
        </dgm:pt>
      </mc:Fallback>
    </mc:AlternateContent>
    <dgm:pt modelId="{E8AFA7FC-12DA-43C7-82B1-EEB39CC4BAAB}" type="parTrans" cxnId="{3E759F4B-B925-40B2-806C-6B1F6F5F72AF}">
      <dgm:prSet/>
      <dgm:spPr/>
      <dgm:t>
        <a:bodyPr/>
        <a:lstStyle/>
        <a:p>
          <a:endParaRPr lang="zh-CN" altLang="en-US"/>
        </a:p>
      </dgm:t>
    </dgm:pt>
    <dgm:pt modelId="{73BC3D71-BC3D-41C1-8383-9E9354DCC32D}" type="sibTrans" cxnId="{3E759F4B-B925-40B2-806C-6B1F6F5F72AF}">
      <dgm:prSet/>
      <dgm:spPr/>
      <dgm:t>
        <a:bodyPr/>
        <a:lstStyle/>
        <a:p>
          <a:endParaRPr lang="zh-CN" altLang="en-US"/>
        </a:p>
      </dgm:t>
    </dgm:pt>
    <mc:AlternateContent xmlns:mc="http://schemas.openxmlformats.org/markup-compatibility/2006" xmlns:a14="http://schemas.microsoft.com/office/drawing/2010/main">
      <mc:Choice Requires="a14">
        <dgm:pt modelId="{54CE6743-F7D8-4D06-91C4-DD36DC903DA7}">
          <dgm:prSet phldrT="[文本]"/>
          <dgm:spPr/>
          <dgm:t>
            <a:bodyPr/>
            <a:lstStyle/>
            <a:p>
              <a:r>
                <a:rPr lang="zh-CN" altLang="en-US" dirty="0"/>
                <a:t>商品</a:t>
              </a:r>
              <a14:m>
                <m:oMath xmlns:m="http://schemas.openxmlformats.org/officeDocument/2006/math">
                  <m:r>
                    <a:rPr lang="en-US" altLang="zh-CN" b="0" i="1" smtClean="0">
                      <a:latin typeface="Cambria Math" panose="02040503050406030204" pitchFamily="18" charset="0"/>
                    </a:rPr>
                    <m:t>⇑</m:t>
                  </m:r>
                </m:oMath>
              </a14:m>
              <a:endParaRPr lang="zh-CN" altLang="en-US" dirty="0"/>
            </a:p>
          </dgm:t>
        </dgm:pt>
      </mc:Choice>
      <mc:Fallback xmlns="">
        <dgm:pt modelId="{54CE6743-F7D8-4D06-91C4-DD36DC903DA7}">
          <dgm:prSet phldrT="[文本]"/>
          <dgm:spPr/>
          <dgm:t>
            <a:bodyPr/>
            <a:lstStyle/>
            <a:p>
              <a:r>
                <a:rPr lang="zh-CN" altLang="en-US" dirty="0"/>
                <a:t>商品</a:t>
              </a:r>
              <a:r>
                <a:rPr lang="en-US" altLang="zh-CN" b="0" i="0">
                  <a:latin typeface="Cambria Math" panose="02040503050406030204" pitchFamily="18" charset="0"/>
                </a:rPr>
                <a:t>⇑</a:t>
              </a:r>
              <a:endParaRPr lang="zh-CN" altLang="en-US" dirty="0"/>
            </a:p>
          </dgm:t>
        </dgm:pt>
      </mc:Fallback>
    </mc:AlternateContent>
    <dgm:pt modelId="{565BB1FF-6F8D-410C-8A44-2940813EAE12}" type="parTrans" cxnId="{CFE616B1-BC9B-47BF-B199-7C43DFF24662}">
      <dgm:prSet/>
      <dgm:spPr/>
      <dgm:t>
        <a:bodyPr/>
        <a:lstStyle/>
        <a:p>
          <a:endParaRPr lang="zh-CN" altLang="en-US"/>
        </a:p>
      </dgm:t>
    </dgm:pt>
    <dgm:pt modelId="{AE33464D-AE69-4AD9-AE7C-6696BA072170}" type="sibTrans" cxnId="{CFE616B1-BC9B-47BF-B199-7C43DFF24662}">
      <dgm:prSet/>
      <dgm:spPr/>
      <dgm:t>
        <a:bodyPr/>
        <a:lstStyle/>
        <a:p>
          <a:endParaRPr lang="zh-CN" altLang="en-US"/>
        </a:p>
      </dgm:t>
    </dgm:pt>
    <dgm:pt modelId="{4FFE58DD-9172-4FE8-8479-AB9965DE7064}" type="pres">
      <dgm:prSet presAssocID="{2C47DC98-BEA2-41B0-9AA2-1FF65BBBFB0A}" presName="Name0" presStyleCnt="0">
        <dgm:presLayoutVars>
          <dgm:dir/>
          <dgm:resizeHandles val="exact"/>
        </dgm:presLayoutVars>
      </dgm:prSet>
      <dgm:spPr/>
    </dgm:pt>
    <dgm:pt modelId="{9C5DA558-C192-4D2B-8EEB-A88D05455BCD}" type="pres">
      <dgm:prSet presAssocID="{2C47DC98-BEA2-41B0-9AA2-1FF65BBBFB0A}" presName="cycle" presStyleCnt="0"/>
      <dgm:spPr/>
    </dgm:pt>
    <dgm:pt modelId="{88E4EE87-5762-4362-B0FF-986B0989E7DA}" type="pres">
      <dgm:prSet presAssocID="{C1F81835-347F-4DE8-93D0-50BDECC23ECB}" presName="nodeFirstNode" presStyleLbl="node1" presStyleIdx="0" presStyleCnt="3">
        <dgm:presLayoutVars>
          <dgm:bulletEnabled val="1"/>
        </dgm:presLayoutVars>
      </dgm:prSet>
      <dgm:spPr/>
    </dgm:pt>
    <dgm:pt modelId="{C5AEE2A6-648D-4BA4-8D66-8F25D72C9FAB}" type="pres">
      <dgm:prSet presAssocID="{DC1EFBD4-274B-4366-8F49-269499FF6E49}" presName="sibTransFirstNode" presStyleLbl="bgShp" presStyleIdx="0" presStyleCnt="1"/>
      <dgm:spPr/>
    </dgm:pt>
    <dgm:pt modelId="{1EFA4E05-BE70-4CD2-B34F-2E12D94694AF}" type="pres">
      <dgm:prSet presAssocID="{70DA8ADD-2628-439F-B5F7-AF99F3DB3066}" presName="nodeFollowingNodes" presStyleLbl="node1" presStyleIdx="1" presStyleCnt="3">
        <dgm:presLayoutVars>
          <dgm:bulletEnabled val="1"/>
        </dgm:presLayoutVars>
      </dgm:prSet>
      <dgm:spPr/>
    </dgm:pt>
    <dgm:pt modelId="{C8FDD702-8F6D-4316-B3F4-BE91B1C6DED1}" type="pres">
      <dgm:prSet presAssocID="{54CE6743-F7D8-4D06-91C4-DD36DC903DA7}" presName="nodeFollowingNodes" presStyleLbl="node1" presStyleIdx="2" presStyleCnt="3">
        <dgm:presLayoutVars>
          <dgm:bulletEnabled val="1"/>
        </dgm:presLayoutVars>
      </dgm:prSet>
      <dgm:spPr/>
    </dgm:pt>
  </dgm:ptLst>
  <dgm:cxnLst>
    <dgm:cxn modelId="{6DC2E811-309B-4359-817B-6821B1BD7983}" type="presOf" srcId="{54CE6743-F7D8-4D06-91C4-DD36DC903DA7}" destId="{C8FDD702-8F6D-4316-B3F4-BE91B1C6DED1}" srcOrd="0" destOrd="0" presId="urn:microsoft.com/office/officeart/2005/8/layout/cycle3"/>
    <dgm:cxn modelId="{97EB3829-9D46-4F39-B5FA-4DC550692B5A}" type="presOf" srcId="{70DA8ADD-2628-439F-B5F7-AF99F3DB3066}" destId="{1EFA4E05-BE70-4CD2-B34F-2E12D94694AF}" srcOrd="0" destOrd="0" presId="urn:microsoft.com/office/officeart/2005/8/layout/cycle3"/>
    <dgm:cxn modelId="{02C13943-7D5D-4AA5-B32A-2788408A138D}" type="presOf" srcId="{2C47DC98-BEA2-41B0-9AA2-1FF65BBBFB0A}" destId="{4FFE58DD-9172-4FE8-8479-AB9965DE7064}" srcOrd="0" destOrd="0" presId="urn:microsoft.com/office/officeart/2005/8/layout/cycle3"/>
    <dgm:cxn modelId="{3E759F4B-B925-40B2-806C-6B1F6F5F72AF}" srcId="{2C47DC98-BEA2-41B0-9AA2-1FF65BBBFB0A}" destId="{70DA8ADD-2628-439F-B5F7-AF99F3DB3066}" srcOrd="1" destOrd="0" parTransId="{E8AFA7FC-12DA-43C7-82B1-EEB39CC4BAAB}" sibTransId="{73BC3D71-BC3D-41C1-8383-9E9354DCC32D}"/>
    <dgm:cxn modelId="{68606F79-EEDB-401E-A30F-BCC2F03B0EA1}" type="presOf" srcId="{C1F81835-347F-4DE8-93D0-50BDECC23ECB}" destId="{88E4EE87-5762-4362-B0FF-986B0989E7DA}" srcOrd="0" destOrd="0" presId="urn:microsoft.com/office/officeart/2005/8/layout/cycle3"/>
    <dgm:cxn modelId="{730772A0-EC78-4C4D-9B5D-C506B71B9939}" srcId="{2C47DC98-BEA2-41B0-9AA2-1FF65BBBFB0A}" destId="{C1F81835-347F-4DE8-93D0-50BDECC23ECB}" srcOrd="0" destOrd="0" parTransId="{DE0CDAA4-9BAC-4FE7-BD31-3B93CD1998D5}" sibTransId="{DC1EFBD4-274B-4366-8F49-269499FF6E49}"/>
    <dgm:cxn modelId="{CFE616B1-BC9B-47BF-B199-7C43DFF24662}" srcId="{2C47DC98-BEA2-41B0-9AA2-1FF65BBBFB0A}" destId="{54CE6743-F7D8-4D06-91C4-DD36DC903DA7}" srcOrd="2" destOrd="0" parTransId="{565BB1FF-6F8D-410C-8A44-2940813EAE12}" sibTransId="{AE33464D-AE69-4AD9-AE7C-6696BA072170}"/>
    <dgm:cxn modelId="{359972C7-26FC-4730-A902-71A6065C62F2}" type="presOf" srcId="{DC1EFBD4-274B-4366-8F49-269499FF6E49}" destId="{C5AEE2A6-648D-4BA4-8D66-8F25D72C9FAB}" srcOrd="0" destOrd="0" presId="urn:microsoft.com/office/officeart/2005/8/layout/cycle3"/>
    <dgm:cxn modelId="{30918AD4-B777-42AE-9BC7-6779429E3AF7}" type="presParOf" srcId="{4FFE58DD-9172-4FE8-8479-AB9965DE7064}" destId="{9C5DA558-C192-4D2B-8EEB-A88D05455BCD}" srcOrd="0" destOrd="0" presId="urn:microsoft.com/office/officeart/2005/8/layout/cycle3"/>
    <dgm:cxn modelId="{850D6CF3-9696-49AA-B63C-C17BFE0C8A9B}" type="presParOf" srcId="{9C5DA558-C192-4D2B-8EEB-A88D05455BCD}" destId="{88E4EE87-5762-4362-B0FF-986B0989E7DA}" srcOrd="0" destOrd="0" presId="urn:microsoft.com/office/officeart/2005/8/layout/cycle3"/>
    <dgm:cxn modelId="{C00929C3-D377-4F4E-ABDC-FA22A807BF36}" type="presParOf" srcId="{9C5DA558-C192-4D2B-8EEB-A88D05455BCD}" destId="{C5AEE2A6-648D-4BA4-8D66-8F25D72C9FAB}" srcOrd="1" destOrd="0" presId="urn:microsoft.com/office/officeart/2005/8/layout/cycle3"/>
    <dgm:cxn modelId="{0996F517-26EB-4B3A-9EC2-20146440DB2F}" type="presParOf" srcId="{9C5DA558-C192-4D2B-8EEB-A88D05455BCD}" destId="{1EFA4E05-BE70-4CD2-B34F-2E12D94694AF}" srcOrd="2" destOrd="0" presId="urn:microsoft.com/office/officeart/2005/8/layout/cycle3"/>
    <dgm:cxn modelId="{E76F53A8-FE46-4E0A-AEAA-3B30D9BC7C12}" type="presParOf" srcId="{9C5DA558-C192-4D2B-8EEB-A88D05455BCD}" destId="{C8FDD702-8F6D-4316-B3F4-BE91B1C6DED1}"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7DC98-BEA2-41B0-9AA2-1FF65BBBFB0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C1F81835-347F-4DE8-93D0-50BDECC23ECB}">
      <dgm:prSet phldrT="[文本]"/>
      <dgm:spPr>
        <a:blipFill>
          <a:blip xmlns:r="http://schemas.openxmlformats.org/officeDocument/2006/relationships" r:embed="rId1"/>
          <a:stretch>
            <a:fillRect t="-1258" b="-10692"/>
          </a:stretch>
        </a:blipFill>
      </dgm:spPr>
      <dgm:t>
        <a:bodyPr/>
        <a:lstStyle/>
        <a:p>
          <a:r>
            <a:rPr lang="zh-CN" altLang="en-US">
              <a:noFill/>
            </a:rPr>
            <a:t> </a:t>
          </a:r>
        </a:p>
      </dgm:t>
    </dgm:pt>
    <dgm:pt modelId="{DE0CDAA4-9BAC-4FE7-BD31-3B93CD1998D5}" type="parTrans" cxnId="{730772A0-EC78-4C4D-9B5D-C506B71B9939}">
      <dgm:prSet/>
      <dgm:spPr/>
      <dgm:t>
        <a:bodyPr/>
        <a:lstStyle/>
        <a:p>
          <a:endParaRPr lang="zh-CN" altLang="en-US"/>
        </a:p>
      </dgm:t>
    </dgm:pt>
    <dgm:pt modelId="{DC1EFBD4-274B-4366-8F49-269499FF6E49}" type="sibTrans" cxnId="{730772A0-EC78-4C4D-9B5D-C506B71B9939}">
      <dgm:prSet/>
      <dgm:spPr/>
      <dgm:t>
        <a:bodyPr/>
        <a:lstStyle/>
        <a:p>
          <a:endParaRPr lang="zh-CN" altLang="en-US"/>
        </a:p>
      </dgm:t>
    </dgm:pt>
    <dgm:pt modelId="{70DA8ADD-2628-439F-B5F7-AF99F3DB3066}">
      <dgm:prSet phldrT="[文本]"/>
      <dgm:spPr>
        <a:blipFill>
          <a:blip xmlns:r="http://schemas.openxmlformats.org/officeDocument/2006/relationships" r:embed="rId2"/>
          <a:stretch>
            <a:fillRect t="-1258" b="-10692"/>
          </a:stretch>
        </a:blipFill>
      </dgm:spPr>
      <dgm:t>
        <a:bodyPr/>
        <a:lstStyle/>
        <a:p>
          <a:r>
            <a:rPr lang="zh-CN" altLang="en-US">
              <a:noFill/>
            </a:rPr>
            <a:t> </a:t>
          </a:r>
        </a:p>
      </dgm:t>
    </dgm:pt>
    <dgm:pt modelId="{E8AFA7FC-12DA-43C7-82B1-EEB39CC4BAAB}" type="parTrans" cxnId="{3E759F4B-B925-40B2-806C-6B1F6F5F72AF}">
      <dgm:prSet/>
      <dgm:spPr/>
      <dgm:t>
        <a:bodyPr/>
        <a:lstStyle/>
        <a:p>
          <a:endParaRPr lang="zh-CN" altLang="en-US"/>
        </a:p>
      </dgm:t>
    </dgm:pt>
    <dgm:pt modelId="{73BC3D71-BC3D-41C1-8383-9E9354DCC32D}" type="sibTrans" cxnId="{3E759F4B-B925-40B2-806C-6B1F6F5F72AF}">
      <dgm:prSet/>
      <dgm:spPr/>
      <dgm:t>
        <a:bodyPr/>
        <a:lstStyle/>
        <a:p>
          <a:endParaRPr lang="zh-CN" altLang="en-US"/>
        </a:p>
      </dgm:t>
    </dgm:pt>
    <dgm:pt modelId="{54CE6743-F7D8-4D06-91C4-DD36DC903DA7}">
      <dgm:prSet phldrT="[文本]"/>
      <dgm:spPr>
        <a:blipFill>
          <a:blip xmlns:r="http://schemas.openxmlformats.org/officeDocument/2006/relationships" r:embed="rId3"/>
          <a:stretch>
            <a:fillRect t="-1258" b="-10692"/>
          </a:stretch>
        </a:blipFill>
      </dgm:spPr>
      <dgm:t>
        <a:bodyPr/>
        <a:lstStyle/>
        <a:p>
          <a:r>
            <a:rPr lang="zh-CN" altLang="en-US">
              <a:noFill/>
            </a:rPr>
            <a:t> </a:t>
          </a:r>
        </a:p>
      </dgm:t>
    </dgm:pt>
    <dgm:pt modelId="{565BB1FF-6F8D-410C-8A44-2940813EAE12}" type="parTrans" cxnId="{CFE616B1-BC9B-47BF-B199-7C43DFF24662}">
      <dgm:prSet/>
      <dgm:spPr/>
      <dgm:t>
        <a:bodyPr/>
        <a:lstStyle/>
        <a:p>
          <a:endParaRPr lang="zh-CN" altLang="en-US"/>
        </a:p>
      </dgm:t>
    </dgm:pt>
    <dgm:pt modelId="{AE33464D-AE69-4AD9-AE7C-6696BA072170}" type="sibTrans" cxnId="{CFE616B1-BC9B-47BF-B199-7C43DFF24662}">
      <dgm:prSet/>
      <dgm:spPr/>
      <dgm:t>
        <a:bodyPr/>
        <a:lstStyle/>
        <a:p>
          <a:endParaRPr lang="zh-CN" altLang="en-US"/>
        </a:p>
      </dgm:t>
    </dgm:pt>
    <dgm:pt modelId="{4FFE58DD-9172-4FE8-8479-AB9965DE7064}" type="pres">
      <dgm:prSet presAssocID="{2C47DC98-BEA2-41B0-9AA2-1FF65BBBFB0A}" presName="Name0" presStyleCnt="0">
        <dgm:presLayoutVars>
          <dgm:dir/>
          <dgm:resizeHandles val="exact"/>
        </dgm:presLayoutVars>
      </dgm:prSet>
      <dgm:spPr/>
    </dgm:pt>
    <dgm:pt modelId="{9C5DA558-C192-4D2B-8EEB-A88D05455BCD}" type="pres">
      <dgm:prSet presAssocID="{2C47DC98-BEA2-41B0-9AA2-1FF65BBBFB0A}" presName="cycle" presStyleCnt="0"/>
      <dgm:spPr/>
    </dgm:pt>
    <dgm:pt modelId="{88E4EE87-5762-4362-B0FF-986B0989E7DA}" type="pres">
      <dgm:prSet presAssocID="{C1F81835-347F-4DE8-93D0-50BDECC23ECB}" presName="nodeFirstNode" presStyleLbl="node1" presStyleIdx="0" presStyleCnt="3">
        <dgm:presLayoutVars>
          <dgm:bulletEnabled val="1"/>
        </dgm:presLayoutVars>
      </dgm:prSet>
      <dgm:spPr/>
    </dgm:pt>
    <dgm:pt modelId="{C5AEE2A6-648D-4BA4-8D66-8F25D72C9FAB}" type="pres">
      <dgm:prSet presAssocID="{DC1EFBD4-274B-4366-8F49-269499FF6E49}" presName="sibTransFirstNode" presStyleLbl="bgShp" presStyleIdx="0" presStyleCnt="1"/>
      <dgm:spPr/>
    </dgm:pt>
    <dgm:pt modelId="{1EFA4E05-BE70-4CD2-B34F-2E12D94694AF}" type="pres">
      <dgm:prSet presAssocID="{70DA8ADD-2628-439F-B5F7-AF99F3DB3066}" presName="nodeFollowingNodes" presStyleLbl="node1" presStyleIdx="1" presStyleCnt="3">
        <dgm:presLayoutVars>
          <dgm:bulletEnabled val="1"/>
        </dgm:presLayoutVars>
      </dgm:prSet>
      <dgm:spPr/>
    </dgm:pt>
    <dgm:pt modelId="{C8FDD702-8F6D-4316-B3F4-BE91B1C6DED1}" type="pres">
      <dgm:prSet presAssocID="{54CE6743-F7D8-4D06-91C4-DD36DC903DA7}" presName="nodeFollowingNodes" presStyleLbl="node1" presStyleIdx="2" presStyleCnt="3">
        <dgm:presLayoutVars>
          <dgm:bulletEnabled val="1"/>
        </dgm:presLayoutVars>
      </dgm:prSet>
      <dgm:spPr/>
    </dgm:pt>
  </dgm:ptLst>
  <dgm:cxnLst>
    <dgm:cxn modelId="{6DC2E811-309B-4359-817B-6821B1BD7983}" type="presOf" srcId="{54CE6743-F7D8-4D06-91C4-DD36DC903DA7}" destId="{C8FDD702-8F6D-4316-B3F4-BE91B1C6DED1}" srcOrd="0" destOrd="0" presId="urn:microsoft.com/office/officeart/2005/8/layout/cycle3"/>
    <dgm:cxn modelId="{97EB3829-9D46-4F39-B5FA-4DC550692B5A}" type="presOf" srcId="{70DA8ADD-2628-439F-B5F7-AF99F3DB3066}" destId="{1EFA4E05-BE70-4CD2-B34F-2E12D94694AF}" srcOrd="0" destOrd="0" presId="urn:microsoft.com/office/officeart/2005/8/layout/cycle3"/>
    <dgm:cxn modelId="{02C13943-7D5D-4AA5-B32A-2788408A138D}" type="presOf" srcId="{2C47DC98-BEA2-41B0-9AA2-1FF65BBBFB0A}" destId="{4FFE58DD-9172-4FE8-8479-AB9965DE7064}" srcOrd="0" destOrd="0" presId="urn:microsoft.com/office/officeart/2005/8/layout/cycle3"/>
    <dgm:cxn modelId="{3E759F4B-B925-40B2-806C-6B1F6F5F72AF}" srcId="{2C47DC98-BEA2-41B0-9AA2-1FF65BBBFB0A}" destId="{70DA8ADD-2628-439F-B5F7-AF99F3DB3066}" srcOrd="1" destOrd="0" parTransId="{E8AFA7FC-12DA-43C7-82B1-EEB39CC4BAAB}" sibTransId="{73BC3D71-BC3D-41C1-8383-9E9354DCC32D}"/>
    <dgm:cxn modelId="{68606F79-EEDB-401E-A30F-BCC2F03B0EA1}" type="presOf" srcId="{C1F81835-347F-4DE8-93D0-50BDECC23ECB}" destId="{88E4EE87-5762-4362-B0FF-986B0989E7DA}" srcOrd="0" destOrd="0" presId="urn:microsoft.com/office/officeart/2005/8/layout/cycle3"/>
    <dgm:cxn modelId="{730772A0-EC78-4C4D-9B5D-C506B71B9939}" srcId="{2C47DC98-BEA2-41B0-9AA2-1FF65BBBFB0A}" destId="{C1F81835-347F-4DE8-93D0-50BDECC23ECB}" srcOrd="0" destOrd="0" parTransId="{DE0CDAA4-9BAC-4FE7-BD31-3B93CD1998D5}" sibTransId="{DC1EFBD4-274B-4366-8F49-269499FF6E49}"/>
    <dgm:cxn modelId="{CFE616B1-BC9B-47BF-B199-7C43DFF24662}" srcId="{2C47DC98-BEA2-41B0-9AA2-1FF65BBBFB0A}" destId="{54CE6743-F7D8-4D06-91C4-DD36DC903DA7}" srcOrd="2" destOrd="0" parTransId="{565BB1FF-6F8D-410C-8A44-2940813EAE12}" sibTransId="{AE33464D-AE69-4AD9-AE7C-6696BA072170}"/>
    <dgm:cxn modelId="{359972C7-26FC-4730-A902-71A6065C62F2}" type="presOf" srcId="{DC1EFBD4-274B-4366-8F49-269499FF6E49}" destId="{C5AEE2A6-648D-4BA4-8D66-8F25D72C9FAB}" srcOrd="0" destOrd="0" presId="urn:microsoft.com/office/officeart/2005/8/layout/cycle3"/>
    <dgm:cxn modelId="{30918AD4-B777-42AE-9BC7-6779429E3AF7}" type="presParOf" srcId="{4FFE58DD-9172-4FE8-8479-AB9965DE7064}" destId="{9C5DA558-C192-4D2B-8EEB-A88D05455BCD}" srcOrd="0" destOrd="0" presId="urn:microsoft.com/office/officeart/2005/8/layout/cycle3"/>
    <dgm:cxn modelId="{850D6CF3-9696-49AA-B63C-C17BFE0C8A9B}" type="presParOf" srcId="{9C5DA558-C192-4D2B-8EEB-A88D05455BCD}" destId="{88E4EE87-5762-4362-B0FF-986B0989E7DA}" srcOrd="0" destOrd="0" presId="urn:microsoft.com/office/officeart/2005/8/layout/cycle3"/>
    <dgm:cxn modelId="{C00929C3-D377-4F4E-ABDC-FA22A807BF36}" type="presParOf" srcId="{9C5DA558-C192-4D2B-8EEB-A88D05455BCD}" destId="{C5AEE2A6-648D-4BA4-8D66-8F25D72C9FAB}" srcOrd="1" destOrd="0" presId="urn:microsoft.com/office/officeart/2005/8/layout/cycle3"/>
    <dgm:cxn modelId="{0996F517-26EB-4B3A-9EC2-20146440DB2F}" type="presParOf" srcId="{9C5DA558-C192-4D2B-8EEB-A88D05455BCD}" destId="{1EFA4E05-BE70-4CD2-B34F-2E12D94694AF}" srcOrd="2" destOrd="0" presId="urn:microsoft.com/office/officeart/2005/8/layout/cycle3"/>
    <dgm:cxn modelId="{E76F53A8-FE46-4E0A-AEAA-3B30D9BC7C12}" type="presParOf" srcId="{9C5DA558-C192-4D2B-8EEB-A88D05455BCD}" destId="{C8FDD702-8F6D-4316-B3F4-BE91B1C6DED1}"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EE2A6-648D-4BA4-8D66-8F25D72C9FAB}">
      <dsp:nvSpPr>
        <dsp:cNvPr id="0" name=""/>
        <dsp:cNvSpPr/>
      </dsp:nvSpPr>
      <dsp:spPr>
        <a:xfrm>
          <a:off x="603809" y="737884"/>
          <a:ext cx="2830980" cy="2830980"/>
        </a:xfrm>
        <a:prstGeom prst="circularArrow">
          <a:avLst>
            <a:gd name="adj1" fmla="val 5689"/>
            <a:gd name="adj2" fmla="val 340510"/>
            <a:gd name="adj3" fmla="val 12654816"/>
            <a:gd name="adj4" fmla="val 18105817"/>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4EE87-5762-4362-B0FF-986B0989E7DA}">
      <dsp:nvSpPr>
        <dsp:cNvPr id="0" name=""/>
        <dsp:cNvSpPr/>
      </dsp:nvSpPr>
      <dsp:spPr>
        <a:xfrm>
          <a:off x="1073739" y="860995"/>
          <a:ext cx="1891121" cy="945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买家</a:t>
          </a:r>
          <a14:m xmlns:a14="http://schemas.microsoft.com/office/drawing/2010/main">
            <m:oMath xmlns:m="http://schemas.openxmlformats.org/officeDocument/2006/math">
              <m:r>
                <a:rPr lang="en-US" altLang="zh-CN" sz="3700" b="0" i="1" kern="1200" smtClean="0">
                  <a:latin typeface="Cambria Math" panose="02040503050406030204" pitchFamily="18" charset="0"/>
                </a:rPr>
                <m:t>⇑</m:t>
              </m:r>
            </m:oMath>
          </a14:m>
          <a:endParaRPr lang="zh-CN" altLang="en-US" sz="3700" kern="1200" dirty="0"/>
        </a:p>
      </dsp:txBody>
      <dsp:txXfrm>
        <a:off x="1119897" y="907153"/>
        <a:ext cx="1798805" cy="853244"/>
      </dsp:txXfrm>
    </dsp:sp>
    <dsp:sp modelId="{1EFA4E05-BE70-4CD2-B34F-2E12D94694AF}">
      <dsp:nvSpPr>
        <dsp:cNvPr id="0" name=""/>
        <dsp:cNvSpPr/>
      </dsp:nvSpPr>
      <dsp:spPr>
        <a:xfrm>
          <a:off x="2146693" y="2719406"/>
          <a:ext cx="1891121" cy="945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卖家</a:t>
          </a:r>
          <a14:m xmlns:a14="http://schemas.microsoft.com/office/drawing/2010/main">
            <m:oMath xmlns:m="http://schemas.openxmlformats.org/officeDocument/2006/math">
              <m:r>
                <a:rPr lang="en-US" altLang="zh-CN" sz="3700" b="0" i="1" kern="1200" smtClean="0">
                  <a:latin typeface="Cambria Math" panose="02040503050406030204" pitchFamily="18" charset="0"/>
                </a:rPr>
                <m:t>⇑</m:t>
              </m:r>
            </m:oMath>
          </a14:m>
          <a:endParaRPr lang="zh-CN" altLang="en-US" sz="3700" kern="1200" dirty="0"/>
        </a:p>
      </dsp:txBody>
      <dsp:txXfrm>
        <a:off x="2192851" y="2765564"/>
        <a:ext cx="1798805" cy="853244"/>
      </dsp:txXfrm>
    </dsp:sp>
    <dsp:sp modelId="{C8FDD702-8F6D-4316-B3F4-BE91B1C6DED1}">
      <dsp:nvSpPr>
        <dsp:cNvPr id="0" name=""/>
        <dsp:cNvSpPr/>
      </dsp:nvSpPr>
      <dsp:spPr>
        <a:xfrm>
          <a:off x="784" y="2719406"/>
          <a:ext cx="1891121" cy="945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商品</a:t>
          </a:r>
          <a14:m xmlns:a14="http://schemas.microsoft.com/office/drawing/2010/main">
            <m:oMath xmlns:m="http://schemas.openxmlformats.org/officeDocument/2006/math">
              <m:r>
                <a:rPr lang="en-US" altLang="zh-CN" sz="3700" b="0" i="1" kern="1200" smtClean="0">
                  <a:latin typeface="Cambria Math" panose="02040503050406030204" pitchFamily="18" charset="0"/>
                </a:rPr>
                <m:t>⇑</m:t>
              </m:r>
            </m:oMath>
          </a14:m>
          <a:endParaRPr lang="zh-CN" altLang="en-US" sz="3700" kern="1200" dirty="0"/>
        </a:p>
      </dsp:txBody>
      <dsp:txXfrm>
        <a:off x="46942" y="2765564"/>
        <a:ext cx="1798805" cy="8532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Gross merchandises value (GMV)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294109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63835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year ended December 31, 2022, we had revenues of $17.1 billion, which we classify as "agency" revenues, "merchant" revenues, and "advertising and other" revenues. </a:t>
            </a:r>
          </a:p>
          <a:p>
            <a:r>
              <a:rPr lang="en-US" altLang="zh-CN" dirty="0"/>
              <a:t>• Agency revenues are derived from travel-related transactions where we do not facilitate payments from travelers for the services provided. Agency revenues consist almost entirely of travel reservation commissions from our accommodation, rental car, and airline reservation services. We invoice the travel service providers for our commissions after travel is completed. Substantially all of our agency revenue is from </a:t>
            </a:r>
            <a:r>
              <a:rPr lang="en-US" altLang="zh-CN" dirty="0" err="1"/>
              <a:t>Booking.com's</a:t>
            </a:r>
            <a:r>
              <a:rPr lang="en-US" altLang="zh-CN" dirty="0"/>
              <a:t> accommodation reservations. </a:t>
            </a:r>
          </a:p>
          <a:p>
            <a:r>
              <a:rPr lang="en-US" altLang="zh-CN" dirty="0"/>
              <a:t>• Merchant revenues are derived from transactions where we facilitate payments from travelers for the services provided, generally at the time of booking. Merchant revenues include travel reservation commissions and transaction net revenues (i.e., the amount charged to travelers, including the impact of merchandising, less the amount owed to travel service providers); credit card processing rebates and customer processing fees; and ancillary fees, including travel-related insurance revenues. The majority of our merchant revenue is from </a:t>
            </a:r>
            <a:r>
              <a:rPr lang="en-US" altLang="zh-CN" dirty="0" err="1"/>
              <a:t>Booking.com's</a:t>
            </a:r>
            <a:r>
              <a:rPr lang="en-US" altLang="zh-CN" dirty="0"/>
              <a:t> accommodation reservations. </a:t>
            </a:r>
          </a:p>
          <a:p>
            <a:r>
              <a:rPr lang="en-US" altLang="zh-CN" dirty="0"/>
              <a:t>• Advertising and other revenues are derived primarily from (a) revenues earned by KAYAK for sending referrals to online travel companies ("OTCs") and travel service providers and for advertising placements on its platforms and (b) revenues earned by OpenTable for its restaurant reservation services and subscription fees for restaurant management services.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17</a:t>
            </a:fld>
            <a:endParaRPr lang="zh-CN" altLang="en-US"/>
          </a:p>
        </p:txBody>
      </p:sp>
    </p:spTree>
    <p:extLst>
      <p:ext uri="{BB962C8B-B14F-4D97-AF65-F5344CB8AC3E}">
        <p14:creationId xmlns:p14="http://schemas.microsoft.com/office/powerpoint/2010/main" val="357663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风险点：竞争、税收、反垄断</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123185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平台股</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0B1932-4C73-4AEB-AD56-0C1765DE958F}"/>
              </a:ext>
            </a:extLst>
          </p:cNvPr>
          <p:cNvSpPr>
            <a:spLocks noGrp="1"/>
          </p:cNvSpPr>
          <p:nvPr>
            <p:ph type="title"/>
          </p:nvPr>
        </p:nvSpPr>
        <p:spPr/>
        <p:txBody>
          <a:bodyPr/>
          <a:lstStyle/>
          <a:p>
            <a:r>
              <a:rPr lang="zh-CN" altLang="en-US" dirty="0"/>
              <a:t>最少的资本投入</a:t>
            </a:r>
          </a:p>
        </p:txBody>
      </p:sp>
      <p:sp>
        <p:nvSpPr>
          <p:cNvPr id="3" name="内容占位符 2">
            <a:extLst>
              <a:ext uri="{FF2B5EF4-FFF2-40B4-BE49-F238E27FC236}">
                <a16:creationId xmlns:a16="http://schemas.microsoft.com/office/drawing/2014/main" id="{4E16E4EA-6963-48AE-AB69-2EDBD2F31AF3}"/>
              </a:ext>
            </a:extLst>
          </p:cNvPr>
          <p:cNvSpPr>
            <a:spLocks noGrp="1"/>
          </p:cNvSpPr>
          <p:nvPr>
            <p:ph sz="half" idx="1"/>
          </p:nvPr>
        </p:nvSpPr>
        <p:spPr/>
        <p:txBody>
          <a:bodyPr/>
          <a:lstStyle/>
          <a:p>
            <a:r>
              <a:rPr lang="zh-CN" altLang="en-US" dirty="0"/>
              <a:t>投入资本（</a:t>
            </a:r>
            <a:r>
              <a:rPr lang="en-US" altLang="zh-CN" dirty="0"/>
              <a:t>IC</a:t>
            </a:r>
            <a:r>
              <a:rPr lang="zh-CN" altLang="en-US" dirty="0"/>
              <a:t>）为负</a:t>
            </a:r>
            <a:endParaRPr lang="en-US" altLang="zh-CN" dirty="0"/>
          </a:p>
          <a:p>
            <a:pPr lvl="1"/>
            <a:r>
              <a:rPr lang="zh-CN" altLang="en-US" dirty="0"/>
              <a:t>应收款很少，没有存货。</a:t>
            </a:r>
            <a:endParaRPr lang="en-US" altLang="zh-CN" dirty="0"/>
          </a:p>
          <a:p>
            <a:pPr lvl="1"/>
            <a:r>
              <a:rPr lang="zh-CN" altLang="en-US" dirty="0"/>
              <a:t>固定资产很少。</a:t>
            </a:r>
            <a:endParaRPr lang="en-US" altLang="zh-CN" dirty="0"/>
          </a:p>
          <a:p>
            <a:pPr lvl="1"/>
            <a:r>
              <a:rPr lang="zh-CN" altLang="en-US" dirty="0"/>
              <a:t>借款很少，无息负债（商家保证金）很多。</a:t>
            </a:r>
            <a:endParaRPr lang="en-US" altLang="zh-CN" dirty="0"/>
          </a:p>
          <a:p>
            <a:endParaRPr lang="zh-CN" altLang="en-US" dirty="0"/>
          </a:p>
        </p:txBody>
      </p:sp>
      <p:graphicFrame>
        <p:nvGraphicFramePr>
          <p:cNvPr id="8" name="内容占位符 7">
            <a:extLst>
              <a:ext uri="{FF2B5EF4-FFF2-40B4-BE49-F238E27FC236}">
                <a16:creationId xmlns:a16="http://schemas.microsoft.com/office/drawing/2014/main" id="{17A8E91A-E1E1-4CFF-9DDF-113866013A0E}"/>
              </a:ext>
            </a:extLst>
          </p:cNvPr>
          <p:cNvGraphicFramePr>
            <a:graphicFrameLocks noGrp="1"/>
          </p:cNvGraphicFramePr>
          <p:nvPr>
            <p:ph sz="half" idx="2"/>
            <p:extLst>
              <p:ext uri="{D42A27DB-BD31-4B8C-83A1-F6EECF244321}">
                <p14:modId xmlns:p14="http://schemas.microsoft.com/office/powerpoint/2010/main" val="1296637150"/>
              </p:ext>
            </p:extLst>
          </p:nvPr>
        </p:nvGraphicFramePr>
        <p:xfrm>
          <a:off x="5796136" y="1417638"/>
          <a:ext cx="2592288" cy="4661819"/>
        </p:xfrm>
        <a:graphic>
          <a:graphicData uri="http://schemas.openxmlformats.org/drawingml/2006/table">
            <a:tbl>
              <a:tblPr>
                <a:tableStyleId>{5C22544A-7EE6-4342-B048-85BDC9FD1C3A}</a:tableStyleId>
              </a:tblPr>
              <a:tblGrid>
                <a:gridCol w="1182331">
                  <a:extLst>
                    <a:ext uri="{9D8B030D-6E8A-4147-A177-3AD203B41FA5}">
                      <a16:colId xmlns:a16="http://schemas.microsoft.com/office/drawing/2014/main" val="652517933"/>
                    </a:ext>
                  </a:extLst>
                </a:gridCol>
                <a:gridCol w="689877">
                  <a:extLst>
                    <a:ext uri="{9D8B030D-6E8A-4147-A177-3AD203B41FA5}">
                      <a16:colId xmlns:a16="http://schemas.microsoft.com/office/drawing/2014/main" val="3157206880"/>
                    </a:ext>
                  </a:extLst>
                </a:gridCol>
                <a:gridCol w="720080">
                  <a:extLst>
                    <a:ext uri="{9D8B030D-6E8A-4147-A177-3AD203B41FA5}">
                      <a16:colId xmlns:a16="http://schemas.microsoft.com/office/drawing/2014/main" val="3715935096"/>
                    </a:ext>
                  </a:extLst>
                </a:gridCol>
              </a:tblGrid>
              <a:tr h="290853">
                <a:tc>
                  <a:txBody>
                    <a:bodyPr/>
                    <a:lstStyle/>
                    <a:p>
                      <a:pPr algn="l" fontAlgn="b"/>
                      <a:r>
                        <a:rPr lang="zh-CN" altLang="en-US" sz="1100" u="none" strike="noStrike" dirty="0">
                          <a:effectLst/>
                        </a:rPr>
                        <a:t>资产负债表</a:t>
                      </a:r>
                      <a:endParaRPr lang="zh-CN" altLang="en-US" sz="1100" b="0" i="0" u="none" strike="noStrike" dirty="0">
                        <a:effectLst/>
                        <a:latin typeface="Arial" panose="020B0604020202020204" pitchFamily="34" charset="0"/>
                      </a:endParaRPr>
                    </a:p>
                  </a:txBody>
                  <a:tcPr marL="7094" marR="7094" marT="7094" marB="0" anchor="b"/>
                </a:tc>
                <a:tc>
                  <a:txBody>
                    <a:bodyPr/>
                    <a:lstStyle/>
                    <a:p>
                      <a:pPr algn="l" fontAlgn="b"/>
                      <a:r>
                        <a:rPr lang="en-US" altLang="zh-CN" sz="1100" u="none" strike="noStrike">
                          <a:effectLst/>
                        </a:rPr>
                        <a:t>2023-06-30</a:t>
                      </a:r>
                      <a:endParaRPr lang="en-US" altLang="zh-CN" sz="1100" b="0" i="0" u="none" strike="noStrike">
                        <a:effectLst/>
                        <a:latin typeface="Arial" panose="020B0604020202020204" pitchFamily="34" charset="0"/>
                      </a:endParaRPr>
                    </a:p>
                  </a:txBody>
                  <a:tcPr marL="7094" marR="7094" marT="7094" marB="0" anchor="b"/>
                </a:tc>
                <a:tc>
                  <a:txBody>
                    <a:bodyPr/>
                    <a:lstStyle/>
                    <a:p>
                      <a:pPr algn="l" fontAlgn="b"/>
                      <a:r>
                        <a:rPr lang="en-US" altLang="zh-CN" sz="1100" u="none" strike="noStrike">
                          <a:effectLst/>
                        </a:rPr>
                        <a:t>2022-12-31</a:t>
                      </a:r>
                      <a:endParaRPr lang="en-US" altLang="zh-CN" sz="1100" b="0" i="0" u="none" strike="noStrike">
                        <a:effectLst/>
                        <a:latin typeface="Arial" panose="020B0604020202020204" pitchFamily="34" charset="0"/>
                      </a:endParaRPr>
                    </a:p>
                  </a:txBody>
                  <a:tcPr marL="7094" marR="7094" marT="7094" marB="0" anchor="b"/>
                </a:tc>
                <a:extLst>
                  <a:ext uri="{0D108BD9-81ED-4DB2-BD59-A6C34878D82A}">
                    <a16:rowId xmlns:a16="http://schemas.microsoft.com/office/drawing/2014/main" val="3496502099"/>
                  </a:ext>
                </a:extLst>
              </a:tr>
              <a:tr h="156068">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tc>
                  <a:txBody>
                    <a:bodyPr/>
                    <a:lstStyle/>
                    <a:p>
                      <a:pPr algn="l" fontAlgn="b"/>
                      <a:endParaRPr lang="zh-CN" altLang="en-US" sz="1100" b="0" i="0" u="none" strike="noStrike">
                        <a:effectLst/>
                        <a:latin typeface="Arial" panose="020B0604020202020204" pitchFamily="34" charset="0"/>
                      </a:endParaRPr>
                    </a:p>
                  </a:txBody>
                  <a:tcPr marL="7094" marR="7094" marT="7094" marB="0" anchor="b"/>
                </a:tc>
                <a:extLst>
                  <a:ext uri="{0D108BD9-81ED-4DB2-BD59-A6C34878D82A}">
                    <a16:rowId xmlns:a16="http://schemas.microsoft.com/office/drawing/2014/main" val="3842052749"/>
                  </a:ext>
                </a:extLst>
              </a:tr>
              <a:tr h="156068">
                <a:tc>
                  <a:txBody>
                    <a:bodyPr/>
                    <a:lstStyle/>
                    <a:p>
                      <a:pPr algn="l" fontAlgn="b"/>
                      <a:r>
                        <a:rPr lang="zh-CN" altLang="en-US" sz="1100" u="none" strike="noStrike">
                          <a:effectLst/>
                        </a:rPr>
                        <a:t>流动资产合计</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33381</a:t>
                      </a:r>
                      <a:endParaRPr lang="en-US" altLang="zh-CN" sz="1100" b="0" i="0" u="none" strike="noStrike" dirty="0">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31102</a:t>
                      </a:r>
                      <a:endParaRPr lang="en-US" altLang="zh-CN" sz="1100" b="0" i="0" u="none" strike="noStrike">
                        <a:effectLst/>
                        <a:latin typeface="Arial" panose="020B0604020202020204" pitchFamily="34" charset="0"/>
                      </a:endParaRPr>
                    </a:p>
                  </a:txBody>
                  <a:tcPr marL="7094" marR="7094" marT="7094" marB="0" anchor="b"/>
                </a:tc>
                <a:extLst>
                  <a:ext uri="{0D108BD9-81ED-4DB2-BD59-A6C34878D82A}">
                    <a16:rowId xmlns:a16="http://schemas.microsoft.com/office/drawing/2014/main" val="2552786805"/>
                  </a:ext>
                </a:extLst>
              </a:tr>
              <a:tr h="156068">
                <a:tc>
                  <a:txBody>
                    <a:bodyPr/>
                    <a:lstStyle/>
                    <a:p>
                      <a:pPr algn="l" fontAlgn="b"/>
                      <a:r>
                        <a:rPr lang="zh-CN" altLang="en-US" sz="1100" u="none" strike="noStrike">
                          <a:effectLst/>
                        </a:rPr>
                        <a:t>  现金和短期投资</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24843</a:t>
                      </a:r>
                      <a:endParaRPr lang="en-US" altLang="zh-CN" sz="1100" b="0" i="0" u="none" strike="noStrike" dirty="0">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21457</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28874770"/>
                  </a:ext>
                </a:extLst>
              </a:tr>
              <a:tr h="156068">
                <a:tc>
                  <a:txBody>
                    <a:bodyPr/>
                    <a:lstStyle/>
                    <a:p>
                      <a:pPr algn="l" fontAlgn="b"/>
                      <a:r>
                        <a:rPr lang="zh-CN" altLang="en-US" sz="1100" u="none" strike="noStrike">
                          <a:effectLst/>
                        </a:rPr>
                        <a:t>  存货</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0</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0</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634793059"/>
                  </a:ext>
                </a:extLst>
              </a:tr>
              <a:tr h="156068">
                <a:tc>
                  <a:txBody>
                    <a:bodyPr/>
                    <a:lstStyle/>
                    <a:p>
                      <a:pPr algn="l" fontAlgn="b"/>
                      <a:r>
                        <a:rPr lang="zh-CN" altLang="en-US" sz="1100" u="none" strike="noStrike">
                          <a:effectLst/>
                        </a:rPr>
                        <a:t>  应收款</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921</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1021</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1549347459"/>
                  </a:ext>
                </a:extLst>
              </a:tr>
              <a:tr h="156068">
                <a:tc>
                  <a:txBody>
                    <a:bodyPr/>
                    <a:lstStyle/>
                    <a:p>
                      <a:pPr algn="l" fontAlgn="b"/>
                      <a:r>
                        <a:rPr lang="zh-CN" altLang="en-US" sz="1100" u="none" strike="noStrike">
                          <a:effectLst/>
                        </a:rPr>
                        <a:t>  预付</a:t>
                      </a:r>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404197561"/>
                  </a:ext>
                </a:extLst>
              </a:tr>
              <a:tr h="156068">
                <a:tc>
                  <a:txBody>
                    <a:bodyPr/>
                    <a:lstStyle/>
                    <a:p>
                      <a:pPr algn="l" fontAlgn="b"/>
                      <a:r>
                        <a:rPr lang="zh-CN" altLang="en-US" sz="1100" u="none" strike="noStrike">
                          <a:effectLst/>
                        </a:rPr>
                        <a:t>  其他</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7617</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8624</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1576302128"/>
                  </a:ext>
                </a:extLst>
              </a:tr>
              <a:tr h="156068">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687316301"/>
                  </a:ext>
                </a:extLst>
              </a:tr>
              <a:tr h="156068">
                <a:tc>
                  <a:txBody>
                    <a:bodyPr/>
                    <a:lstStyle/>
                    <a:p>
                      <a:pPr algn="l" fontAlgn="b"/>
                      <a:r>
                        <a:rPr lang="zh-CN" altLang="en-US" sz="1100" u="none" strike="noStrike">
                          <a:effectLst/>
                        </a:rPr>
                        <a:t>非流动资产合计</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4577</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2943</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637004576"/>
                  </a:ext>
                </a:extLst>
              </a:tr>
              <a:tr h="156068">
                <a:tc>
                  <a:txBody>
                    <a:bodyPr/>
                    <a:lstStyle/>
                    <a:p>
                      <a:pPr algn="l" fontAlgn="b"/>
                      <a:r>
                        <a:rPr lang="zh-CN" altLang="en-US" sz="1100" u="none" strike="noStrike">
                          <a:effectLst/>
                        </a:rPr>
                        <a:t>  固定资产</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147</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150</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791563842"/>
                  </a:ext>
                </a:extLst>
              </a:tr>
              <a:tr h="156068">
                <a:tc>
                  <a:txBody>
                    <a:bodyPr/>
                    <a:lstStyle/>
                    <a:p>
                      <a:pPr algn="l" fontAlgn="b"/>
                      <a:r>
                        <a:rPr lang="zh-CN" altLang="en-US" sz="1100" u="none" strike="noStrike">
                          <a:effectLst/>
                        </a:rPr>
                        <a:t>  商誉和无形资产</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3</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19</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777120591"/>
                  </a:ext>
                </a:extLst>
              </a:tr>
              <a:tr h="156068">
                <a:tc>
                  <a:txBody>
                    <a:bodyPr/>
                    <a:lstStyle/>
                    <a:p>
                      <a:pPr algn="l" fontAlgn="b"/>
                      <a:r>
                        <a:rPr lang="zh-CN" altLang="en-US" sz="1100" u="none" strike="noStrike">
                          <a:effectLst/>
                        </a:rPr>
                        <a:t>  长期投资</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0</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0</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954505215"/>
                  </a:ext>
                </a:extLst>
              </a:tr>
              <a:tr h="156068">
                <a:tc>
                  <a:txBody>
                    <a:bodyPr/>
                    <a:lstStyle/>
                    <a:p>
                      <a:pPr algn="l" fontAlgn="b"/>
                      <a:r>
                        <a:rPr lang="zh-CN" altLang="en-US" sz="1100" u="none" strike="noStrike">
                          <a:effectLst/>
                        </a:rPr>
                        <a:t>  其他非流动资产</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4427</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2774</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028304003"/>
                  </a:ext>
                </a:extLst>
              </a:tr>
              <a:tr h="156068">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798645360"/>
                  </a:ext>
                </a:extLst>
              </a:tr>
              <a:tr h="156068">
                <a:tc>
                  <a:txBody>
                    <a:bodyPr/>
                    <a:lstStyle/>
                    <a:p>
                      <a:pPr algn="l" fontAlgn="b"/>
                      <a:r>
                        <a:rPr lang="zh-CN" altLang="en-US" sz="1100" u="none" strike="noStrike">
                          <a:effectLst/>
                        </a:rPr>
                        <a:t>流动负债合计</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17437</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16783</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4012129739"/>
                  </a:ext>
                </a:extLst>
              </a:tr>
              <a:tr h="156068">
                <a:tc>
                  <a:txBody>
                    <a:bodyPr/>
                    <a:lstStyle/>
                    <a:p>
                      <a:pPr algn="l" fontAlgn="b"/>
                      <a:r>
                        <a:rPr lang="zh-CN" altLang="en-US" sz="1100" u="none" strike="noStrike">
                          <a:effectLst/>
                        </a:rPr>
                        <a:t>  短期借款</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1997</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1994</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1428777515"/>
                  </a:ext>
                </a:extLst>
              </a:tr>
              <a:tr h="156068">
                <a:tc>
                  <a:txBody>
                    <a:bodyPr/>
                    <a:lstStyle/>
                    <a:p>
                      <a:pPr algn="l" fontAlgn="b"/>
                      <a:r>
                        <a:rPr lang="zh-CN" altLang="en-US" sz="1100" u="none" strike="noStrike">
                          <a:effectLst/>
                        </a:rPr>
                        <a:t>  应付款</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0</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571</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333125116"/>
                  </a:ext>
                </a:extLst>
              </a:tr>
              <a:tr h="156068">
                <a:tc>
                  <a:txBody>
                    <a:bodyPr/>
                    <a:lstStyle/>
                    <a:p>
                      <a:pPr algn="l" fontAlgn="b"/>
                      <a:r>
                        <a:rPr lang="zh-CN" altLang="en-US" sz="1100" u="none" strike="noStrike">
                          <a:effectLst/>
                        </a:rPr>
                        <a:t>  应交税金</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0</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1001</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1534131834"/>
                  </a:ext>
                </a:extLst>
              </a:tr>
              <a:tr h="156068">
                <a:tc>
                  <a:txBody>
                    <a:bodyPr/>
                    <a:lstStyle/>
                    <a:p>
                      <a:pPr algn="l" fontAlgn="b"/>
                      <a:r>
                        <a:rPr lang="zh-CN" altLang="en-US" sz="1100" u="none" strike="noStrike">
                          <a:effectLst/>
                        </a:rPr>
                        <a:t>  其他</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15440</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13217</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1394760853"/>
                  </a:ext>
                </a:extLst>
              </a:tr>
              <a:tr h="156068">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292186996"/>
                  </a:ext>
                </a:extLst>
              </a:tr>
              <a:tr h="156068">
                <a:tc>
                  <a:txBody>
                    <a:bodyPr/>
                    <a:lstStyle/>
                    <a:p>
                      <a:pPr algn="l" fontAlgn="b"/>
                      <a:r>
                        <a:rPr lang="zh-CN" altLang="en-US" sz="1100" u="none" strike="noStrike">
                          <a:effectLst/>
                        </a:rPr>
                        <a:t>非流动负债合计</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408</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353</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978938723"/>
                  </a:ext>
                </a:extLst>
              </a:tr>
              <a:tr h="156068">
                <a:tc>
                  <a:txBody>
                    <a:bodyPr/>
                    <a:lstStyle/>
                    <a:p>
                      <a:pPr algn="l" fontAlgn="b"/>
                      <a:r>
                        <a:rPr lang="zh-CN" altLang="en-US" sz="1100" u="none" strike="noStrike">
                          <a:effectLst/>
                        </a:rPr>
                        <a:t>  长期借款</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226</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226</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304615179"/>
                  </a:ext>
                </a:extLst>
              </a:tr>
              <a:tr h="156068">
                <a:tc>
                  <a:txBody>
                    <a:bodyPr/>
                    <a:lstStyle/>
                    <a:p>
                      <a:pPr algn="l" fontAlgn="b"/>
                      <a:r>
                        <a:rPr lang="zh-CN" altLang="en-US" sz="1100" u="none" strike="noStrike">
                          <a:effectLst/>
                        </a:rPr>
                        <a:t>  其他</a:t>
                      </a:r>
                      <a:endParaRPr lang="zh-CN" altLang="en-US"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a:effectLst/>
                        </a:rPr>
                        <a:t>182</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127</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2766665107"/>
                  </a:ext>
                </a:extLst>
              </a:tr>
              <a:tr h="156068">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a:effectLst/>
                        <a:latin typeface="Arial" panose="020B0604020202020204" pitchFamily="34" charset="0"/>
                      </a:endParaRPr>
                    </a:p>
                  </a:txBody>
                  <a:tcPr marL="7094" marR="7094" marT="7094" marB="0" anchor="b"/>
                </a:tc>
                <a:tc>
                  <a:txBody>
                    <a:bodyPr/>
                    <a:lstStyle/>
                    <a:p>
                      <a:pPr algn="l" fontAlgn="b"/>
                      <a:endParaRPr lang="zh-CN" altLang="en-US"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328264466"/>
                  </a:ext>
                </a:extLst>
              </a:tr>
              <a:tr h="177350">
                <a:tc>
                  <a:txBody>
                    <a:bodyPr/>
                    <a:lstStyle/>
                    <a:p>
                      <a:pPr algn="l" fontAlgn="b"/>
                      <a:r>
                        <a:rPr lang="zh-CN" altLang="en-US" sz="1100" u="none" strike="noStrike">
                          <a:effectLst/>
                        </a:rPr>
                        <a:t>投入资本</a:t>
                      </a:r>
                      <a:endParaRPr lang="zh-CN" altLang="en-US" sz="1100" b="0" i="0" u="none" strike="noStrike">
                        <a:effectLst/>
                        <a:latin typeface="微软雅黑" panose="020B0503020204020204" pitchFamily="34" charset="-122"/>
                        <a:ea typeface="微软雅黑" panose="020B0503020204020204" pitchFamily="34" charset="-122"/>
                      </a:endParaRPr>
                    </a:p>
                  </a:txBody>
                  <a:tcPr marL="7094" marR="7094" marT="7094" marB="0" anchor="b"/>
                </a:tc>
                <a:tc>
                  <a:txBody>
                    <a:bodyPr/>
                    <a:lstStyle/>
                    <a:p>
                      <a:pPr algn="r" fontAlgn="b"/>
                      <a:r>
                        <a:rPr lang="en-US" altLang="zh-CN" sz="1100" u="none" strike="noStrike">
                          <a:effectLst/>
                        </a:rPr>
                        <a:t>-2258.12</a:t>
                      </a:r>
                      <a:endParaRPr lang="en-US" altLang="zh-CN" sz="1100" b="0" i="0" u="none" strike="noStrike">
                        <a:effectLst/>
                        <a:latin typeface="Arial" panose="020B0604020202020204" pitchFamily="34" charset="0"/>
                      </a:endParaRPr>
                    </a:p>
                  </a:txBody>
                  <a:tcPr marL="7094" marR="7094" marT="7094" marB="0" anchor="b"/>
                </a:tc>
                <a:tc>
                  <a:txBody>
                    <a:bodyPr/>
                    <a:lstStyle/>
                    <a:p>
                      <a:pPr algn="r" fontAlgn="b"/>
                      <a:r>
                        <a:rPr lang="en-US" altLang="zh-CN" sz="1100" u="none" strike="noStrike" dirty="0">
                          <a:effectLst/>
                        </a:rPr>
                        <a:t>-1953.08</a:t>
                      </a:r>
                      <a:endParaRPr lang="en-US" altLang="zh-CN" sz="1100" b="0" i="0" u="none" strike="noStrike" dirty="0">
                        <a:effectLst/>
                        <a:latin typeface="Arial" panose="020B0604020202020204" pitchFamily="34" charset="0"/>
                      </a:endParaRPr>
                    </a:p>
                  </a:txBody>
                  <a:tcPr marL="7094" marR="7094" marT="7094" marB="0" anchor="b"/>
                </a:tc>
                <a:extLst>
                  <a:ext uri="{0D108BD9-81ED-4DB2-BD59-A6C34878D82A}">
                    <a16:rowId xmlns:a16="http://schemas.microsoft.com/office/drawing/2014/main" val="3398344898"/>
                  </a:ext>
                </a:extLst>
              </a:tr>
            </a:tbl>
          </a:graphicData>
        </a:graphic>
      </p:graphicFrame>
    </p:spTree>
    <p:extLst>
      <p:ext uri="{BB962C8B-B14F-4D97-AF65-F5344CB8AC3E}">
        <p14:creationId xmlns:p14="http://schemas.microsoft.com/office/powerpoint/2010/main" val="89728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612098-61FC-41C0-BAE6-CCAE9C516C0A}"/>
              </a:ext>
            </a:extLst>
          </p:cNvPr>
          <p:cNvSpPr>
            <a:spLocks noGrp="1"/>
          </p:cNvSpPr>
          <p:nvPr>
            <p:ph type="title"/>
          </p:nvPr>
        </p:nvSpPr>
        <p:spPr/>
        <p:txBody>
          <a:bodyPr/>
          <a:lstStyle/>
          <a:p>
            <a:r>
              <a:rPr lang="zh-CN" altLang="en-US" dirty="0"/>
              <a:t>业绩</a:t>
            </a:r>
          </a:p>
        </p:txBody>
      </p:sp>
      <p:pic>
        <p:nvPicPr>
          <p:cNvPr id="5" name="内容占位符 4">
            <a:extLst>
              <a:ext uri="{FF2B5EF4-FFF2-40B4-BE49-F238E27FC236}">
                <a16:creationId xmlns:a16="http://schemas.microsoft.com/office/drawing/2014/main" id="{990A225F-186F-4C1A-969C-80CAAB8E78BB}"/>
              </a:ext>
            </a:extLst>
          </p:cNvPr>
          <p:cNvPicPr>
            <a:picLocks noGrp="1" noChangeAspect="1"/>
          </p:cNvPicPr>
          <p:nvPr>
            <p:ph sz="half" idx="2"/>
          </p:nvPr>
        </p:nvPicPr>
        <p:blipFill>
          <a:blip r:embed="rId2"/>
          <a:stretch>
            <a:fillRect/>
          </a:stretch>
        </p:blipFill>
        <p:spPr>
          <a:xfrm>
            <a:off x="4788024" y="1484784"/>
            <a:ext cx="4038600" cy="1834264"/>
          </a:xfrm>
          <a:prstGeom prst="rect">
            <a:avLst/>
          </a:prstGeom>
        </p:spPr>
      </p:pic>
      <p:pic>
        <p:nvPicPr>
          <p:cNvPr id="10" name="内容占位符 7">
            <a:extLst>
              <a:ext uri="{FF2B5EF4-FFF2-40B4-BE49-F238E27FC236}">
                <a16:creationId xmlns:a16="http://schemas.microsoft.com/office/drawing/2014/main" id="{4FA3E62C-FDA7-4341-AD93-881163FD9AC4}"/>
              </a:ext>
            </a:extLst>
          </p:cNvPr>
          <p:cNvPicPr>
            <a:picLocks noChangeAspect="1"/>
          </p:cNvPicPr>
          <p:nvPr/>
        </p:nvPicPr>
        <p:blipFill>
          <a:blip r:embed="rId3"/>
          <a:stretch>
            <a:fillRect/>
          </a:stretch>
        </p:blipFill>
        <p:spPr>
          <a:xfrm>
            <a:off x="4793000" y="3013195"/>
            <a:ext cx="4038600" cy="1834264"/>
          </a:xfrm>
          <a:prstGeom prst="rect">
            <a:avLst/>
          </a:prstGeom>
        </p:spPr>
      </p:pic>
      <mc:AlternateContent xmlns:mc="http://schemas.openxmlformats.org/markup-compatibility/2006" xmlns:a14="http://schemas.microsoft.com/office/drawing/2010/main">
        <mc:Choice Requires="a14">
          <p:sp>
            <p:nvSpPr>
              <p:cNvPr id="12" name="内容占位符 11">
                <a:extLst>
                  <a:ext uri="{FF2B5EF4-FFF2-40B4-BE49-F238E27FC236}">
                    <a16:creationId xmlns:a16="http://schemas.microsoft.com/office/drawing/2014/main" id="{ACA79296-078F-41DC-93C4-E59305C8606D}"/>
                  </a:ext>
                </a:extLst>
              </p:cNvPr>
              <p:cNvSpPr>
                <a:spLocks noGrp="1"/>
              </p:cNvSpPr>
              <p:nvPr>
                <p:ph sz="half" idx="1"/>
              </p:nvPr>
            </p:nvSpPr>
            <p:spPr/>
            <p:txBody>
              <a:bodyPr/>
              <a:lstStyle/>
              <a:p>
                <a:r>
                  <a:rPr lang="zh-CN" altLang="en-US" dirty="0"/>
                  <a:t>营收</a:t>
                </a:r>
                <a:endParaRPr lang="en-US" altLang="zh-CN" dirty="0"/>
              </a:p>
              <a:p>
                <a:pPr lvl="1"/>
                <a:r>
                  <a:rPr lang="en-US" altLang="zh-CN" dirty="0"/>
                  <a:t>2016</a:t>
                </a:r>
                <a:r>
                  <a:rPr lang="zh-CN" altLang="en-US" dirty="0"/>
                  <a:t>年的</a:t>
                </a:r>
                <a:r>
                  <a:rPr lang="en-US" altLang="zh-CN" dirty="0"/>
                  <a:t>7300</a:t>
                </a:r>
                <a:r>
                  <a:rPr lang="zh-CN" altLang="en-US" dirty="0"/>
                  <a:t>万美元</a:t>
                </a:r>
                <a14:m>
                  <m:oMath xmlns:m="http://schemas.openxmlformats.org/officeDocument/2006/math">
                    <m:r>
                      <a:rPr lang="en-US" altLang="zh-CN" b="0" i="1" smtClean="0">
                        <a:latin typeface="Cambria Math" panose="02040503050406030204" pitchFamily="18" charset="0"/>
                      </a:rPr>
                      <m:t>⇒</m:t>
                    </m:r>
                  </m:oMath>
                </a14:m>
                <a:r>
                  <a:rPr lang="zh-CN" altLang="en-US" dirty="0"/>
                  <a:t> </a:t>
                </a:r>
                <a:r>
                  <a:rPr lang="en-US" altLang="zh-CN" dirty="0"/>
                  <a:t>2022</a:t>
                </a:r>
                <a:r>
                  <a:rPr lang="zh-CN" altLang="en-US" dirty="0"/>
                  <a:t>年</a:t>
                </a:r>
                <a:r>
                  <a:rPr lang="en-US" altLang="zh-CN" dirty="0"/>
                  <a:t>187.5</a:t>
                </a:r>
                <a:r>
                  <a:rPr lang="zh-CN" altLang="en-US" dirty="0"/>
                  <a:t>亿美。</a:t>
                </a:r>
                <a:endParaRPr lang="en-US" altLang="zh-CN" dirty="0"/>
              </a:p>
              <a:p>
                <a:r>
                  <a:rPr lang="zh-CN" altLang="en-US" dirty="0"/>
                  <a:t>净利润</a:t>
                </a:r>
                <a:endParaRPr lang="en-US" altLang="zh-CN" dirty="0"/>
              </a:p>
              <a:p>
                <a:pPr lvl="1"/>
                <a:r>
                  <a:rPr lang="en-US" altLang="zh-CN" dirty="0"/>
                  <a:t>2016</a:t>
                </a:r>
                <a:r>
                  <a:rPr lang="zh-CN" altLang="en-US" dirty="0"/>
                  <a:t>年的</a:t>
                </a:r>
                <a:r>
                  <a:rPr lang="en-US" altLang="zh-CN" dirty="0"/>
                  <a:t>-4200</a:t>
                </a:r>
                <a:r>
                  <a:rPr lang="zh-CN" altLang="en-US" dirty="0"/>
                  <a:t>万美元</a:t>
                </a:r>
                <a14:m>
                  <m:oMath xmlns:m="http://schemas.openxmlformats.org/officeDocument/2006/math">
                    <m:r>
                      <a:rPr lang="en-US" altLang="zh-CN" i="1">
                        <a:latin typeface="Cambria Math" panose="02040503050406030204" pitchFamily="18" charset="0"/>
                      </a:rPr>
                      <m:t>⇒</m:t>
                    </m:r>
                  </m:oMath>
                </a14:m>
                <a:r>
                  <a:rPr lang="zh-CN" altLang="en-US" dirty="0"/>
                  <a:t> </a:t>
                </a:r>
                <a:r>
                  <a:rPr lang="en-US" altLang="zh-CN" dirty="0"/>
                  <a:t>2022</a:t>
                </a:r>
                <a:r>
                  <a:rPr lang="zh-CN" altLang="en-US" dirty="0"/>
                  <a:t>年</a:t>
                </a:r>
                <a:r>
                  <a:rPr lang="en-US" altLang="zh-CN" dirty="0"/>
                  <a:t>45</a:t>
                </a:r>
                <a:r>
                  <a:rPr lang="zh-CN" altLang="en-US" dirty="0"/>
                  <a:t>亿美元。</a:t>
                </a:r>
                <a:endParaRPr lang="en-US" altLang="zh-CN" dirty="0"/>
              </a:p>
              <a:p>
                <a:r>
                  <a:rPr lang="zh-CN" altLang="en-US" dirty="0"/>
                  <a:t>经营现金流</a:t>
                </a:r>
                <a:endParaRPr lang="en-US" altLang="zh-CN" dirty="0"/>
              </a:p>
              <a:p>
                <a:pPr lvl="1"/>
                <a:r>
                  <a:rPr lang="en-US" altLang="zh-CN" dirty="0"/>
                  <a:t>2016</a:t>
                </a:r>
                <a:r>
                  <a:rPr lang="zh-CN" altLang="en-US" dirty="0"/>
                  <a:t>年的</a:t>
                </a:r>
                <a:r>
                  <a:rPr lang="en-US" altLang="zh-CN" dirty="0"/>
                  <a:t>1.3</a:t>
                </a:r>
                <a:r>
                  <a:rPr lang="zh-CN" altLang="en-US" dirty="0"/>
                  <a:t>亿美元</a:t>
                </a:r>
                <a14:m>
                  <m:oMath xmlns:m="http://schemas.openxmlformats.org/officeDocument/2006/math">
                    <m:r>
                      <a:rPr lang="en-US" altLang="zh-CN" i="1">
                        <a:latin typeface="Cambria Math" panose="02040503050406030204" pitchFamily="18" charset="0"/>
                      </a:rPr>
                      <m:t>⇒</m:t>
                    </m:r>
                  </m:oMath>
                </a14:m>
                <a:r>
                  <a:rPr lang="zh-CN" altLang="en-US" dirty="0"/>
                  <a:t> </a:t>
                </a:r>
                <a:r>
                  <a:rPr lang="en-US" altLang="zh-CN" dirty="0"/>
                  <a:t>2022</a:t>
                </a:r>
                <a:r>
                  <a:rPr lang="zh-CN" altLang="en-US" dirty="0"/>
                  <a:t>年</a:t>
                </a:r>
                <a:r>
                  <a:rPr lang="en-US" altLang="zh-CN" dirty="0"/>
                  <a:t>70</a:t>
                </a:r>
                <a:r>
                  <a:rPr lang="zh-CN" altLang="en-US" dirty="0"/>
                  <a:t>亿美元</a:t>
                </a:r>
                <a:r>
                  <a:rPr lang="en-US" altLang="zh-CN" dirty="0"/>
                  <a:t>.</a:t>
                </a:r>
              </a:p>
              <a:p>
                <a:pPr lvl="1"/>
                <a:endParaRPr lang="en-US" altLang="zh-CN" dirty="0"/>
              </a:p>
              <a:p>
                <a:endParaRPr lang="en-US" altLang="zh-CN" dirty="0"/>
              </a:p>
              <a:p>
                <a:endParaRPr lang="zh-CN" altLang="en-US" dirty="0"/>
              </a:p>
            </p:txBody>
          </p:sp>
        </mc:Choice>
        <mc:Fallback xmlns="">
          <p:sp>
            <p:nvSpPr>
              <p:cNvPr id="12" name="内容占位符 11">
                <a:extLst>
                  <a:ext uri="{FF2B5EF4-FFF2-40B4-BE49-F238E27FC236}">
                    <a16:creationId xmlns:a16="http://schemas.microsoft.com/office/drawing/2014/main" id="{ACA79296-078F-41DC-93C4-E59305C8606D}"/>
                  </a:ext>
                </a:extLst>
              </p:cNvPr>
              <p:cNvSpPr>
                <a:spLocks noGrp="1" noRot="1" noChangeAspect="1" noMove="1" noResize="1" noEditPoints="1" noAdjustHandles="1" noChangeArrowheads="1" noChangeShapeType="1" noTextEdit="1"/>
              </p:cNvSpPr>
              <p:nvPr>
                <p:ph sz="half" idx="1"/>
              </p:nvPr>
            </p:nvSpPr>
            <p:spPr>
              <a:blipFill>
                <a:blip r:embed="rId4"/>
                <a:stretch>
                  <a:fillRect l="-2715" t="-2022"/>
                </a:stretch>
              </a:blipFill>
            </p:spPr>
            <p:txBody>
              <a:bodyPr/>
              <a:lstStyle/>
              <a:p>
                <a:r>
                  <a:rPr lang="zh-CN" altLang="en-US">
                    <a:noFill/>
                  </a:rPr>
                  <a:t> </a:t>
                </a:r>
              </a:p>
            </p:txBody>
          </p:sp>
        </mc:Fallback>
      </mc:AlternateContent>
      <p:pic>
        <p:nvPicPr>
          <p:cNvPr id="13" name="内容占位符 10">
            <a:extLst>
              <a:ext uri="{FF2B5EF4-FFF2-40B4-BE49-F238E27FC236}">
                <a16:creationId xmlns:a16="http://schemas.microsoft.com/office/drawing/2014/main" id="{C451C97B-21CA-4272-BC8C-BF6BD020AE3E}"/>
              </a:ext>
            </a:extLst>
          </p:cNvPr>
          <p:cNvPicPr>
            <a:picLocks noChangeAspect="1"/>
          </p:cNvPicPr>
          <p:nvPr/>
        </p:nvPicPr>
        <p:blipFill>
          <a:blip r:embed="rId5"/>
          <a:stretch>
            <a:fillRect/>
          </a:stretch>
        </p:blipFill>
        <p:spPr>
          <a:xfrm>
            <a:off x="4788024" y="4541606"/>
            <a:ext cx="4038600" cy="1834264"/>
          </a:xfrm>
          <a:prstGeom prst="rect">
            <a:avLst/>
          </a:prstGeom>
        </p:spPr>
      </p:pic>
    </p:spTree>
    <p:extLst>
      <p:ext uri="{BB962C8B-B14F-4D97-AF65-F5344CB8AC3E}">
        <p14:creationId xmlns:p14="http://schemas.microsoft.com/office/powerpoint/2010/main" val="242540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7CEAC-AE76-4772-9FD1-8ABF76899996}"/>
              </a:ext>
            </a:extLst>
          </p:cNvPr>
          <p:cNvSpPr>
            <a:spLocks noGrp="1"/>
          </p:cNvSpPr>
          <p:nvPr>
            <p:ph type="title"/>
          </p:nvPr>
        </p:nvSpPr>
        <p:spPr/>
        <p:txBody>
          <a:bodyPr/>
          <a:lstStyle/>
          <a:p>
            <a:r>
              <a:rPr lang="zh-CN" altLang="en-US" dirty="0"/>
              <a:t>估值（</a:t>
            </a:r>
            <a:r>
              <a:rPr lang="en-US" altLang="zh-CN" dirty="0"/>
              <a:t>P/S, TTM</a:t>
            </a:r>
            <a:r>
              <a:rPr lang="zh-CN" altLang="en-US" dirty="0"/>
              <a:t>）</a:t>
            </a:r>
          </a:p>
        </p:txBody>
      </p:sp>
      <p:pic>
        <p:nvPicPr>
          <p:cNvPr id="8" name="内容占位符 7">
            <a:extLst>
              <a:ext uri="{FF2B5EF4-FFF2-40B4-BE49-F238E27FC236}">
                <a16:creationId xmlns:a16="http://schemas.microsoft.com/office/drawing/2014/main" id="{2FB04DF1-A75C-4DE0-89DB-56B0F918C46F}"/>
              </a:ext>
            </a:extLst>
          </p:cNvPr>
          <p:cNvPicPr>
            <a:picLocks noGrp="1" noChangeAspect="1"/>
          </p:cNvPicPr>
          <p:nvPr>
            <p:ph idx="1"/>
          </p:nvPr>
        </p:nvPicPr>
        <p:blipFill>
          <a:blip r:embed="rId2"/>
          <a:stretch>
            <a:fillRect/>
          </a:stretch>
        </p:blipFill>
        <p:spPr>
          <a:xfrm>
            <a:off x="457200" y="2376778"/>
            <a:ext cx="8229600" cy="2972807"/>
          </a:xfrm>
          <a:prstGeom prst="rect">
            <a:avLst/>
          </a:prstGeom>
        </p:spPr>
      </p:pic>
    </p:spTree>
    <p:extLst>
      <p:ext uri="{BB962C8B-B14F-4D97-AF65-F5344CB8AC3E}">
        <p14:creationId xmlns:p14="http://schemas.microsoft.com/office/powerpoint/2010/main" val="353598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引论</a:t>
            </a:r>
            <a:endParaRPr lang="en-US" altLang="zh-CN" dirty="0"/>
          </a:p>
          <a:p>
            <a:r>
              <a:rPr lang="zh-CN" altLang="en-US" dirty="0"/>
              <a:t>案例</a:t>
            </a:r>
            <a:endParaRPr lang="en-US" altLang="zh-CN" dirty="0"/>
          </a:p>
          <a:p>
            <a:pPr lvl="1"/>
            <a:r>
              <a:rPr lang="zh-CN" altLang="en-US" dirty="0"/>
              <a:t>拼多多</a:t>
            </a:r>
            <a:endParaRPr lang="en-US" altLang="zh-CN" dirty="0"/>
          </a:p>
          <a:p>
            <a:pPr lvl="1"/>
            <a:r>
              <a:rPr lang="en-US" altLang="zh-CN" dirty="0">
                <a:solidFill>
                  <a:srgbClr val="C00000"/>
                </a:solidFill>
              </a:rPr>
              <a:t>Booking</a:t>
            </a:r>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104315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78E2D6B-1348-40B2-805E-7B275C797329}"/>
              </a:ext>
            </a:extLst>
          </p:cNvPr>
          <p:cNvSpPr>
            <a:spLocks noGrp="1"/>
          </p:cNvSpPr>
          <p:nvPr>
            <p:ph type="title"/>
          </p:nvPr>
        </p:nvSpPr>
        <p:spPr/>
        <p:txBody>
          <a:bodyPr/>
          <a:lstStyle/>
          <a:p>
            <a:r>
              <a:rPr lang="en-US" altLang="zh-CN" dirty="0"/>
              <a:t>Booking </a:t>
            </a:r>
            <a:r>
              <a:rPr lang="zh-CN" altLang="en-US" dirty="0"/>
              <a:t>发展简史</a:t>
            </a:r>
          </a:p>
        </p:txBody>
      </p:sp>
      <p:sp>
        <p:nvSpPr>
          <p:cNvPr id="5" name="内容占位符 4">
            <a:extLst>
              <a:ext uri="{FF2B5EF4-FFF2-40B4-BE49-F238E27FC236}">
                <a16:creationId xmlns:a16="http://schemas.microsoft.com/office/drawing/2014/main" id="{AEFB1245-079C-4F9A-AFD0-4EF47674125D}"/>
              </a:ext>
            </a:extLst>
          </p:cNvPr>
          <p:cNvSpPr>
            <a:spLocks noGrp="1"/>
          </p:cNvSpPr>
          <p:nvPr>
            <p:ph idx="1"/>
          </p:nvPr>
        </p:nvSpPr>
        <p:spPr/>
        <p:txBody>
          <a:bodyPr>
            <a:normAutofit fontScale="70000" lnSpcReduction="20000"/>
          </a:bodyPr>
          <a:lstStyle/>
          <a:p>
            <a:r>
              <a:rPr lang="en-US" altLang="zh-CN" dirty="0"/>
              <a:t>1996</a:t>
            </a:r>
            <a:r>
              <a:rPr lang="zh-CN" altLang="en-US" dirty="0"/>
              <a:t>年，</a:t>
            </a:r>
            <a:r>
              <a:rPr lang="en-US" altLang="zh-CN" dirty="0"/>
              <a:t>Bookings.nl </a:t>
            </a:r>
            <a:r>
              <a:rPr lang="zh-CN" altLang="en-US" dirty="0"/>
              <a:t>成立。</a:t>
            </a:r>
            <a:endParaRPr lang="en-US" altLang="zh-CN" dirty="0"/>
          </a:p>
          <a:p>
            <a:r>
              <a:rPr lang="en-US" altLang="zh-CN" dirty="0"/>
              <a:t>2000</a:t>
            </a:r>
            <a:r>
              <a:rPr lang="zh-CN" altLang="en-US" dirty="0"/>
              <a:t>年，</a:t>
            </a:r>
            <a:r>
              <a:rPr lang="en-US" altLang="zh-CN" dirty="0"/>
              <a:t> Bookings.nl </a:t>
            </a:r>
            <a:r>
              <a:rPr lang="zh-CN" altLang="en-US" dirty="0"/>
              <a:t>和</a:t>
            </a:r>
            <a:r>
              <a:rPr lang="en-US" altLang="zh-CN" dirty="0"/>
              <a:t>Bookings.com</a:t>
            </a:r>
            <a:r>
              <a:rPr lang="zh-CN" altLang="en-US" dirty="0"/>
              <a:t>合并，成立</a:t>
            </a:r>
            <a:r>
              <a:rPr lang="en-US" altLang="zh-CN" dirty="0">
                <a:solidFill>
                  <a:schemeClr val="accent2"/>
                </a:solidFill>
              </a:rPr>
              <a:t>Booking.com</a:t>
            </a:r>
            <a:r>
              <a:rPr lang="en-US" altLang="zh-CN" dirty="0"/>
              <a:t>.</a:t>
            </a:r>
          </a:p>
          <a:p>
            <a:endParaRPr lang="en-US" altLang="zh-CN" dirty="0"/>
          </a:p>
          <a:p>
            <a:r>
              <a:rPr lang="en-US" altLang="zh-CN" dirty="0"/>
              <a:t>1997</a:t>
            </a:r>
            <a:r>
              <a:rPr lang="zh-CN" altLang="en-US" dirty="0"/>
              <a:t>年，</a:t>
            </a:r>
            <a:r>
              <a:rPr lang="en-US" altLang="zh-CN" dirty="0"/>
              <a:t>Jay S. Walker </a:t>
            </a:r>
            <a:r>
              <a:rPr lang="zh-CN" altLang="en-US" dirty="0"/>
              <a:t>创办</a:t>
            </a:r>
            <a:r>
              <a:rPr lang="en-US" altLang="zh-CN" dirty="0">
                <a:solidFill>
                  <a:schemeClr val="accent2"/>
                </a:solidFill>
              </a:rPr>
              <a:t>Priceline.com</a:t>
            </a:r>
            <a:r>
              <a:rPr lang="en-US" altLang="zh-CN" dirty="0"/>
              <a:t>.</a:t>
            </a:r>
          </a:p>
          <a:p>
            <a:r>
              <a:rPr lang="en-US" altLang="zh-CN" dirty="0"/>
              <a:t>1999</a:t>
            </a:r>
            <a:r>
              <a:rPr lang="zh-CN" altLang="en-US" dirty="0"/>
              <a:t>年在纳斯达克上市。</a:t>
            </a:r>
            <a:endParaRPr lang="en-US" altLang="zh-CN" dirty="0"/>
          </a:p>
          <a:p>
            <a:r>
              <a:rPr lang="en-US" altLang="zh-CN" dirty="0"/>
              <a:t>2004</a:t>
            </a:r>
            <a:r>
              <a:rPr lang="zh-CN" altLang="en-US" dirty="0"/>
              <a:t>年，以</a:t>
            </a:r>
            <a:r>
              <a:rPr lang="en-US" altLang="zh-CN" dirty="0"/>
              <a:t>1.61</a:t>
            </a:r>
            <a:r>
              <a:rPr lang="zh-CN" altLang="en-US" dirty="0"/>
              <a:t>亿美元收购</a:t>
            </a:r>
            <a:r>
              <a:rPr lang="en-US" altLang="zh-CN" dirty="0">
                <a:solidFill>
                  <a:schemeClr val="accent2"/>
                </a:solidFill>
              </a:rPr>
              <a:t>ActiveHotels.com</a:t>
            </a:r>
            <a:r>
              <a:rPr lang="en-US" altLang="zh-CN" dirty="0"/>
              <a:t>.</a:t>
            </a:r>
          </a:p>
          <a:p>
            <a:r>
              <a:rPr lang="en-US" altLang="zh-CN" dirty="0"/>
              <a:t>2005</a:t>
            </a:r>
            <a:r>
              <a:rPr lang="zh-CN" altLang="en-US" dirty="0"/>
              <a:t>年，以</a:t>
            </a:r>
            <a:r>
              <a:rPr lang="en-US" altLang="zh-CN" dirty="0"/>
              <a:t>1.33</a:t>
            </a:r>
            <a:r>
              <a:rPr lang="zh-CN" altLang="en-US" dirty="0"/>
              <a:t>亿美元收购</a:t>
            </a:r>
            <a:r>
              <a:rPr lang="en-US" altLang="zh-CN" dirty="0"/>
              <a:t>Booking.com.</a:t>
            </a:r>
          </a:p>
          <a:p>
            <a:r>
              <a:rPr lang="en-US" altLang="zh-CN" dirty="0"/>
              <a:t>2013</a:t>
            </a:r>
            <a:r>
              <a:rPr lang="zh-CN" altLang="en-US" dirty="0"/>
              <a:t>年，以</a:t>
            </a:r>
            <a:r>
              <a:rPr lang="en-US" altLang="zh-CN" dirty="0"/>
              <a:t>21</a:t>
            </a:r>
            <a:r>
              <a:rPr lang="zh-CN" altLang="en-US" dirty="0"/>
              <a:t>亿美元收购</a:t>
            </a:r>
            <a:r>
              <a:rPr lang="en-US" altLang="zh-CN" dirty="0">
                <a:solidFill>
                  <a:schemeClr val="accent2"/>
                </a:solidFill>
              </a:rPr>
              <a:t>KAYAK</a:t>
            </a:r>
            <a:r>
              <a:rPr lang="en-US" altLang="zh-CN" dirty="0"/>
              <a:t> (</a:t>
            </a:r>
            <a:r>
              <a:rPr lang="zh-CN" altLang="en-US" dirty="0"/>
              <a:t>提供在线旅游经纪和元搜索</a:t>
            </a:r>
            <a:r>
              <a:rPr lang="en-US" altLang="zh-CN" dirty="0"/>
              <a:t>Metasearch</a:t>
            </a:r>
            <a:r>
              <a:rPr lang="zh-CN" altLang="en-US" dirty="0"/>
              <a:t>服务</a:t>
            </a:r>
            <a:r>
              <a:rPr lang="en-US" altLang="zh-CN" dirty="0"/>
              <a:t>)</a:t>
            </a:r>
            <a:r>
              <a:rPr lang="zh-CN" altLang="en-US" dirty="0"/>
              <a:t>。</a:t>
            </a:r>
            <a:endParaRPr lang="en-US" altLang="zh-CN" dirty="0"/>
          </a:p>
          <a:p>
            <a:r>
              <a:rPr lang="en-US" altLang="zh-CN" dirty="0"/>
              <a:t>2014</a:t>
            </a:r>
            <a:r>
              <a:rPr lang="zh-CN" altLang="en-US" dirty="0"/>
              <a:t>年，以</a:t>
            </a:r>
            <a:r>
              <a:rPr lang="en-US" altLang="zh-CN" dirty="0"/>
              <a:t>26</a:t>
            </a:r>
            <a:r>
              <a:rPr lang="zh-CN" altLang="en-US" dirty="0"/>
              <a:t>亿美元收购</a:t>
            </a:r>
            <a:r>
              <a:rPr lang="en-US" altLang="zh-CN" dirty="0">
                <a:solidFill>
                  <a:schemeClr val="accent2"/>
                </a:solidFill>
              </a:rPr>
              <a:t>OpenTable</a:t>
            </a:r>
            <a:r>
              <a:rPr lang="en-US" altLang="zh-CN" dirty="0"/>
              <a:t> (</a:t>
            </a:r>
            <a:r>
              <a:rPr lang="zh-CN" altLang="en-US" dirty="0"/>
              <a:t>提供在线预约餐馆服务</a:t>
            </a:r>
            <a:r>
              <a:rPr lang="en-US" altLang="zh-CN" dirty="0"/>
              <a:t>)</a:t>
            </a:r>
            <a:r>
              <a:rPr lang="zh-CN" altLang="en-US" dirty="0"/>
              <a:t>。</a:t>
            </a:r>
            <a:endParaRPr lang="en-US" altLang="zh-CN" dirty="0"/>
          </a:p>
          <a:p>
            <a:r>
              <a:rPr lang="en-US" altLang="zh-CN" dirty="0"/>
              <a:t>2018</a:t>
            </a:r>
            <a:r>
              <a:rPr lang="zh-CN" altLang="en-US" dirty="0"/>
              <a:t>年，改名</a:t>
            </a:r>
            <a:r>
              <a:rPr lang="en-US" altLang="zh-CN" dirty="0"/>
              <a:t>Booking Holdings. </a:t>
            </a:r>
          </a:p>
          <a:p>
            <a:endParaRPr lang="zh-CN" altLang="en-US" dirty="0"/>
          </a:p>
        </p:txBody>
      </p:sp>
    </p:spTree>
    <p:extLst>
      <p:ext uri="{BB962C8B-B14F-4D97-AF65-F5344CB8AC3E}">
        <p14:creationId xmlns:p14="http://schemas.microsoft.com/office/powerpoint/2010/main" val="365901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C868C-B021-4F34-B834-054F98A1AF2D}"/>
              </a:ext>
            </a:extLst>
          </p:cNvPr>
          <p:cNvSpPr>
            <a:spLocks noGrp="1"/>
          </p:cNvSpPr>
          <p:nvPr>
            <p:ph type="title"/>
          </p:nvPr>
        </p:nvSpPr>
        <p:spPr/>
        <p:txBody>
          <a:bodyPr/>
          <a:lstStyle/>
          <a:p>
            <a:r>
              <a:rPr lang="zh-CN" altLang="en-US" dirty="0"/>
              <a:t>股价</a:t>
            </a:r>
          </a:p>
        </p:txBody>
      </p:sp>
      <p:pic>
        <p:nvPicPr>
          <p:cNvPr id="10" name="内容占位符 9">
            <a:extLst>
              <a:ext uri="{FF2B5EF4-FFF2-40B4-BE49-F238E27FC236}">
                <a16:creationId xmlns:a16="http://schemas.microsoft.com/office/drawing/2014/main" id="{E45C0FD7-973A-4120-AC9F-93094EC03CCE}"/>
              </a:ext>
            </a:extLst>
          </p:cNvPr>
          <p:cNvPicPr>
            <a:picLocks noGrp="1" noChangeAspect="1"/>
          </p:cNvPicPr>
          <p:nvPr>
            <p:ph idx="1"/>
          </p:nvPr>
        </p:nvPicPr>
        <p:blipFill>
          <a:blip r:embed="rId2"/>
          <a:stretch>
            <a:fillRect/>
          </a:stretch>
        </p:blipFill>
        <p:spPr>
          <a:xfrm>
            <a:off x="457200" y="2056233"/>
            <a:ext cx="8229600" cy="3613897"/>
          </a:xfrm>
          <a:prstGeom prst="rect">
            <a:avLst/>
          </a:prstGeom>
        </p:spPr>
      </p:pic>
    </p:spTree>
    <p:extLst>
      <p:ext uri="{BB962C8B-B14F-4D97-AF65-F5344CB8AC3E}">
        <p14:creationId xmlns:p14="http://schemas.microsoft.com/office/powerpoint/2010/main" val="324938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8AEE6C-F549-402C-A3C6-642987E93703}"/>
              </a:ext>
            </a:extLst>
          </p:cNvPr>
          <p:cNvSpPr>
            <a:spLocks noGrp="1"/>
          </p:cNvSpPr>
          <p:nvPr>
            <p:ph type="title"/>
          </p:nvPr>
        </p:nvSpPr>
        <p:spPr/>
        <p:txBody>
          <a:bodyPr/>
          <a:lstStyle/>
          <a:p>
            <a:r>
              <a:rPr lang="zh-CN" altLang="en-US" dirty="0"/>
              <a:t>业务</a:t>
            </a:r>
          </a:p>
        </p:txBody>
      </p:sp>
      <p:pic>
        <p:nvPicPr>
          <p:cNvPr id="4" name="内容占位符 3">
            <a:extLst>
              <a:ext uri="{FF2B5EF4-FFF2-40B4-BE49-F238E27FC236}">
                <a16:creationId xmlns:a16="http://schemas.microsoft.com/office/drawing/2014/main" id="{9BE96EC3-ED71-430B-A976-DA347C4C7360}"/>
              </a:ext>
            </a:extLst>
          </p:cNvPr>
          <p:cNvPicPr>
            <a:picLocks noGrp="1" noChangeAspect="1"/>
          </p:cNvPicPr>
          <p:nvPr>
            <p:ph idx="1"/>
          </p:nvPr>
        </p:nvPicPr>
        <p:blipFill>
          <a:blip r:embed="rId2"/>
          <a:stretch>
            <a:fillRect/>
          </a:stretch>
        </p:blipFill>
        <p:spPr>
          <a:xfrm>
            <a:off x="457200" y="2452631"/>
            <a:ext cx="8229600" cy="2821100"/>
          </a:xfrm>
          <a:prstGeom prst="rect">
            <a:avLst/>
          </a:prstGeom>
        </p:spPr>
      </p:pic>
    </p:spTree>
    <p:extLst>
      <p:ext uri="{BB962C8B-B14F-4D97-AF65-F5344CB8AC3E}">
        <p14:creationId xmlns:p14="http://schemas.microsoft.com/office/powerpoint/2010/main" val="1977190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EE30FA-5DF8-4FD8-B50F-C9CDCDCD6682}"/>
              </a:ext>
            </a:extLst>
          </p:cNvPr>
          <p:cNvSpPr>
            <a:spLocks noGrp="1"/>
          </p:cNvSpPr>
          <p:nvPr>
            <p:ph type="title"/>
          </p:nvPr>
        </p:nvSpPr>
        <p:spPr/>
        <p:txBody>
          <a:bodyPr/>
          <a:lstStyle/>
          <a:p>
            <a:r>
              <a:rPr lang="zh-CN" altLang="en-US" dirty="0"/>
              <a:t>怎么赚钱</a:t>
            </a:r>
          </a:p>
        </p:txBody>
      </p:sp>
      <p:sp>
        <p:nvSpPr>
          <p:cNvPr id="3" name="内容占位符 2">
            <a:extLst>
              <a:ext uri="{FF2B5EF4-FFF2-40B4-BE49-F238E27FC236}">
                <a16:creationId xmlns:a16="http://schemas.microsoft.com/office/drawing/2014/main" id="{1806457F-59F3-4B18-A696-1C22D68A47F1}"/>
              </a:ext>
            </a:extLst>
          </p:cNvPr>
          <p:cNvSpPr>
            <a:spLocks noGrp="1"/>
          </p:cNvSpPr>
          <p:nvPr>
            <p:ph idx="1"/>
          </p:nvPr>
        </p:nvSpPr>
        <p:spPr/>
        <p:txBody>
          <a:bodyPr/>
          <a:lstStyle/>
          <a:p>
            <a:r>
              <a:rPr lang="zh-CN" altLang="en-US" sz="2400" dirty="0"/>
              <a:t>从商家收取经纪收入 </a:t>
            </a:r>
            <a:r>
              <a:rPr lang="en-US" altLang="zh-CN" sz="2400" dirty="0"/>
              <a:t>(Agency revenue)</a:t>
            </a:r>
          </a:p>
          <a:p>
            <a:pPr lvl="1"/>
            <a:r>
              <a:rPr lang="zh-CN" altLang="en-US" sz="2000" dirty="0"/>
              <a:t>住宿、租车、机票</a:t>
            </a:r>
            <a:endParaRPr lang="en-US" altLang="zh-CN" sz="2000" dirty="0"/>
          </a:p>
          <a:p>
            <a:r>
              <a:rPr lang="zh-CN" altLang="en-US" sz="2400" dirty="0"/>
              <a:t>从顾客收取商品化收入 </a:t>
            </a:r>
            <a:r>
              <a:rPr lang="en-US" altLang="zh-CN" sz="2400" dirty="0"/>
              <a:t>(Merchant revenue)</a:t>
            </a:r>
          </a:p>
          <a:p>
            <a:pPr lvl="1"/>
            <a:r>
              <a:rPr lang="zh-CN" altLang="en-US" sz="2000" dirty="0"/>
              <a:t>预订佣金、交易差价、信用卡</a:t>
            </a:r>
            <a:r>
              <a:rPr lang="en-US" altLang="zh-CN" sz="2000" dirty="0"/>
              <a:t>rebates</a:t>
            </a:r>
            <a:r>
              <a:rPr lang="zh-CN" altLang="en-US" sz="2000" dirty="0"/>
              <a:t>、旅行保险等</a:t>
            </a:r>
            <a:endParaRPr lang="en-US" altLang="zh-CN" sz="2000" dirty="0"/>
          </a:p>
          <a:p>
            <a:r>
              <a:rPr lang="zh-CN" altLang="en-US" sz="2400" dirty="0"/>
              <a:t>广告及其他收入</a:t>
            </a:r>
            <a:endParaRPr lang="en-US" altLang="zh-CN" sz="2400" dirty="0"/>
          </a:p>
          <a:p>
            <a:pPr lvl="1"/>
            <a:r>
              <a:rPr lang="zh-CN" altLang="en-US" sz="2000" dirty="0"/>
              <a:t>广告费、</a:t>
            </a:r>
            <a:r>
              <a:rPr lang="en-US" altLang="zh-CN" sz="2000" dirty="0"/>
              <a:t>KAYAK</a:t>
            </a:r>
            <a:r>
              <a:rPr lang="zh-CN" altLang="en-US" sz="2000" dirty="0"/>
              <a:t>收入、</a:t>
            </a:r>
            <a:r>
              <a:rPr lang="en-US" altLang="zh-CN" sz="2000" dirty="0"/>
              <a:t>OpenTable</a:t>
            </a:r>
            <a:r>
              <a:rPr lang="zh-CN" altLang="en-US" sz="2000" dirty="0"/>
              <a:t>餐馆预订和管理订阅。</a:t>
            </a:r>
            <a:endParaRPr lang="en-US" altLang="zh-CN" sz="2000" dirty="0"/>
          </a:p>
          <a:p>
            <a:pPr lvl="1"/>
            <a:endParaRPr lang="en-US" altLang="zh-CN" dirty="0"/>
          </a:p>
          <a:p>
            <a:pPr lvl="1"/>
            <a:endParaRPr lang="en-US" altLang="zh-CN" dirty="0"/>
          </a:p>
          <a:p>
            <a:pPr lvl="1"/>
            <a:endParaRPr lang="zh-CN" altLang="en-US" dirty="0"/>
          </a:p>
        </p:txBody>
      </p:sp>
      <p:pic>
        <p:nvPicPr>
          <p:cNvPr id="5" name="图片 4">
            <a:extLst>
              <a:ext uri="{FF2B5EF4-FFF2-40B4-BE49-F238E27FC236}">
                <a16:creationId xmlns:a16="http://schemas.microsoft.com/office/drawing/2014/main" id="{8981B501-C8C7-4D0D-8396-7563443911B5}"/>
              </a:ext>
            </a:extLst>
          </p:cNvPr>
          <p:cNvPicPr>
            <a:picLocks noChangeAspect="1"/>
          </p:cNvPicPr>
          <p:nvPr/>
        </p:nvPicPr>
        <p:blipFill>
          <a:blip r:embed="rId3"/>
          <a:stretch>
            <a:fillRect/>
          </a:stretch>
        </p:blipFill>
        <p:spPr>
          <a:xfrm>
            <a:off x="572696" y="4529650"/>
            <a:ext cx="8125172" cy="1247433"/>
          </a:xfrm>
          <a:prstGeom prst="rect">
            <a:avLst/>
          </a:prstGeom>
        </p:spPr>
      </p:pic>
    </p:spTree>
    <p:extLst>
      <p:ext uri="{BB962C8B-B14F-4D97-AF65-F5344CB8AC3E}">
        <p14:creationId xmlns:p14="http://schemas.microsoft.com/office/powerpoint/2010/main" val="362640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51A3A4-2CBA-49CB-8011-F535610625CE}"/>
              </a:ext>
            </a:extLst>
          </p:cNvPr>
          <p:cNvSpPr>
            <a:spLocks noGrp="1"/>
          </p:cNvSpPr>
          <p:nvPr>
            <p:ph type="title"/>
          </p:nvPr>
        </p:nvSpPr>
        <p:spPr/>
        <p:txBody>
          <a:bodyPr/>
          <a:lstStyle/>
          <a:p>
            <a:r>
              <a:rPr lang="zh-CN" altLang="en-US" dirty="0"/>
              <a:t>营业成本和支出（</a:t>
            </a:r>
            <a:r>
              <a:rPr lang="en-US" altLang="zh-CN" dirty="0"/>
              <a:t>2022</a:t>
            </a:r>
            <a:r>
              <a:rPr lang="zh-CN" altLang="en-US" dirty="0"/>
              <a:t>）</a:t>
            </a:r>
          </a:p>
        </p:txBody>
      </p:sp>
      <p:sp>
        <p:nvSpPr>
          <p:cNvPr id="3" name="内容占位符 2">
            <a:extLst>
              <a:ext uri="{FF2B5EF4-FFF2-40B4-BE49-F238E27FC236}">
                <a16:creationId xmlns:a16="http://schemas.microsoft.com/office/drawing/2014/main" id="{987EA179-A64B-47C9-BCC9-247EC36E9BB6}"/>
              </a:ext>
            </a:extLst>
          </p:cNvPr>
          <p:cNvSpPr>
            <a:spLocks noGrp="1"/>
          </p:cNvSpPr>
          <p:nvPr>
            <p:ph idx="1"/>
          </p:nvPr>
        </p:nvSpPr>
        <p:spPr>
          <a:xfrm>
            <a:off x="457200" y="1600200"/>
            <a:ext cx="5842992" cy="4525963"/>
          </a:xfrm>
        </p:spPr>
        <p:txBody>
          <a:bodyPr>
            <a:normAutofit fontScale="70000" lnSpcReduction="20000"/>
          </a:bodyPr>
          <a:lstStyle/>
          <a:p>
            <a:r>
              <a:rPr lang="zh-CN" altLang="en-US" dirty="0"/>
              <a:t>营销费用（</a:t>
            </a:r>
            <a:r>
              <a:rPr lang="en-US" altLang="zh-CN" dirty="0"/>
              <a:t>$5993</a:t>
            </a:r>
            <a:r>
              <a:rPr lang="zh-CN" altLang="en-US" dirty="0"/>
              <a:t>，</a:t>
            </a:r>
            <a:r>
              <a:rPr lang="en-US" altLang="zh-CN" dirty="0"/>
              <a:t>35.1%</a:t>
            </a:r>
            <a:r>
              <a:rPr lang="zh-CN" altLang="en-US" dirty="0"/>
              <a:t>）</a:t>
            </a:r>
            <a:endParaRPr lang="en-US" altLang="zh-CN" dirty="0"/>
          </a:p>
          <a:p>
            <a:pPr lvl="1"/>
            <a:r>
              <a:rPr lang="zh-CN" altLang="en-US" dirty="0"/>
              <a:t>搜索引擎、元搜索和旅游搜索网站、优惠活动、品牌建设等</a:t>
            </a:r>
            <a:endParaRPr lang="en-US" altLang="zh-CN" dirty="0"/>
          </a:p>
          <a:p>
            <a:r>
              <a:rPr lang="zh-CN" altLang="en-US" dirty="0"/>
              <a:t>销售及其他费用（</a:t>
            </a:r>
            <a:r>
              <a:rPr lang="en-US" altLang="zh-CN" dirty="0"/>
              <a:t>$1818</a:t>
            </a:r>
            <a:r>
              <a:rPr lang="zh-CN" altLang="en-US" dirty="0"/>
              <a:t>，</a:t>
            </a:r>
            <a:r>
              <a:rPr lang="en-US" altLang="zh-CN" dirty="0"/>
              <a:t>10.6%</a:t>
            </a:r>
            <a:r>
              <a:rPr lang="zh-CN" altLang="en-US" dirty="0"/>
              <a:t>）</a:t>
            </a:r>
            <a:endParaRPr lang="en-US" altLang="zh-CN" dirty="0"/>
          </a:p>
          <a:p>
            <a:pPr lvl="1"/>
            <a:r>
              <a:rPr lang="zh-CN" altLang="en-US" dirty="0"/>
              <a:t>信用卡以及其他支付处理费用、</a:t>
            </a:r>
            <a:r>
              <a:rPr lang="en-US" altLang="zh-CN" dirty="0"/>
              <a:t>call center</a:t>
            </a:r>
            <a:r>
              <a:rPr lang="zh-CN" altLang="en-US" dirty="0"/>
              <a:t>、网站服务、欺诈防范、信用减值、顾客关系费用等。</a:t>
            </a:r>
            <a:endParaRPr lang="en-US" altLang="zh-CN" dirty="0"/>
          </a:p>
          <a:p>
            <a:r>
              <a:rPr lang="zh-CN" altLang="en-US" dirty="0"/>
              <a:t>员工（</a:t>
            </a:r>
            <a:r>
              <a:rPr lang="en-US" altLang="zh-CN" dirty="0"/>
              <a:t>$2465</a:t>
            </a:r>
            <a:r>
              <a:rPr lang="zh-CN" altLang="en-US" dirty="0"/>
              <a:t>，</a:t>
            </a:r>
            <a:r>
              <a:rPr lang="en-US" altLang="zh-CN" dirty="0"/>
              <a:t>14.4%</a:t>
            </a:r>
            <a:r>
              <a:rPr lang="zh-CN" altLang="en-US" dirty="0"/>
              <a:t>）</a:t>
            </a:r>
            <a:endParaRPr lang="en-US" altLang="zh-CN" dirty="0"/>
          </a:p>
          <a:p>
            <a:pPr lvl="1"/>
            <a:r>
              <a:rPr lang="zh-CN" altLang="en-US" dirty="0"/>
              <a:t>工资、奖金、股权激励、</a:t>
            </a:r>
            <a:r>
              <a:rPr lang="en-US" altLang="zh-CN" dirty="0"/>
              <a:t>payroll taxes</a:t>
            </a:r>
            <a:r>
              <a:rPr lang="zh-CN" altLang="en-US" dirty="0"/>
              <a:t>、员工福利等</a:t>
            </a:r>
            <a:endParaRPr lang="en-US" altLang="zh-CN" dirty="0"/>
          </a:p>
          <a:p>
            <a:r>
              <a:rPr lang="zh-CN" altLang="en-US" dirty="0"/>
              <a:t>一般管理（</a:t>
            </a:r>
            <a:r>
              <a:rPr lang="en-US" altLang="zh-CN" dirty="0"/>
              <a:t>$934, 5.5%</a:t>
            </a:r>
            <a:r>
              <a:rPr lang="zh-CN" altLang="en-US" dirty="0"/>
              <a:t>）</a:t>
            </a:r>
            <a:endParaRPr lang="en-US" altLang="zh-CN" dirty="0"/>
          </a:p>
          <a:p>
            <a:pPr lvl="1"/>
            <a:r>
              <a:rPr lang="zh-CN" altLang="en-US" dirty="0"/>
              <a:t>间接税、外部专家费用、办公场所费用、人事费用等</a:t>
            </a:r>
            <a:endParaRPr lang="en-US" altLang="zh-CN" dirty="0"/>
          </a:p>
          <a:p>
            <a:r>
              <a:rPr lang="en-US" altLang="zh-CN" dirty="0"/>
              <a:t>IT</a:t>
            </a:r>
            <a:r>
              <a:rPr lang="zh-CN" altLang="en-US" dirty="0"/>
              <a:t>（</a:t>
            </a:r>
            <a:r>
              <a:rPr lang="en-US" altLang="zh-CN" dirty="0"/>
              <a:t>$526, 3.1%</a:t>
            </a:r>
            <a:r>
              <a:rPr lang="zh-CN" altLang="en-US" dirty="0"/>
              <a:t>）</a:t>
            </a:r>
            <a:endParaRPr lang="en-US" altLang="zh-CN" dirty="0"/>
          </a:p>
          <a:p>
            <a:r>
              <a:rPr lang="zh-CN" altLang="en-US" dirty="0"/>
              <a:t>折旧和摊销（</a:t>
            </a:r>
            <a:r>
              <a:rPr lang="en-US" altLang="zh-CN" dirty="0"/>
              <a:t>$451, 2.6%</a:t>
            </a:r>
            <a:r>
              <a:rPr lang="zh-CN" altLang="en-US" dirty="0"/>
              <a:t>）</a:t>
            </a:r>
          </a:p>
        </p:txBody>
      </p:sp>
      <p:sp>
        <p:nvSpPr>
          <p:cNvPr id="4" name="文本框 3">
            <a:extLst>
              <a:ext uri="{FF2B5EF4-FFF2-40B4-BE49-F238E27FC236}">
                <a16:creationId xmlns:a16="http://schemas.microsoft.com/office/drawing/2014/main" id="{A859DFEC-24B4-4360-A571-95E2F682AB26}"/>
              </a:ext>
            </a:extLst>
          </p:cNvPr>
          <p:cNvSpPr txBox="1"/>
          <p:nvPr/>
        </p:nvSpPr>
        <p:spPr>
          <a:xfrm>
            <a:off x="6865992" y="3540015"/>
            <a:ext cx="2304256" cy="646331"/>
          </a:xfrm>
          <a:prstGeom prst="rect">
            <a:avLst/>
          </a:prstGeom>
          <a:noFill/>
        </p:spPr>
        <p:txBody>
          <a:bodyPr wrap="square" rtlCol="0">
            <a:spAutoFit/>
          </a:bodyPr>
          <a:lstStyle/>
          <a:p>
            <a:r>
              <a:rPr lang="zh-CN" altLang="en-US" dirty="0"/>
              <a:t>营运利润：</a:t>
            </a:r>
            <a:r>
              <a:rPr lang="en-US" altLang="zh-CN" dirty="0"/>
              <a:t>$4903</a:t>
            </a:r>
          </a:p>
          <a:p>
            <a:r>
              <a:rPr lang="zh-CN" altLang="en-US" dirty="0"/>
              <a:t>营运利润率：</a:t>
            </a:r>
            <a:r>
              <a:rPr lang="en-US" altLang="zh-CN" dirty="0"/>
              <a:t>28.7%</a:t>
            </a:r>
            <a:endParaRPr lang="zh-CN" altLang="en-US" dirty="0"/>
          </a:p>
        </p:txBody>
      </p:sp>
    </p:spTree>
    <p:extLst>
      <p:ext uri="{BB962C8B-B14F-4D97-AF65-F5344CB8AC3E}">
        <p14:creationId xmlns:p14="http://schemas.microsoft.com/office/powerpoint/2010/main" val="215607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9D977-D2E1-4DB7-BA13-E8E0537C6BA0}"/>
              </a:ext>
            </a:extLst>
          </p:cNvPr>
          <p:cNvSpPr>
            <a:spLocks noGrp="1"/>
          </p:cNvSpPr>
          <p:nvPr>
            <p:ph type="title"/>
          </p:nvPr>
        </p:nvSpPr>
        <p:spPr/>
        <p:txBody>
          <a:bodyPr/>
          <a:lstStyle/>
          <a:p>
            <a:r>
              <a:rPr lang="zh-CN" altLang="en-US" dirty="0"/>
              <a:t>发展战略</a:t>
            </a:r>
          </a:p>
        </p:txBody>
      </p:sp>
      <p:sp>
        <p:nvSpPr>
          <p:cNvPr id="3" name="内容占位符 2">
            <a:extLst>
              <a:ext uri="{FF2B5EF4-FFF2-40B4-BE49-F238E27FC236}">
                <a16:creationId xmlns:a16="http://schemas.microsoft.com/office/drawing/2014/main" id="{1FB94EEE-A224-440F-8299-382B27D2F5A9}"/>
              </a:ext>
            </a:extLst>
          </p:cNvPr>
          <p:cNvSpPr>
            <a:spLocks noGrp="1"/>
          </p:cNvSpPr>
          <p:nvPr>
            <p:ph sz="half" idx="1"/>
          </p:nvPr>
        </p:nvSpPr>
        <p:spPr/>
        <p:txBody>
          <a:bodyPr/>
          <a:lstStyle/>
          <a:p>
            <a:r>
              <a:rPr lang="zh-CN" altLang="en-US" dirty="0"/>
              <a:t>用科技提高用户体验</a:t>
            </a:r>
          </a:p>
          <a:p>
            <a:r>
              <a:rPr lang="zh-CN" altLang="en-US" dirty="0"/>
              <a:t>丰富服务类别</a:t>
            </a:r>
            <a:endParaRPr lang="en-US" altLang="zh-CN" dirty="0"/>
          </a:p>
          <a:p>
            <a:r>
              <a:rPr lang="zh-CN" altLang="en-US" dirty="0"/>
              <a:t>持续地理扩张 </a:t>
            </a:r>
            <a:endParaRPr lang="en-US" altLang="zh-CN" dirty="0"/>
          </a:p>
          <a:p>
            <a:r>
              <a:rPr lang="zh-CN" altLang="en-US" dirty="0"/>
              <a:t>多品牌战略</a:t>
            </a:r>
            <a:endParaRPr lang="en-US" altLang="zh-CN" dirty="0"/>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92B565A1-4EF0-40F3-9DC0-108FA7A507B5}"/>
                  </a:ext>
                </a:extLst>
              </p:cNvPr>
              <p:cNvSpPr>
                <a:spLocks noGrp="1"/>
              </p:cNvSpPr>
              <p:nvPr>
                <p:ph sz="half" idx="2"/>
              </p:nvPr>
            </p:nvSpPr>
            <p:spPr/>
            <p:txBody>
              <a:bodyPr/>
              <a:lstStyle/>
              <a:p>
                <a:r>
                  <a:rPr lang="zh-CN" altLang="en-US" dirty="0"/>
                  <a:t>让旅行更容易 </a:t>
                </a:r>
                <a14:m>
                  <m:oMath xmlns:m="http://schemas.openxmlformats.org/officeDocument/2006/math">
                    <m:r>
                      <a:rPr lang="en-US" altLang="zh-CN" i="1">
                        <a:latin typeface="Cambria Math" panose="02040503050406030204" pitchFamily="18" charset="0"/>
                      </a:rPr>
                      <m:t>⇒</m:t>
                    </m:r>
                  </m:oMath>
                </a14:m>
                <a:r>
                  <a:rPr lang="zh-CN" altLang="en-US" dirty="0"/>
                  <a:t> </a:t>
                </a:r>
                <a:r>
                  <a:rPr lang="zh-CN" altLang="en-US" dirty="0">
                    <a:solidFill>
                      <a:schemeClr val="accent2"/>
                    </a:solidFill>
                  </a:rPr>
                  <a:t>扩大和保留顾客</a:t>
                </a:r>
                <a:endParaRPr lang="en-US" altLang="zh-CN" dirty="0">
                  <a:solidFill>
                    <a:schemeClr val="accent2"/>
                  </a:solidFill>
                </a:endParaRPr>
              </a:p>
              <a:p>
                <a:r>
                  <a:rPr lang="zh-CN" altLang="en-US" dirty="0"/>
                  <a:t>帮助商家赚钱 </a:t>
                </a:r>
                <a14:m>
                  <m:oMath xmlns:m="http://schemas.openxmlformats.org/officeDocument/2006/math">
                    <m:r>
                      <a:rPr lang="en-US" altLang="zh-CN" i="1">
                        <a:latin typeface="Cambria Math" panose="02040503050406030204" pitchFamily="18" charset="0"/>
                      </a:rPr>
                      <m:t>⇒</m:t>
                    </m:r>
                  </m:oMath>
                </a14:m>
                <a:r>
                  <a:rPr lang="zh-CN" altLang="en-US" dirty="0"/>
                  <a:t> </a:t>
                </a:r>
                <a:r>
                  <a:rPr lang="zh-CN" altLang="en-US" dirty="0">
                    <a:solidFill>
                      <a:schemeClr val="accent2"/>
                    </a:solidFill>
                  </a:rPr>
                  <a:t>扩大和保留商家</a:t>
                </a:r>
                <a:endParaRPr lang="en-US" altLang="zh-CN" dirty="0">
                  <a:solidFill>
                    <a:schemeClr val="accent2"/>
                  </a:solidFill>
                </a:endParaRPr>
              </a:p>
              <a:p>
                <a:endParaRPr lang="zh-CN" altLang="en-US" dirty="0"/>
              </a:p>
            </p:txBody>
          </p:sp>
        </mc:Choice>
        <mc:Fallback xmlns="">
          <p:sp>
            <p:nvSpPr>
              <p:cNvPr id="4" name="内容占位符 3">
                <a:extLst>
                  <a:ext uri="{FF2B5EF4-FFF2-40B4-BE49-F238E27FC236}">
                    <a16:creationId xmlns:a16="http://schemas.microsoft.com/office/drawing/2014/main" id="{92B565A1-4EF0-40F3-9DC0-108FA7A507B5}"/>
                  </a:ext>
                </a:extLst>
              </p:cNvPr>
              <p:cNvSpPr>
                <a:spLocks noGrp="1" noRot="1" noChangeAspect="1" noMove="1" noResize="1" noEditPoints="1" noAdjustHandles="1" noChangeArrowheads="1" noChangeShapeType="1" noTextEdit="1"/>
              </p:cNvSpPr>
              <p:nvPr>
                <p:ph sz="half" idx="2"/>
              </p:nvPr>
            </p:nvSpPr>
            <p:spPr>
              <a:blipFill>
                <a:blip r:embed="rId2"/>
                <a:stretch>
                  <a:fillRect l="-2719" t="-2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7050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1D5725-5608-453D-B19B-8E5230088891}"/>
              </a:ext>
            </a:extLst>
          </p:cNvPr>
          <p:cNvSpPr>
            <a:spLocks noGrp="1"/>
          </p:cNvSpPr>
          <p:nvPr>
            <p:ph type="title"/>
          </p:nvPr>
        </p:nvSpPr>
        <p:spPr/>
        <p:txBody>
          <a:bodyPr/>
          <a:lstStyle/>
          <a:p>
            <a:r>
              <a:rPr lang="zh-CN" altLang="en-US" dirty="0"/>
              <a:t>引论</a:t>
            </a:r>
          </a:p>
        </p:txBody>
      </p:sp>
      <p:sp>
        <p:nvSpPr>
          <p:cNvPr id="3" name="内容占位符 2">
            <a:extLst>
              <a:ext uri="{FF2B5EF4-FFF2-40B4-BE49-F238E27FC236}">
                <a16:creationId xmlns:a16="http://schemas.microsoft.com/office/drawing/2014/main" id="{73ACDA4C-2AE4-4074-A656-DD8EC79CC04F}"/>
              </a:ext>
            </a:extLst>
          </p:cNvPr>
          <p:cNvSpPr>
            <a:spLocks noGrp="1"/>
          </p:cNvSpPr>
          <p:nvPr>
            <p:ph idx="1"/>
          </p:nvPr>
        </p:nvSpPr>
        <p:spPr/>
        <p:txBody>
          <a:bodyPr>
            <a:normAutofit fontScale="70000" lnSpcReduction="20000"/>
          </a:bodyPr>
          <a:lstStyle/>
          <a:p>
            <a:r>
              <a:rPr lang="zh-CN" altLang="en-US" dirty="0"/>
              <a:t>平台公司的核心资产是平台（</a:t>
            </a:r>
            <a:r>
              <a:rPr lang="en-US" altLang="zh-CN" dirty="0"/>
              <a:t>Platform</a:t>
            </a:r>
            <a:r>
              <a:rPr lang="zh-CN" altLang="en-US" dirty="0"/>
              <a:t>），或者说生态（</a:t>
            </a:r>
            <a:r>
              <a:rPr lang="en-US" altLang="zh-CN" dirty="0"/>
              <a:t>Ecosystem</a:t>
            </a:r>
            <a:r>
              <a:rPr lang="zh-CN" altLang="en-US" dirty="0"/>
              <a:t>）。</a:t>
            </a:r>
            <a:endParaRPr lang="en-US" altLang="zh-CN" dirty="0"/>
          </a:p>
          <a:p>
            <a:pPr lvl="1"/>
            <a:r>
              <a:rPr lang="zh-CN" altLang="en-US" dirty="0"/>
              <a:t>双边平台，比如</a:t>
            </a:r>
            <a:endParaRPr lang="en-US" altLang="zh-CN" dirty="0"/>
          </a:p>
          <a:p>
            <a:pPr lvl="2"/>
            <a:r>
              <a:rPr lang="zh-CN" altLang="en-US" dirty="0"/>
              <a:t>淘宝、拼多多等：卖家和买家</a:t>
            </a:r>
            <a:endParaRPr lang="en-US" altLang="zh-CN" dirty="0"/>
          </a:p>
          <a:p>
            <a:pPr lvl="2"/>
            <a:r>
              <a:rPr lang="zh-CN" altLang="en-US" dirty="0"/>
              <a:t>滴滴、</a:t>
            </a:r>
            <a:r>
              <a:rPr lang="en-US" altLang="zh-CN" dirty="0"/>
              <a:t>Uber</a:t>
            </a:r>
            <a:r>
              <a:rPr lang="zh-CN" altLang="en-US" dirty="0"/>
              <a:t>：司机和乘客</a:t>
            </a:r>
            <a:endParaRPr lang="en-US" altLang="zh-CN" dirty="0"/>
          </a:p>
          <a:p>
            <a:pPr lvl="2"/>
            <a:r>
              <a:rPr lang="zh-CN" altLang="en-US" dirty="0"/>
              <a:t>携程、</a:t>
            </a:r>
            <a:r>
              <a:rPr lang="en-US" altLang="zh-CN" dirty="0"/>
              <a:t>Bookings</a:t>
            </a:r>
            <a:r>
              <a:rPr lang="zh-CN" altLang="en-US" dirty="0"/>
              <a:t>：旅行服务机构和旅客</a:t>
            </a:r>
            <a:endParaRPr lang="en-US" altLang="zh-CN" dirty="0"/>
          </a:p>
          <a:p>
            <a:pPr lvl="2"/>
            <a:r>
              <a:rPr lang="en-US" altLang="zh-CN" dirty="0"/>
              <a:t>Airbnb</a:t>
            </a:r>
            <a:r>
              <a:rPr lang="zh-CN" altLang="en-US" dirty="0"/>
              <a:t>：房东和短租客</a:t>
            </a:r>
            <a:endParaRPr lang="en-US" altLang="zh-CN" dirty="0"/>
          </a:p>
          <a:p>
            <a:pPr lvl="1"/>
            <a:r>
              <a:rPr lang="zh-CN" altLang="en-US" dirty="0"/>
              <a:t>多边平台，比如</a:t>
            </a:r>
            <a:endParaRPr lang="en-US" altLang="zh-CN" dirty="0"/>
          </a:p>
          <a:p>
            <a:pPr lvl="2"/>
            <a:r>
              <a:rPr lang="en-US" altLang="zh-CN" dirty="0"/>
              <a:t>VISA: </a:t>
            </a:r>
            <a:r>
              <a:rPr lang="zh-CN" altLang="en-US" dirty="0"/>
              <a:t>银行、商家、消费者</a:t>
            </a:r>
            <a:endParaRPr lang="en-US" altLang="zh-CN" dirty="0"/>
          </a:p>
          <a:p>
            <a:pPr lvl="2"/>
            <a:r>
              <a:rPr lang="zh-CN" altLang="en-US" dirty="0"/>
              <a:t>贝壳：买家</a:t>
            </a:r>
            <a:r>
              <a:rPr lang="en-US" altLang="zh-CN" dirty="0"/>
              <a:t>/</a:t>
            </a:r>
            <a:r>
              <a:rPr lang="zh-CN" altLang="en-US" dirty="0"/>
              <a:t>租客、房东、中介</a:t>
            </a:r>
            <a:endParaRPr lang="en-US" altLang="zh-CN" dirty="0"/>
          </a:p>
          <a:p>
            <a:pPr lvl="2"/>
            <a:r>
              <a:rPr lang="zh-CN" altLang="en-US" dirty="0"/>
              <a:t>美团：顾客、商家、快递小哥</a:t>
            </a:r>
            <a:endParaRPr lang="en-US" altLang="zh-CN" dirty="0"/>
          </a:p>
          <a:p>
            <a:pPr lvl="2"/>
            <a:r>
              <a:rPr lang="zh-CN" altLang="en-US" dirty="0"/>
              <a:t>阿里健康：医生、药房、患者</a:t>
            </a:r>
            <a:endParaRPr lang="en-US" altLang="zh-CN" dirty="0"/>
          </a:p>
          <a:p>
            <a:pPr lvl="2"/>
            <a:r>
              <a:rPr lang="en-US" altLang="zh-CN" dirty="0"/>
              <a:t>OTCM: </a:t>
            </a:r>
            <a:r>
              <a:rPr lang="zh-CN" altLang="en-US" dirty="0"/>
              <a:t>上市公司、投资者、经纪人</a:t>
            </a:r>
            <a:endParaRPr lang="en-US" altLang="zh-CN" dirty="0"/>
          </a:p>
          <a:p>
            <a:pPr lvl="1"/>
            <a:r>
              <a:rPr lang="zh-CN" altLang="en-US" dirty="0"/>
              <a:t>其他，比如</a:t>
            </a:r>
            <a:endParaRPr lang="en-US" altLang="zh-CN" dirty="0"/>
          </a:p>
          <a:p>
            <a:pPr lvl="2"/>
            <a:r>
              <a:rPr lang="zh-CN" altLang="en-US" dirty="0"/>
              <a:t>腾讯、谷歌、</a:t>
            </a:r>
            <a:r>
              <a:rPr lang="en-US" altLang="zh-CN" dirty="0"/>
              <a:t>Meta</a:t>
            </a:r>
            <a:r>
              <a:rPr lang="zh-CN" altLang="en-US" dirty="0"/>
              <a:t>、苹果等</a:t>
            </a:r>
            <a:endParaRPr lang="en-US" altLang="zh-CN" dirty="0"/>
          </a:p>
          <a:p>
            <a:pPr marL="914400" lvl="2" indent="0">
              <a:buNone/>
            </a:pPr>
            <a:endParaRPr lang="zh-CN" altLang="en-US" dirty="0"/>
          </a:p>
        </p:txBody>
      </p:sp>
    </p:spTree>
    <p:extLst>
      <p:ext uri="{BB962C8B-B14F-4D97-AF65-F5344CB8AC3E}">
        <p14:creationId xmlns:p14="http://schemas.microsoft.com/office/powerpoint/2010/main" val="142985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2DF271-7A82-4CFA-9FFA-3B8FD976987F}"/>
              </a:ext>
            </a:extLst>
          </p:cNvPr>
          <p:cNvSpPr>
            <a:spLocks noGrp="1"/>
          </p:cNvSpPr>
          <p:nvPr>
            <p:ph type="title"/>
          </p:nvPr>
        </p:nvSpPr>
        <p:spPr/>
        <p:txBody>
          <a:bodyPr/>
          <a:lstStyle/>
          <a:p>
            <a:r>
              <a:rPr lang="zh-CN" altLang="en-US" dirty="0"/>
              <a:t>低成本扩张</a:t>
            </a:r>
          </a:p>
        </p:txBody>
      </p:sp>
      <p:sp>
        <p:nvSpPr>
          <p:cNvPr id="3" name="内容占位符 2">
            <a:extLst>
              <a:ext uri="{FF2B5EF4-FFF2-40B4-BE49-F238E27FC236}">
                <a16:creationId xmlns:a16="http://schemas.microsoft.com/office/drawing/2014/main" id="{8F6635F9-5C18-4E6E-AEA8-E2E0EE810F18}"/>
              </a:ext>
            </a:extLst>
          </p:cNvPr>
          <p:cNvSpPr>
            <a:spLocks noGrp="1"/>
          </p:cNvSpPr>
          <p:nvPr>
            <p:ph sz="half" idx="1"/>
          </p:nvPr>
        </p:nvSpPr>
        <p:spPr/>
        <p:txBody>
          <a:bodyPr/>
          <a:lstStyle/>
          <a:p>
            <a:r>
              <a:rPr lang="zh-CN" altLang="en-US" dirty="0"/>
              <a:t>轻资产</a:t>
            </a:r>
            <a:endParaRPr lang="en-US" altLang="zh-CN" dirty="0"/>
          </a:p>
          <a:p>
            <a:r>
              <a:rPr lang="zh-CN" altLang="en-US" dirty="0"/>
              <a:t>高毛利</a:t>
            </a:r>
            <a:endParaRPr lang="en-US" altLang="zh-CN" dirty="0"/>
          </a:p>
          <a:p>
            <a:r>
              <a:rPr lang="zh-CN" altLang="en-US" dirty="0"/>
              <a:t>充沛的现金流</a:t>
            </a:r>
            <a:endParaRPr lang="en-US" altLang="zh-CN" dirty="0"/>
          </a:p>
          <a:p>
            <a:endParaRPr lang="en-US" altLang="zh-CN" dirty="0"/>
          </a:p>
          <a:p>
            <a:endParaRPr lang="en-US" altLang="zh-CN" dirty="0"/>
          </a:p>
          <a:p>
            <a:endParaRPr lang="zh-CN" altLang="en-US" dirty="0"/>
          </a:p>
        </p:txBody>
      </p:sp>
      <p:graphicFrame>
        <p:nvGraphicFramePr>
          <p:cNvPr id="5" name="内容占位符 4">
            <a:extLst>
              <a:ext uri="{FF2B5EF4-FFF2-40B4-BE49-F238E27FC236}">
                <a16:creationId xmlns:a16="http://schemas.microsoft.com/office/drawing/2014/main" id="{267725A7-2E8D-4B19-9228-409ACD86C745}"/>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51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FD368A-1CBC-4BF9-AA9B-6A8A53B57A8A}"/>
              </a:ext>
            </a:extLst>
          </p:cNvPr>
          <p:cNvSpPr>
            <a:spLocks noGrp="1"/>
          </p:cNvSpPr>
          <p:nvPr>
            <p:ph type="title"/>
          </p:nvPr>
        </p:nvSpPr>
        <p:spPr/>
        <p:txBody>
          <a:bodyPr/>
          <a:lstStyle/>
          <a:p>
            <a:r>
              <a:rPr lang="zh-CN" altLang="en-US" dirty="0"/>
              <a:t>全球扩张</a:t>
            </a:r>
          </a:p>
        </p:txBody>
      </p:sp>
      <p:graphicFrame>
        <p:nvGraphicFramePr>
          <p:cNvPr id="6" name="内容占位符 5">
            <a:extLst>
              <a:ext uri="{FF2B5EF4-FFF2-40B4-BE49-F238E27FC236}">
                <a16:creationId xmlns:a16="http://schemas.microsoft.com/office/drawing/2014/main" id="{7F372245-CCF8-404C-881E-A1BE3E25646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64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1E5C6-E358-4773-AE1D-04FB086A725A}"/>
              </a:ext>
            </a:extLst>
          </p:cNvPr>
          <p:cNvSpPr>
            <a:spLocks noGrp="1"/>
          </p:cNvSpPr>
          <p:nvPr>
            <p:ph type="title"/>
          </p:nvPr>
        </p:nvSpPr>
        <p:spPr/>
        <p:txBody>
          <a:bodyPr/>
          <a:lstStyle/>
          <a:p>
            <a:r>
              <a:rPr lang="zh-CN" altLang="en-US" dirty="0"/>
              <a:t>跨越疫情</a:t>
            </a:r>
          </a:p>
        </p:txBody>
      </p:sp>
      <p:pic>
        <p:nvPicPr>
          <p:cNvPr id="4" name="内容占位符 4">
            <a:extLst>
              <a:ext uri="{FF2B5EF4-FFF2-40B4-BE49-F238E27FC236}">
                <a16:creationId xmlns:a16="http://schemas.microsoft.com/office/drawing/2014/main" id="{66B3530D-497E-45CD-AF93-6CA4F88B2D77}"/>
              </a:ext>
            </a:extLst>
          </p:cNvPr>
          <p:cNvPicPr>
            <a:picLocks noGrp="1" noChangeAspect="1"/>
          </p:cNvPicPr>
          <p:nvPr>
            <p:ph idx="1"/>
          </p:nvPr>
        </p:nvPicPr>
        <p:blipFill>
          <a:blip r:embed="rId2"/>
          <a:stretch>
            <a:fillRect/>
          </a:stretch>
        </p:blipFill>
        <p:spPr>
          <a:xfrm>
            <a:off x="457200" y="1987433"/>
            <a:ext cx="8229600" cy="3751497"/>
          </a:xfrm>
          <a:prstGeom prst="rect">
            <a:avLst/>
          </a:prstGeom>
        </p:spPr>
      </p:pic>
    </p:spTree>
    <p:extLst>
      <p:ext uri="{BB962C8B-B14F-4D97-AF65-F5344CB8AC3E}">
        <p14:creationId xmlns:p14="http://schemas.microsoft.com/office/powerpoint/2010/main" val="52729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1AC15-8078-489E-BE79-C36722A47151}"/>
              </a:ext>
            </a:extLst>
          </p:cNvPr>
          <p:cNvSpPr>
            <a:spLocks noGrp="1"/>
          </p:cNvSpPr>
          <p:nvPr>
            <p:ph type="title"/>
          </p:nvPr>
        </p:nvSpPr>
        <p:spPr/>
        <p:txBody>
          <a:bodyPr/>
          <a:lstStyle/>
          <a:p>
            <a:r>
              <a:rPr lang="zh-CN" altLang="en-US" dirty="0"/>
              <a:t>营运利润</a:t>
            </a:r>
          </a:p>
        </p:txBody>
      </p:sp>
      <p:graphicFrame>
        <p:nvGraphicFramePr>
          <p:cNvPr id="4" name="内容占位符 3">
            <a:extLst>
              <a:ext uri="{FF2B5EF4-FFF2-40B4-BE49-F238E27FC236}">
                <a16:creationId xmlns:a16="http://schemas.microsoft.com/office/drawing/2014/main" id="{3CEEBBFA-06D1-4FB8-A409-CEF37FF1F8C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40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A66AD-6CB4-4EF8-939D-3109469581CE}"/>
              </a:ext>
            </a:extLst>
          </p:cNvPr>
          <p:cNvSpPr>
            <a:spLocks noGrp="1"/>
          </p:cNvSpPr>
          <p:nvPr>
            <p:ph type="title"/>
          </p:nvPr>
        </p:nvSpPr>
        <p:spPr/>
        <p:txBody>
          <a:bodyPr/>
          <a:lstStyle/>
          <a:p>
            <a:r>
              <a:rPr lang="zh-CN" altLang="en-US" dirty="0"/>
              <a:t>估值（</a:t>
            </a:r>
            <a:r>
              <a:rPr lang="en-US" altLang="zh-CN" dirty="0"/>
              <a:t>PS, TTM</a:t>
            </a:r>
            <a:r>
              <a:rPr lang="zh-CN" altLang="en-US" dirty="0"/>
              <a:t>）</a:t>
            </a:r>
          </a:p>
        </p:txBody>
      </p:sp>
      <p:pic>
        <p:nvPicPr>
          <p:cNvPr id="4" name="内容占位符 3">
            <a:extLst>
              <a:ext uri="{FF2B5EF4-FFF2-40B4-BE49-F238E27FC236}">
                <a16:creationId xmlns:a16="http://schemas.microsoft.com/office/drawing/2014/main" id="{C55F77CD-DD53-4F24-85B2-5835CC71A100}"/>
              </a:ext>
            </a:extLst>
          </p:cNvPr>
          <p:cNvPicPr>
            <a:picLocks noGrp="1" noChangeAspect="1"/>
          </p:cNvPicPr>
          <p:nvPr>
            <p:ph idx="1"/>
          </p:nvPr>
        </p:nvPicPr>
        <p:blipFill>
          <a:blip r:embed="rId3"/>
          <a:stretch>
            <a:fillRect/>
          </a:stretch>
        </p:blipFill>
        <p:spPr>
          <a:xfrm>
            <a:off x="457200" y="2873405"/>
            <a:ext cx="8229600" cy="1979552"/>
          </a:xfrm>
          <a:prstGeom prst="rect">
            <a:avLst/>
          </a:prstGeom>
        </p:spPr>
      </p:pic>
    </p:spTree>
    <p:extLst>
      <p:ext uri="{BB962C8B-B14F-4D97-AF65-F5344CB8AC3E}">
        <p14:creationId xmlns:p14="http://schemas.microsoft.com/office/powerpoint/2010/main" val="147187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因为</a:t>
            </a:r>
            <a:r>
              <a:rPr lang="en-US" altLang="zh-CN" dirty="0"/>
              <a:t>“</a:t>
            </a:r>
            <a:r>
              <a:rPr lang="zh-CN" altLang="en-US" dirty="0"/>
              <a:t>交叉网络效应</a:t>
            </a:r>
            <a:r>
              <a:rPr lang="en-US" altLang="zh-CN" dirty="0"/>
              <a:t>”</a:t>
            </a:r>
            <a:r>
              <a:rPr lang="zh-CN" altLang="en-US" dirty="0"/>
              <a:t>，平台股能迅速成长。</a:t>
            </a:r>
            <a:endParaRPr lang="en-US" altLang="zh-CN" dirty="0"/>
          </a:p>
          <a:p>
            <a:r>
              <a:rPr lang="zh-CN" altLang="en-US" dirty="0"/>
              <a:t>一旦建立生态，平台公司很难复制，因此能保持高毛利。</a:t>
            </a:r>
            <a:endParaRPr lang="en-US" altLang="zh-CN" dirty="0"/>
          </a:p>
          <a:p>
            <a:r>
              <a:rPr lang="zh-CN" altLang="en-US" dirty="0"/>
              <a:t>平台股的风险主要是估值过高，市场饱和。</a:t>
            </a:r>
          </a:p>
        </p:txBody>
      </p:sp>
    </p:spTree>
    <p:extLst>
      <p:ext uri="{BB962C8B-B14F-4D97-AF65-F5344CB8AC3E}">
        <p14:creationId xmlns:p14="http://schemas.microsoft.com/office/powerpoint/2010/main" val="426769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23E4A0-4E84-4453-9F98-1EFA1292FC1B}"/>
              </a:ext>
            </a:extLst>
          </p:cNvPr>
          <p:cNvSpPr>
            <a:spLocks noGrp="1"/>
          </p:cNvSpPr>
          <p:nvPr>
            <p:ph type="title"/>
          </p:nvPr>
        </p:nvSpPr>
        <p:spPr/>
        <p:txBody>
          <a:bodyPr/>
          <a:lstStyle/>
          <a:p>
            <a:r>
              <a:rPr lang="zh-CN" altLang="en-US" dirty="0"/>
              <a:t>平台股的诱惑</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370DBDD-1AAB-4A7A-9BE1-3F4414C63F60}"/>
                  </a:ext>
                </a:extLst>
              </p:cNvPr>
              <p:cNvSpPr>
                <a:spLocks noGrp="1"/>
              </p:cNvSpPr>
              <p:nvPr>
                <p:ph idx="1"/>
              </p:nvPr>
            </p:nvSpPr>
            <p:spPr/>
            <p:txBody>
              <a:bodyPr/>
              <a:lstStyle/>
              <a:p>
                <a:r>
                  <a:rPr lang="zh-CN" altLang="en-US" dirty="0"/>
                  <a:t>护城河</a:t>
                </a:r>
                <a:endParaRPr lang="en-US" altLang="zh-CN" dirty="0"/>
              </a:p>
              <a:p>
                <a:pPr lvl="1"/>
                <a:r>
                  <a:rPr lang="zh-CN" altLang="en-US" dirty="0"/>
                  <a:t>成规模的平台型公司难以取代</a:t>
                </a:r>
                <a:endParaRPr lang="en-US" altLang="zh-CN" dirty="0"/>
              </a:p>
              <a:p>
                <a:pPr lvl="1"/>
                <a:r>
                  <a:rPr lang="zh-CN" altLang="en-US" dirty="0"/>
                  <a:t>议价能力高 </a:t>
                </a:r>
                <a14:m>
                  <m:oMath xmlns:m="http://schemas.openxmlformats.org/officeDocument/2006/math">
                    <m:r>
                      <a:rPr lang="en-US" altLang="zh-CN" b="0" i="1" smtClean="0">
                        <a:latin typeface="Cambria Math" panose="02040503050406030204" pitchFamily="18" charset="0"/>
                      </a:rPr>
                      <m:t>⇒</m:t>
                    </m:r>
                  </m:oMath>
                </a14:m>
                <a:r>
                  <a:rPr lang="en-US" altLang="zh-CN" dirty="0"/>
                  <a:t> </a:t>
                </a:r>
                <a:r>
                  <a:rPr lang="zh-CN" altLang="en-US" dirty="0"/>
                  <a:t>高毛利</a:t>
                </a:r>
                <a:endParaRPr lang="en-US" altLang="zh-CN" dirty="0"/>
              </a:p>
              <a:p>
                <a:r>
                  <a:rPr lang="zh-CN" altLang="en-US" dirty="0"/>
                  <a:t>轻资产</a:t>
                </a:r>
                <a:endParaRPr lang="en-US" altLang="zh-CN" dirty="0"/>
              </a:p>
              <a:p>
                <a:pPr lvl="1"/>
                <a:r>
                  <a:rPr lang="zh-CN" altLang="en-US" dirty="0"/>
                  <a:t>无需大量资本开支</a:t>
                </a:r>
                <a:endParaRPr lang="en-US" altLang="zh-CN" dirty="0"/>
              </a:p>
              <a:p>
                <a:pPr lvl="1"/>
                <a:r>
                  <a:rPr lang="zh-CN" altLang="en-US" dirty="0"/>
                  <a:t>低成本扩张</a:t>
                </a:r>
              </a:p>
            </p:txBody>
          </p:sp>
        </mc:Choice>
        <mc:Fallback xmlns="">
          <p:sp>
            <p:nvSpPr>
              <p:cNvPr id="3" name="内容占位符 2">
                <a:extLst>
                  <a:ext uri="{FF2B5EF4-FFF2-40B4-BE49-F238E27FC236}">
                    <a16:creationId xmlns:a16="http://schemas.microsoft.com/office/drawing/2014/main" id="{E370DBDD-1AAB-4A7A-9BE1-3F4414C63F60}"/>
                  </a:ext>
                </a:extLst>
              </p:cNvPr>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45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797E0-7D57-4EE9-B8D0-02ECF7B181D4}"/>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FAC7B492-EAB7-4625-8C95-38A83550C0A5}"/>
              </a:ext>
            </a:extLst>
          </p:cNvPr>
          <p:cNvSpPr>
            <a:spLocks noGrp="1"/>
          </p:cNvSpPr>
          <p:nvPr>
            <p:ph idx="1"/>
          </p:nvPr>
        </p:nvSpPr>
        <p:spPr/>
        <p:txBody>
          <a:bodyPr/>
          <a:lstStyle/>
          <a:p>
            <a:r>
              <a:rPr lang="zh-CN" altLang="en-US" dirty="0"/>
              <a:t>引论</a:t>
            </a:r>
            <a:endParaRPr lang="en-US" altLang="zh-CN" dirty="0"/>
          </a:p>
          <a:p>
            <a:r>
              <a:rPr lang="zh-CN" altLang="en-US" dirty="0"/>
              <a:t>案例</a:t>
            </a:r>
            <a:endParaRPr lang="en-US" altLang="zh-CN" dirty="0"/>
          </a:p>
          <a:p>
            <a:pPr lvl="1"/>
            <a:r>
              <a:rPr lang="zh-CN" altLang="en-US" dirty="0">
                <a:solidFill>
                  <a:srgbClr val="C00000"/>
                </a:solidFill>
              </a:rPr>
              <a:t>拼多多</a:t>
            </a:r>
            <a:endParaRPr lang="en-US" altLang="zh-CN" dirty="0">
              <a:solidFill>
                <a:srgbClr val="C00000"/>
              </a:solidFill>
            </a:endParaRPr>
          </a:p>
          <a:p>
            <a:pPr lvl="1"/>
            <a:r>
              <a:rPr lang="en-US" altLang="zh-CN" dirty="0"/>
              <a:t>Booking</a:t>
            </a:r>
          </a:p>
          <a:p>
            <a:r>
              <a:rPr lang="zh-CN" altLang="en-US" dirty="0"/>
              <a:t>小结</a:t>
            </a:r>
            <a:endParaRPr lang="en-US" altLang="zh-CN" dirty="0"/>
          </a:p>
          <a:p>
            <a:endParaRPr lang="zh-CN" altLang="en-US" dirty="0"/>
          </a:p>
        </p:txBody>
      </p:sp>
    </p:spTree>
    <p:extLst>
      <p:ext uri="{BB962C8B-B14F-4D97-AF65-F5344CB8AC3E}">
        <p14:creationId xmlns:p14="http://schemas.microsoft.com/office/powerpoint/2010/main" val="406723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6F527E-A213-4DDC-B9BB-C0FC14DC6344}"/>
              </a:ext>
            </a:extLst>
          </p:cNvPr>
          <p:cNvSpPr>
            <a:spLocks noGrp="1"/>
          </p:cNvSpPr>
          <p:nvPr>
            <p:ph type="title"/>
          </p:nvPr>
        </p:nvSpPr>
        <p:spPr/>
        <p:txBody>
          <a:bodyPr/>
          <a:lstStyle/>
          <a:p>
            <a:r>
              <a:rPr lang="zh-CN" altLang="en-US" dirty="0"/>
              <a:t>拼多多的奇迹</a:t>
            </a:r>
          </a:p>
        </p:txBody>
      </p:sp>
      <p:sp>
        <p:nvSpPr>
          <p:cNvPr id="3" name="内容占位符 2">
            <a:extLst>
              <a:ext uri="{FF2B5EF4-FFF2-40B4-BE49-F238E27FC236}">
                <a16:creationId xmlns:a16="http://schemas.microsoft.com/office/drawing/2014/main" id="{F78A90A7-4322-4A15-AB06-A3F05EBB3D33}"/>
              </a:ext>
            </a:extLst>
          </p:cNvPr>
          <p:cNvSpPr>
            <a:spLocks noGrp="1"/>
          </p:cNvSpPr>
          <p:nvPr>
            <p:ph sz="half" idx="1"/>
          </p:nvPr>
        </p:nvSpPr>
        <p:spPr>
          <a:xfrm>
            <a:off x="457200" y="1600200"/>
            <a:ext cx="4330824" cy="4525963"/>
          </a:xfrm>
        </p:spPr>
        <p:txBody>
          <a:bodyPr>
            <a:normAutofit fontScale="85000" lnSpcReduction="20000"/>
          </a:bodyPr>
          <a:lstStyle/>
          <a:p>
            <a:r>
              <a:rPr lang="en-US" altLang="zh-CN" dirty="0"/>
              <a:t>2015</a:t>
            </a:r>
            <a:r>
              <a:rPr lang="zh-CN" altLang="en-US" dirty="0"/>
              <a:t>年，黄峥上线</a:t>
            </a:r>
            <a:r>
              <a:rPr lang="en-US" altLang="zh-CN" dirty="0"/>
              <a:t>“</a:t>
            </a:r>
            <a:r>
              <a:rPr lang="zh-CN" altLang="en-US" dirty="0"/>
              <a:t>拼好货</a:t>
            </a:r>
            <a:r>
              <a:rPr lang="en-US" altLang="zh-CN" dirty="0"/>
              <a:t>”</a:t>
            </a:r>
            <a:r>
              <a:rPr lang="zh-CN" altLang="en-US" dirty="0"/>
              <a:t>（技术负责人：陈磊）与</a:t>
            </a:r>
            <a:r>
              <a:rPr lang="en-US" altLang="zh-CN" dirty="0"/>
              <a:t>“</a:t>
            </a:r>
            <a:r>
              <a:rPr lang="zh-CN" altLang="en-US" dirty="0"/>
              <a:t>拼多多</a:t>
            </a:r>
            <a:r>
              <a:rPr lang="en-US" altLang="zh-CN" dirty="0"/>
              <a:t>”</a:t>
            </a:r>
            <a:r>
              <a:rPr lang="zh-CN" altLang="en-US" dirty="0"/>
              <a:t>（隶属</a:t>
            </a:r>
            <a:r>
              <a:rPr lang="en-US" altLang="zh-CN" dirty="0"/>
              <a:t>“</a:t>
            </a:r>
            <a:r>
              <a:rPr lang="zh-CN" altLang="en-US" dirty="0"/>
              <a:t>上海寻梦</a:t>
            </a:r>
            <a:r>
              <a:rPr lang="en-US" altLang="zh-CN" dirty="0"/>
              <a:t>”</a:t>
            </a:r>
            <a:r>
              <a:rPr lang="zh-CN" altLang="en-US" dirty="0"/>
              <a:t>）。</a:t>
            </a:r>
            <a:endParaRPr lang="en-US" altLang="zh-CN" dirty="0"/>
          </a:p>
          <a:p>
            <a:r>
              <a:rPr lang="en-US" altLang="zh-CN" dirty="0"/>
              <a:t>2016</a:t>
            </a:r>
            <a:r>
              <a:rPr lang="zh-CN" altLang="en-US" dirty="0"/>
              <a:t>年，拼多多从寻梦独立，并与拼好货合并，陈磊为联合创始人兼</a:t>
            </a:r>
            <a:r>
              <a:rPr lang="en-US" altLang="zh-CN" dirty="0"/>
              <a:t>CTO</a:t>
            </a:r>
            <a:r>
              <a:rPr lang="zh-CN" altLang="en-US" dirty="0"/>
              <a:t>。</a:t>
            </a:r>
            <a:endParaRPr lang="en-US" altLang="zh-CN" dirty="0"/>
          </a:p>
          <a:p>
            <a:r>
              <a:rPr lang="en-US" altLang="zh-CN" dirty="0"/>
              <a:t>2017</a:t>
            </a:r>
            <a:r>
              <a:rPr lang="zh-CN" altLang="en-US" dirty="0"/>
              <a:t>年拼多多成为电商黑马，突破了三亿用户，日平台流水突破千万元，年</a:t>
            </a:r>
            <a:r>
              <a:rPr lang="en-US" altLang="zh-CN" dirty="0"/>
              <a:t>GMV</a:t>
            </a:r>
            <a:r>
              <a:rPr lang="zh-CN" altLang="en-US" dirty="0"/>
              <a:t>达千亿元。</a:t>
            </a:r>
          </a:p>
          <a:p>
            <a:pPr marL="800100" lvl="2" indent="0">
              <a:buNone/>
            </a:pPr>
            <a:r>
              <a:rPr lang="zh-CN" altLang="en-US" dirty="0">
                <a:solidFill>
                  <a:srgbClr val="C00000"/>
                </a:solidFill>
              </a:rPr>
              <a:t>实现此成绩，京东用</a:t>
            </a:r>
            <a:r>
              <a:rPr lang="en-US" altLang="zh-CN" dirty="0">
                <a:solidFill>
                  <a:srgbClr val="C00000"/>
                </a:solidFill>
              </a:rPr>
              <a:t>10</a:t>
            </a:r>
            <a:r>
              <a:rPr lang="zh-CN" altLang="en-US" dirty="0">
                <a:solidFill>
                  <a:srgbClr val="C00000"/>
                </a:solidFill>
              </a:rPr>
              <a:t>年，淘宝用</a:t>
            </a:r>
            <a:r>
              <a:rPr lang="en-US" altLang="zh-CN" dirty="0">
                <a:solidFill>
                  <a:srgbClr val="C00000"/>
                </a:solidFill>
              </a:rPr>
              <a:t>5</a:t>
            </a:r>
            <a:r>
              <a:rPr lang="zh-CN" altLang="en-US" dirty="0">
                <a:solidFill>
                  <a:srgbClr val="C00000"/>
                </a:solidFill>
              </a:rPr>
              <a:t>年，而拼多多用了</a:t>
            </a:r>
            <a:r>
              <a:rPr lang="en-US" altLang="zh-CN" dirty="0">
                <a:solidFill>
                  <a:srgbClr val="C00000"/>
                </a:solidFill>
              </a:rPr>
              <a:t>2</a:t>
            </a:r>
            <a:r>
              <a:rPr lang="zh-CN" altLang="en-US" dirty="0">
                <a:solidFill>
                  <a:srgbClr val="C00000"/>
                </a:solidFill>
              </a:rPr>
              <a:t>年</a:t>
            </a:r>
            <a:r>
              <a:rPr lang="en-US" altLang="zh-CN" dirty="0">
                <a:solidFill>
                  <a:srgbClr val="C00000"/>
                </a:solidFill>
              </a:rPr>
              <a:t>3</a:t>
            </a:r>
            <a:r>
              <a:rPr lang="zh-CN" altLang="en-US" dirty="0">
                <a:solidFill>
                  <a:srgbClr val="C00000"/>
                </a:solidFill>
              </a:rPr>
              <a:t>个月。</a:t>
            </a:r>
            <a:endParaRPr lang="en-US" altLang="zh-CN" dirty="0">
              <a:solidFill>
                <a:srgbClr val="C00000"/>
              </a:solidFill>
            </a:endParaRPr>
          </a:p>
          <a:p>
            <a:pPr marL="457200" indent="-457200"/>
            <a:r>
              <a:rPr lang="en-US" altLang="zh-CN" dirty="0"/>
              <a:t>2018</a:t>
            </a:r>
            <a:r>
              <a:rPr lang="zh-CN" altLang="en-US" dirty="0"/>
              <a:t>年</a:t>
            </a:r>
            <a:r>
              <a:rPr lang="en-US" altLang="zh-CN" dirty="0"/>
              <a:t>7</a:t>
            </a:r>
            <a:r>
              <a:rPr lang="zh-CN" altLang="en-US" dirty="0"/>
              <a:t>月，拼多多美股（</a:t>
            </a:r>
            <a:r>
              <a:rPr lang="en-US" altLang="zh-CN" dirty="0"/>
              <a:t>PDD</a:t>
            </a:r>
            <a:r>
              <a:rPr lang="zh-CN" altLang="en-US" dirty="0"/>
              <a:t>）上市（</a:t>
            </a:r>
            <a:r>
              <a:rPr lang="en-US" altLang="zh-CN" dirty="0"/>
              <a:t>$19/ADS</a:t>
            </a:r>
            <a:r>
              <a:rPr lang="zh-CN" altLang="en-US" dirty="0"/>
              <a:t>）。</a:t>
            </a:r>
            <a:endParaRPr lang="en-US" altLang="zh-CN" dirty="0"/>
          </a:p>
        </p:txBody>
      </p:sp>
      <p:pic>
        <p:nvPicPr>
          <p:cNvPr id="7" name="内容占位符 6">
            <a:extLst>
              <a:ext uri="{FF2B5EF4-FFF2-40B4-BE49-F238E27FC236}">
                <a16:creationId xmlns:a16="http://schemas.microsoft.com/office/drawing/2014/main" id="{25404ABA-4F69-49A4-B073-48CB49A41A69}"/>
              </a:ext>
            </a:extLst>
          </p:cNvPr>
          <p:cNvPicPr>
            <a:picLocks noGrp="1" noChangeAspect="1"/>
          </p:cNvPicPr>
          <p:nvPr>
            <p:ph sz="half" idx="2"/>
          </p:nvPr>
        </p:nvPicPr>
        <p:blipFill>
          <a:blip r:embed="rId3"/>
          <a:stretch>
            <a:fillRect/>
          </a:stretch>
        </p:blipFill>
        <p:spPr>
          <a:xfrm>
            <a:off x="5108792" y="1600200"/>
            <a:ext cx="3117415" cy="4525963"/>
          </a:xfrm>
          <a:prstGeom prst="rect">
            <a:avLst/>
          </a:prstGeom>
        </p:spPr>
      </p:pic>
    </p:spTree>
    <p:extLst>
      <p:ext uri="{BB962C8B-B14F-4D97-AF65-F5344CB8AC3E}">
        <p14:creationId xmlns:p14="http://schemas.microsoft.com/office/powerpoint/2010/main" val="71882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A52B09-656E-4B07-BEFF-9AB69F7BAAFA}"/>
              </a:ext>
            </a:extLst>
          </p:cNvPr>
          <p:cNvSpPr>
            <a:spLocks noGrp="1"/>
          </p:cNvSpPr>
          <p:nvPr>
            <p:ph type="title"/>
          </p:nvPr>
        </p:nvSpPr>
        <p:spPr/>
        <p:txBody>
          <a:bodyPr/>
          <a:lstStyle/>
          <a:p>
            <a:r>
              <a:rPr lang="zh-CN" altLang="en-US" dirty="0"/>
              <a:t>发展战略</a:t>
            </a:r>
          </a:p>
        </p:txBody>
      </p:sp>
      <p:sp>
        <p:nvSpPr>
          <p:cNvPr id="3" name="内容占位符 2">
            <a:extLst>
              <a:ext uri="{FF2B5EF4-FFF2-40B4-BE49-F238E27FC236}">
                <a16:creationId xmlns:a16="http://schemas.microsoft.com/office/drawing/2014/main" id="{63677DA0-421C-4D43-BB4D-CBDFA425ECBE}"/>
              </a:ext>
            </a:extLst>
          </p:cNvPr>
          <p:cNvSpPr>
            <a:spLocks noGrp="1"/>
          </p:cNvSpPr>
          <p:nvPr>
            <p:ph sz="half" idx="1"/>
          </p:nvPr>
        </p:nvSpPr>
        <p:spPr/>
        <p:txBody>
          <a:bodyPr/>
          <a:lstStyle/>
          <a:p>
            <a:r>
              <a:rPr lang="zh-CN" altLang="en-US" dirty="0"/>
              <a:t>扩大用户群体，增强活跃度。</a:t>
            </a:r>
            <a:endParaRPr lang="en-US" altLang="zh-CN" dirty="0"/>
          </a:p>
          <a:p>
            <a:r>
              <a:rPr lang="zh-CN" altLang="en-US" dirty="0"/>
              <a:t>扩大商户群体和商品品选择。</a:t>
            </a:r>
            <a:endParaRPr lang="en-US" altLang="zh-CN" dirty="0"/>
          </a:p>
          <a:p>
            <a:r>
              <a:rPr lang="zh-CN" altLang="en-US" dirty="0"/>
              <a:t>增强品牌认知。</a:t>
            </a:r>
            <a:endParaRPr lang="en-US" altLang="zh-CN" dirty="0"/>
          </a:p>
          <a:p>
            <a:r>
              <a:rPr lang="zh-CN" altLang="en-US" dirty="0"/>
              <a:t>提高技术能力。</a:t>
            </a:r>
            <a:endParaRPr lang="en-US" altLang="zh-CN" dirty="0"/>
          </a:p>
          <a:p>
            <a:r>
              <a:rPr lang="zh-CN" altLang="en-US" dirty="0"/>
              <a:t>国际化。</a:t>
            </a:r>
            <a:endParaRPr lang="en-US" altLang="zh-CN" dirty="0"/>
          </a:p>
          <a:p>
            <a:endParaRPr lang="zh-CN" altLang="en-US" dirty="0"/>
          </a:p>
        </p:txBody>
      </p:sp>
      <p:pic>
        <p:nvPicPr>
          <p:cNvPr id="5" name="内容占位符 4">
            <a:extLst>
              <a:ext uri="{FF2B5EF4-FFF2-40B4-BE49-F238E27FC236}">
                <a16:creationId xmlns:a16="http://schemas.microsoft.com/office/drawing/2014/main" id="{D23CB5D6-096A-4030-A29B-E191658A384C}"/>
              </a:ext>
            </a:extLst>
          </p:cNvPr>
          <p:cNvPicPr>
            <a:picLocks noGrp="1" noChangeAspect="1"/>
          </p:cNvPicPr>
          <p:nvPr>
            <p:ph sz="half" idx="2"/>
          </p:nvPr>
        </p:nvPicPr>
        <p:blipFill>
          <a:blip r:embed="rId2"/>
          <a:stretch>
            <a:fillRect/>
          </a:stretch>
        </p:blipFill>
        <p:spPr>
          <a:xfrm>
            <a:off x="4954734" y="1600200"/>
            <a:ext cx="3425532" cy="4525963"/>
          </a:xfrm>
          <a:prstGeom prst="rect">
            <a:avLst/>
          </a:prstGeom>
        </p:spPr>
      </p:pic>
    </p:spTree>
    <p:extLst>
      <p:ext uri="{BB962C8B-B14F-4D97-AF65-F5344CB8AC3E}">
        <p14:creationId xmlns:p14="http://schemas.microsoft.com/office/powerpoint/2010/main" val="310188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4F45B7-D433-403C-8E42-94C140ECB1A7}"/>
              </a:ext>
            </a:extLst>
          </p:cNvPr>
          <p:cNvSpPr>
            <a:spLocks noGrp="1"/>
          </p:cNvSpPr>
          <p:nvPr>
            <p:ph type="title"/>
          </p:nvPr>
        </p:nvSpPr>
        <p:spPr/>
        <p:txBody>
          <a:bodyPr/>
          <a:lstStyle/>
          <a:p>
            <a:r>
              <a:rPr lang="zh-CN" altLang="en-US" dirty="0"/>
              <a:t>拼多多赚什么钱？</a:t>
            </a:r>
          </a:p>
        </p:txBody>
      </p:sp>
      <p:sp>
        <p:nvSpPr>
          <p:cNvPr id="3" name="内容占位符 2">
            <a:extLst>
              <a:ext uri="{FF2B5EF4-FFF2-40B4-BE49-F238E27FC236}">
                <a16:creationId xmlns:a16="http://schemas.microsoft.com/office/drawing/2014/main" id="{A1A0DE81-20AD-4F30-935C-F866867E6368}"/>
              </a:ext>
            </a:extLst>
          </p:cNvPr>
          <p:cNvSpPr>
            <a:spLocks noGrp="1"/>
          </p:cNvSpPr>
          <p:nvPr>
            <p:ph sz="half" idx="1"/>
          </p:nvPr>
        </p:nvSpPr>
        <p:spPr>
          <a:xfrm>
            <a:off x="457200" y="1600201"/>
            <a:ext cx="7931224" cy="2764904"/>
          </a:xfrm>
        </p:spPr>
        <p:txBody>
          <a:bodyPr>
            <a:normAutofit fontScale="85000" lnSpcReduction="10000"/>
          </a:bodyPr>
          <a:lstStyle/>
          <a:p>
            <a:r>
              <a:rPr lang="zh-CN" altLang="en-US" dirty="0"/>
              <a:t>营销服务费（</a:t>
            </a:r>
            <a:r>
              <a:rPr lang="en-US" altLang="zh-CN" dirty="0"/>
              <a:t>Online marketing services and others, </a:t>
            </a:r>
            <a:r>
              <a:rPr lang="zh-CN" altLang="en-US" dirty="0"/>
              <a:t>占</a:t>
            </a:r>
            <a:r>
              <a:rPr lang="en-US" altLang="zh-CN" dirty="0"/>
              <a:t>2022</a:t>
            </a:r>
            <a:r>
              <a:rPr lang="zh-CN" altLang="en-US" dirty="0"/>
              <a:t>年营收</a:t>
            </a:r>
            <a:r>
              <a:rPr lang="en-US" altLang="zh-CN" dirty="0"/>
              <a:t>78.7%</a:t>
            </a:r>
            <a:r>
              <a:rPr lang="zh-CN" altLang="en-US" dirty="0"/>
              <a:t>）</a:t>
            </a:r>
            <a:endParaRPr lang="en-US" altLang="zh-CN" dirty="0"/>
          </a:p>
          <a:p>
            <a:pPr lvl="1"/>
            <a:r>
              <a:rPr lang="zh-CN" altLang="en-US" dirty="0"/>
              <a:t>商品得到多少流量</a:t>
            </a:r>
            <a:endParaRPr lang="en-US" altLang="zh-CN" dirty="0"/>
          </a:p>
          <a:p>
            <a:r>
              <a:rPr lang="zh-CN" altLang="en-US" dirty="0"/>
              <a:t>交易服务（</a:t>
            </a:r>
            <a:r>
              <a:rPr lang="en-US" altLang="zh-CN" dirty="0"/>
              <a:t>Transaction services</a:t>
            </a:r>
            <a:r>
              <a:rPr lang="zh-CN" altLang="en-US" dirty="0"/>
              <a:t>，占</a:t>
            </a:r>
            <a:r>
              <a:rPr lang="en-US" altLang="zh-CN" dirty="0"/>
              <a:t>2022</a:t>
            </a:r>
            <a:r>
              <a:rPr lang="zh-CN" altLang="en-US" dirty="0"/>
              <a:t>年营收</a:t>
            </a:r>
            <a:r>
              <a:rPr lang="en-US" altLang="zh-CN" dirty="0"/>
              <a:t>21.2%</a:t>
            </a:r>
            <a:r>
              <a:rPr lang="zh-CN" altLang="en-US" dirty="0"/>
              <a:t>）</a:t>
            </a:r>
            <a:endParaRPr lang="en-US" altLang="zh-CN" dirty="0"/>
          </a:p>
          <a:p>
            <a:r>
              <a:rPr lang="zh-CN" altLang="en-US" dirty="0"/>
              <a:t>商品销售已基本退出。</a:t>
            </a:r>
            <a:endParaRPr lang="en-US" altLang="zh-CN" dirty="0"/>
          </a:p>
          <a:p>
            <a:pPr marL="400050" lvl="1" indent="0">
              <a:buNone/>
            </a:pPr>
            <a:endParaRPr lang="en-US" altLang="zh-CN" dirty="0"/>
          </a:p>
          <a:p>
            <a:pPr marL="400050" lvl="1" indent="0">
              <a:buNone/>
            </a:pPr>
            <a:r>
              <a:rPr lang="zh-CN" altLang="en-US" dirty="0"/>
              <a:t>拼多多目前不赚佣金，</a:t>
            </a:r>
            <a:r>
              <a:rPr lang="en-US" altLang="zh-CN" dirty="0"/>
              <a:t>take rate </a:t>
            </a:r>
            <a:r>
              <a:rPr lang="zh-CN" altLang="en-US" dirty="0"/>
              <a:t>有上升潜力。</a:t>
            </a:r>
          </a:p>
          <a:p>
            <a:endParaRPr lang="zh-CN" altLang="en-US" dirty="0"/>
          </a:p>
        </p:txBody>
      </p:sp>
      <p:pic>
        <p:nvPicPr>
          <p:cNvPr id="8" name="内容占位符 7">
            <a:extLst>
              <a:ext uri="{FF2B5EF4-FFF2-40B4-BE49-F238E27FC236}">
                <a16:creationId xmlns:a16="http://schemas.microsoft.com/office/drawing/2014/main" id="{43024564-D0E8-4563-AFD8-6881E95D5675}"/>
              </a:ext>
            </a:extLst>
          </p:cNvPr>
          <p:cNvPicPr>
            <a:picLocks noGrp="1" noChangeAspect="1"/>
          </p:cNvPicPr>
          <p:nvPr>
            <p:ph sz="half" idx="2"/>
          </p:nvPr>
        </p:nvPicPr>
        <p:blipFill>
          <a:blip r:embed="rId3"/>
          <a:stretch>
            <a:fillRect/>
          </a:stretch>
        </p:blipFill>
        <p:spPr>
          <a:xfrm>
            <a:off x="533400" y="4560438"/>
            <a:ext cx="8077200" cy="1421546"/>
          </a:xfrm>
          <a:prstGeom prst="rect">
            <a:avLst/>
          </a:prstGeom>
        </p:spPr>
      </p:pic>
    </p:spTree>
    <p:extLst>
      <p:ext uri="{BB962C8B-B14F-4D97-AF65-F5344CB8AC3E}">
        <p14:creationId xmlns:p14="http://schemas.microsoft.com/office/powerpoint/2010/main" val="178867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348DA-CA57-4473-BB57-B83E65320AA1}"/>
              </a:ext>
            </a:extLst>
          </p:cNvPr>
          <p:cNvSpPr>
            <a:spLocks noGrp="1"/>
          </p:cNvSpPr>
          <p:nvPr>
            <p:ph type="title"/>
          </p:nvPr>
        </p:nvSpPr>
        <p:spPr/>
        <p:txBody>
          <a:bodyPr/>
          <a:lstStyle/>
          <a:p>
            <a:r>
              <a:rPr lang="zh-CN" altLang="en-US" dirty="0"/>
              <a:t>营业成本和支出</a:t>
            </a:r>
          </a:p>
        </p:txBody>
      </p:sp>
      <p:sp>
        <p:nvSpPr>
          <p:cNvPr id="5" name="文本占位符 4">
            <a:extLst>
              <a:ext uri="{FF2B5EF4-FFF2-40B4-BE49-F238E27FC236}">
                <a16:creationId xmlns:a16="http://schemas.microsoft.com/office/drawing/2014/main" id="{DC63A5D8-FDEF-4F7F-8987-8167B9C4A467}"/>
              </a:ext>
            </a:extLst>
          </p:cNvPr>
          <p:cNvSpPr>
            <a:spLocks noGrp="1"/>
          </p:cNvSpPr>
          <p:nvPr>
            <p:ph type="body" idx="1"/>
          </p:nvPr>
        </p:nvSpPr>
        <p:spPr/>
        <p:txBody>
          <a:bodyPr/>
          <a:lstStyle/>
          <a:p>
            <a:r>
              <a:rPr lang="zh-CN" altLang="en-US" dirty="0"/>
              <a:t>营业成本</a:t>
            </a:r>
          </a:p>
        </p:txBody>
      </p:sp>
      <p:sp>
        <p:nvSpPr>
          <p:cNvPr id="6" name="内容占位符 5">
            <a:extLst>
              <a:ext uri="{FF2B5EF4-FFF2-40B4-BE49-F238E27FC236}">
                <a16:creationId xmlns:a16="http://schemas.microsoft.com/office/drawing/2014/main" id="{5764CDA6-FEBB-44CF-AFE7-7B62DA2F6F86}"/>
              </a:ext>
            </a:extLst>
          </p:cNvPr>
          <p:cNvSpPr>
            <a:spLocks noGrp="1"/>
          </p:cNvSpPr>
          <p:nvPr>
            <p:ph sz="half" idx="2"/>
          </p:nvPr>
        </p:nvSpPr>
        <p:spPr/>
        <p:txBody>
          <a:bodyPr>
            <a:normAutofit fontScale="92500" lnSpcReduction="10000"/>
          </a:bodyPr>
          <a:lstStyle/>
          <a:p>
            <a:r>
              <a:rPr lang="zh-CN" altLang="en-US" dirty="0"/>
              <a:t>支付费用（</a:t>
            </a:r>
            <a:r>
              <a:rPr lang="en-US" altLang="zh-CN" dirty="0"/>
              <a:t>11%</a:t>
            </a:r>
            <a:r>
              <a:rPr lang="zh-CN" altLang="en-US" dirty="0"/>
              <a:t>）</a:t>
            </a:r>
            <a:endParaRPr lang="en-US" altLang="zh-CN" dirty="0"/>
          </a:p>
          <a:p>
            <a:r>
              <a:rPr lang="zh-CN" altLang="en-US" dirty="0"/>
              <a:t>平台运营费用（</a:t>
            </a:r>
            <a:r>
              <a:rPr lang="en-US" altLang="zh-CN" dirty="0"/>
              <a:t>89%</a:t>
            </a:r>
            <a:r>
              <a:rPr lang="zh-CN" altLang="en-US" dirty="0"/>
              <a:t>）</a:t>
            </a:r>
            <a:endParaRPr lang="en-US" altLang="zh-CN" dirty="0"/>
          </a:p>
          <a:p>
            <a:pPr lvl="1"/>
            <a:r>
              <a:rPr lang="zh-CN" altLang="en-US" dirty="0"/>
              <a:t>商品销售成本和费用</a:t>
            </a:r>
            <a:endParaRPr lang="en-US" altLang="zh-CN" dirty="0"/>
          </a:p>
          <a:p>
            <a:pPr lvl="1"/>
            <a:r>
              <a:rPr lang="zh-CN" altLang="en-US" dirty="0"/>
              <a:t>运达费用（</a:t>
            </a:r>
            <a:r>
              <a:rPr lang="en-US" altLang="zh-CN" dirty="0"/>
              <a:t>fulfillment fees</a:t>
            </a:r>
            <a:r>
              <a:rPr lang="zh-CN" altLang="en-US" dirty="0"/>
              <a:t>）</a:t>
            </a:r>
            <a:r>
              <a:rPr lang="en-US" altLang="zh-CN" dirty="0"/>
              <a:t> </a:t>
            </a:r>
          </a:p>
          <a:p>
            <a:pPr lvl="1"/>
            <a:r>
              <a:rPr lang="zh-CN" altLang="en-US" dirty="0"/>
              <a:t>商户支持（</a:t>
            </a:r>
            <a:r>
              <a:rPr lang="en-US" altLang="zh-CN" dirty="0"/>
              <a:t>merchant support services</a:t>
            </a:r>
            <a:r>
              <a:rPr lang="zh-CN" altLang="en-US" dirty="0"/>
              <a:t>）</a:t>
            </a:r>
            <a:endParaRPr lang="en-US" altLang="zh-CN" dirty="0"/>
          </a:p>
          <a:p>
            <a:pPr lvl="1"/>
            <a:r>
              <a:rPr lang="zh-CN" altLang="en-US" dirty="0"/>
              <a:t>带宽和服务器成本</a:t>
            </a:r>
            <a:endParaRPr lang="en-US" altLang="zh-CN" dirty="0"/>
          </a:p>
          <a:p>
            <a:pPr lvl="1"/>
            <a:r>
              <a:rPr lang="zh-CN" altLang="en-US" dirty="0"/>
              <a:t>折旧和摊销</a:t>
            </a:r>
            <a:endParaRPr lang="en-US" altLang="zh-CN" dirty="0"/>
          </a:p>
          <a:p>
            <a:pPr lvl="1"/>
            <a:r>
              <a:rPr lang="zh-CN" altLang="en-US" dirty="0"/>
              <a:t>维护成本（</a:t>
            </a:r>
            <a:r>
              <a:rPr lang="en-US" altLang="zh-CN" dirty="0"/>
              <a:t>maintenance costs</a:t>
            </a:r>
            <a:r>
              <a:rPr lang="zh-CN" altLang="en-US" dirty="0"/>
              <a:t>）</a:t>
            </a:r>
            <a:r>
              <a:rPr lang="en-US" altLang="zh-CN" dirty="0"/>
              <a:t> </a:t>
            </a:r>
          </a:p>
          <a:p>
            <a:pPr lvl="1"/>
            <a:r>
              <a:rPr lang="zh-CN" altLang="en-US" dirty="0"/>
              <a:t>工资和激励</a:t>
            </a:r>
            <a:r>
              <a:rPr lang="en-US" altLang="zh-CN" dirty="0"/>
              <a:t> </a:t>
            </a:r>
          </a:p>
          <a:p>
            <a:pPr lvl="1"/>
            <a:r>
              <a:rPr lang="zh-CN" altLang="en-US" dirty="0"/>
              <a:t>电话中心</a:t>
            </a:r>
            <a:r>
              <a:rPr lang="en-US" altLang="zh-CN" dirty="0"/>
              <a:t> </a:t>
            </a:r>
          </a:p>
          <a:p>
            <a:pPr lvl="1"/>
            <a:r>
              <a:rPr lang="zh-CN" altLang="en-US" dirty="0"/>
              <a:t>其他</a:t>
            </a:r>
            <a:r>
              <a:rPr lang="en-US" altLang="zh-CN" dirty="0"/>
              <a:t> </a:t>
            </a:r>
          </a:p>
          <a:p>
            <a:pPr lvl="1"/>
            <a:endParaRPr lang="zh-CN" altLang="en-US" dirty="0"/>
          </a:p>
        </p:txBody>
      </p:sp>
      <p:sp>
        <p:nvSpPr>
          <p:cNvPr id="7" name="文本占位符 6">
            <a:extLst>
              <a:ext uri="{FF2B5EF4-FFF2-40B4-BE49-F238E27FC236}">
                <a16:creationId xmlns:a16="http://schemas.microsoft.com/office/drawing/2014/main" id="{81DBEF3F-E361-4A3D-BFBB-40C5F38CBEE5}"/>
              </a:ext>
            </a:extLst>
          </p:cNvPr>
          <p:cNvSpPr>
            <a:spLocks noGrp="1"/>
          </p:cNvSpPr>
          <p:nvPr>
            <p:ph type="body" sz="quarter" idx="3"/>
          </p:nvPr>
        </p:nvSpPr>
        <p:spPr/>
        <p:txBody>
          <a:bodyPr/>
          <a:lstStyle/>
          <a:p>
            <a:r>
              <a:rPr lang="zh-CN" altLang="en-US" dirty="0"/>
              <a:t>营业支出</a:t>
            </a:r>
          </a:p>
        </p:txBody>
      </p:sp>
      <p:sp>
        <p:nvSpPr>
          <p:cNvPr id="8" name="内容占位符 7">
            <a:extLst>
              <a:ext uri="{FF2B5EF4-FFF2-40B4-BE49-F238E27FC236}">
                <a16:creationId xmlns:a16="http://schemas.microsoft.com/office/drawing/2014/main" id="{AF0E3347-52F8-4D8A-B233-C932CF9A4084}"/>
              </a:ext>
            </a:extLst>
          </p:cNvPr>
          <p:cNvSpPr>
            <a:spLocks noGrp="1"/>
          </p:cNvSpPr>
          <p:nvPr>
            <p:ph sz="quarter" idx="4"/>
          </p:nvPr>
        </p:nvSpPr>
        <p:spPr/>
        <p:txBody>
          <a:bodyPr>
            <a:normAutofit fontScale="92500" lnSpcReduction="10000"/>
          </a:bodyPr>
          <a:lstStyle/>
          <a:p>
            <a:r>
              <a:rPr lang="zh-CN" altLang="en-US" dirty="0"/>
              <a:t>销售和营销（</a:t>
            </a:r>
            <a:r>
              <a:rPr lang="en-US" altLang="zh-CN" dirty="0"/>
              <a:t>79.1%</a:t>
            </a:r>
            <a:r>
              <a:rPr lang="zh-CN" altLang="en-US" dirty="0"/>
              <a:t>）</a:t>
            </a:r>
            <a:endParaRPr lang="en-US" altLang="zh-CN" dirty="0"/>
          </a:p>
          <a:p>
            <a:r>
              <a:rPr lang="zh-CN" altLang="en-US" dirty="0"/>
              <a:t>管理（</a:t>
            </a:r>
            <a:r>
              <a:rPr lang="en-US" altLang="zh-CN" dirty="0"/>
              <a:t>5.8%</a:t>
            </a:r>
            <a:r>
              <a:rPr lang="zh-CN" altLang="en-US" dirty="0"/>
              <a:t>）</a:t>
            </a:r>
            <a:endParaRPr lang="en-US" altLang="zh-CN" dirty="0"/>
          </a:p>
          <a:p>
            <a:r>
              <a:rPr lang="zh-CN" altLang="en-US" dirty="0"/>
              <a:t>研发（</a:t>
            </a:r>
            <a:r>
              <a:rPr lang="en-US" altLang="zh-CN" dirty="0"/>
              <a:t>15.1%</a:t>
            </a:r>
            <a:r>
              <a:rPr lang="zh-CN" altLang="en-US" dirty="0"/>
              <a:t>）</a:t>
            </a:r>
          </a:p>
        </p:txBody>
      </p:sp>
    </p:spTree>
    <p:extLst>
      <p:ext uri="{BB962C8B-B14F-4D97-AF65-F5344CB8AC3E}">
        <p14:creationId xmlns:p14="http://schemas.microsoft.com/office/powerpoint/2010/main" val="288767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36D7412E-5C93-40A4-A5A4-8DD867DA20EC}"/>
              </a:ext>
            </a:extLst>
          </p:cNvPr>
          <p:cNvSpPr>
            <a:spLocks noGrp="1"/>
          </p:cNvSpPr>
          <p:nvPr>
            <p:ph type="title"/>
          </p:nvPr>
        </p:nvSpPr>
        <p:spPr/>
        <p:txBody>
          <a:bodyPr/>
          <a:lstStyle/>
          <a:p>
            <a:r>
              <a:rPr lang="zh-CN" altLang="en-US" dirty="0"/>
              <a:t>成长的秘诀</a:t>
            </a:r>
          </a:p>
        </p:txBody>
      </p:sp>
      <p:sp>
        <p:nvSpPr>
          <p:cNvPr id="11" name="内容占位符 10">
            <a:extLst>
              <a:ext uri="{FF2B5EF4-FFF2-40B4-BE49-F238E27FC236}">
                <a16:creationId xmlns:a16="http://schemas.microsoft.com/office/drawing/2014/main" id="{39A1AF51-9D90-4678-81FD-A0ECCD834A68}"/>
              </a:ext>
            </a:extLst>
          </p:cNvPr>
          <p:cNvSpPr>
            <a:spLocks noGrp="1"/>
          </p:cNvSpPr>
          <p:nvPr>
            <p:ph sz="half" idx="1"/>
          </p:nvPr>
        </p:nvSpPr>
        <p:spPr/>
        <p:txBody>
          <a:bodyPr>
            <a:normAutofit lnSpcReduction="10000"/>
          </a:bodyPr>
          <a:lstStyle/>
          <a:p>
            <a:r>
              <a:rPr lang="zh-CN" altLang="en-US" dirty="0"/>
              <a:t>从微信引流（小程序）</a:t>
            </a:r>
            <a:endParaRPr lang="en-US" altLang="zh-CN" dirty="0"/>
          </a:p>
          <a:p>
            <a:r>
              <a:rPr lang="zh-CN" altLang="en-US" dirty="0"/>
              <a:t>规模</a:t>
            </a:r>
            <a:r>
              <a:rPr lang="en-US" altLang="zh-CN" dirty="0"/>
              <a:t>-</a:t>
            </a:r>
            <a:r>
              <a:rPr lang="zh-CN" altLang="en-US" dirty="0"/>
              <a:t>发展的良性循环</a:t>
            </a:r>
            <a:endParaRPr lang="en-US" altLang="zh-CN" dirty="0"/>
          </a:p>
          <a:p>
            <a:pPr lvl="1"/>
            <a:r>
              <a:rPr lang="zh-CN" altLang="en-US" dirty="0"/>
              <a:t>买家更多，吸引更多卖家，供应更多商品，吸引更多买家</a:t>
            </a:r>
            <a:r>
              <a:rPr lang="en-US" altLang="zh-CN" dirty="0"/>
              <a:t>……</a:t>
            </a:r>
          </a:p>
          <a:p>
            <a:pPr lvl="1"/>
            <a:r>
              <a:rPr lang="zh-CN" altLang="en-US" dirty="0"/>
              <a:t>买家更多，让卖家更愿意薄利多销，价格更便宜，吸引更多买家</a:t>
            </a:r>
            <a:r>
              <a:rPr lang="en-US" altLang="zh-CN" dirty="0"/>
              <a:t>……</a:t>
            </a:r>
          </a:p>
          <a:p>
            <a:r>
              <a:rPr lang="zh-CN" altLang="en-US" dirty="0"/>
              <a:t>轻资产</a:t>
            </a:r>
            <a:endParaRPr lang="en-US" altLang="zh-CN" dirty="0"/>
          </a:p>
          <a:p>
            <a:pPr lvl="1"/>
            <a:r>
              <a:rPr lang="zh-CN" altLang="en-US" dirty="0"/>
              <a:t>租用写字楼和服务器</a:t>
            </a:r>
            <a:endParaRPr lang="en-US" altLang="zh-CN" dirty="0"/>
          </a:p>
          <a:p>
            <a:pPr lvl="1"/>
            <a:r>
              <a:rPr lang="zh-CN" altLang="en-US" dirty="0"/>
              <a:t>使用第三方物流</a:t>
            </a:r>
          </a:p>
        </p:txBody>
      </p:sp>
      <mc:AlternateContent xmlns:mc="http://schemas.openxmlformats.org/markup-compatibility/2006" xmlns:a14="http://schemas.microsoft.com/office/drawing/2010/main">
        <mc:Choice Requires="a14">
          <p:graphicFrame>
            <p:nvGraphicFramePr>
              <p:cNvPr id="12" name="内容占位符 8">
                <a:extLst>
                  <a:ext uri="{FF2B5EF4-FFF2-40B4-BE49-F238E27FC236}">
                    <a16:creationId xmlns:a16="http://schemas.microsoft.com/office/drawing/2014/main" id="{BEBACC65-1E9E-4BE4-A095-7373EEFCEB0F}"/>
                  </a:ext>
                </a:extLst>
              </p:cNvPr>
              <p:cNvGraphicFramePr>
                <a:graphicFrameLocks noGrp="1"/>
              </p:cNvGraphicFramePr>
              <p:nvPr>
                <p:ph sz="half" idx="2"/>
                <p:extLst>
                  <p:ext uri="{D42A27DB-BD31-4B8C-83A1-F6EECF244321}">
                    <p14:modId xmlns:p14="http://schemas.microsoft.com/office/powerpoint/2010/main" val="204012593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2" name="内容占位符 8">
                <a:extLst>
                  <a:ext uri="{FF2B5EF4-FFF2-40B4-BE49-F238E27FC236}">
                    <a16:creationId xmlns:a16="http://schemas.microsoft.com/office/drawing/2014/main" id="{BEBACC65-1E9E-4BE4-A095-7373EEFCEB0F}"/>
                  </a:ext>
                </a:extLst>
              </p:cNvPr>
              <p:cNvGraphicFramePr>
                <a:graphicFrameLocks noGrp="1"/>
              </p:cNvGraphicFramePr>
              <p:nvPr>
                <p:ph sz="half" idx="2"/>
                <p:extLst>
                  <p:ext uri="{D42A27DB-BD31-4B8C-83A1-F6EECF244321}">
                    <p14:modId xmlns:p14="http://schemas.microsoft.com/office/powerpoint/2010/main" val="204012593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2890725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1424</Words>
  <Application>Microsoft Office PowerPoint</Application>
  <PresentationFormat>全屏显示(4:3)</PresentationFormat>
  <Paragraphs>226</Paragraphs>
  <Slides>25</Slides>
  <Notes>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微软雅黑</vt:lpstr>
      <vt:lpstr>Arial</vt:lpstr>
      <vt:lpstr>Calibri</vt:lpstr>
      <vt:lpstr>Cambria Math</vt:lpstr>
      <vt:lpstr>Office 主题</vt:lpstr>
      <vt:lpstr>平台股</vt:lpstr>
      <vt:lpstr>引论</vt:lpstr>
      <vt:lpstr>平台股的诱惑</vt:lpstr>
      <vt:lpstr>内容</vt:lpstr>
      <vt:lpstr>拼多多的奇迹</vt:lpstr>
      <vt:lpstr>发展战略</vt:lpstr>
      <vt:lpstr>拼多多赚什么钱？</vt:lpstr>
      <vt:lpstr>营业成本和支出</vt:lpstr>
      <vt:lpstr>成长的秘诀</vt:lpstr>
      <vt:lpstr>最少的资本投入</vt:lpstr>
      <vt:lpstr>业绩</vt:lpstr>
      <vt:lpstr>估值（P/S, TTM）</vt:lpstr>
      <vt:lpstr>内容</vt:lpstr>
      <vt:lpstr>Booking 发展简史</vt:lpstr>
      <vt:lpstr>股价</vt:lpstr>
      <vt:lpstr>业务</vt:lpstr>
      <vt:lpstr>怎么赚钱</vt:lpstr>
      <vt:lpstr>营业成本和支出（2022）</vt:lpstr>
      <vt:lpstr>发展战略</vt:lpstr>
      <vt:lpstr>低成本扩张</vt:lpstr>
      <vt:lpstr>全球扩张</vt:lpstr>
      <vt:lpstr>跨越疫情</vt:lpstr>
      <vt:lpstr>营运利润</vt:lpstr>
      <vt:lpstr>估值（PS, TTM）</vt:lpstr>
      <vt:lpstr>小结</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68</cp:revision>
  <dcterms:created xsi:type="dcterms:W3CDTF">2011-12-09T08:32:57Z</dcterms:created>
  <dcterms:modified xsi:type="dcterms:W3CDTF">2023-11-06T09:04:10Z</dcterms:modified>
</cp:coreProperties>
</file>