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Ex2.xml" ContentType="application/vnd.ms-office.chartex+xml"/>
  <Override PartName="/ppt/charts/style2.xml" ContentType="application/vnd.ms-office.chartstyle+xml"/>
  <Override PartName="/ppt/charts/colors2.xml" ContentType="application/vnd.ms-office.chartcolorstyle+xml"/>
  <Override PartName="/ppt/charts/chart1.xml" ContentType="application/vnd.openxmlformats-officedocument.drawingml.chart+xml"/>
  <Override PartName="/ppt/charts/style3.xml" ContentType="application/vnd.ms-office.chartstyle+xml"/>
  <Override PartName="/ppt/charts/colors3.xml" ContentType="application/vnd.ms-office.chartcolorstyle+xml"/>
  <Override PartName="/ppt/charts/chart2.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Ex3.xml" ContentType="application/vnd.ms-office.chartex+xml"/>
  <Override PartName="/ppt/charts/style5.xml" ContentType="application/vnd.ms-office.chartstyle+xml"/>
  <Override PartName="/ppt/charts/colors5.xml" ContentType="application/vnd.ms-office.chartcolorstyle+xml"/>
  <Override PartName="/ppt/charts/chart3.xml" ContentType="application/vnd.openxmlformats-officedocument.drawingml.chart+xml"/>
  <Override PartName="/ppt/charts/style6.xml" ContentType="application/vnd.ms-office.chartstyle+xml"/>
  <Override PartName="/ppt/charts/colors6.xml" ContentType="application/vnd.ms-office.chartcolorstyle+xml"/>
  <Override PartName="/ppt/charts/chartEx4.xml" ContentType="application/vnd.ms-office.chartex+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Ex5.xml" ContentType="application/vnd.ms-office.chartex+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diagrams/data20.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8" r:id="rId3"/>
    <p:sldId id="259" r:id="rId4"/>
    <p:sldId id="318" r:id="rId5"/>
    <p:sldId id="257" r:id="rId6"/>
    <p:sldId id="320" r:id="rId7"/>
    <p:sldId id="323" r:id="rId8"/>
    <p:sldId id="321" r:id="rId9"/>
    <p:sldId id="322" r:id="rId10"/>
    <p:sldId id="331" r:id="rId11"/>
    <p:sldId id="332" r:id="rId12"/>
    <p:sldId id="333" r:id="rId13"/>
    <p:sldId id="334" r:id="rId14"/>
    <p:sldId id="335" r:id="rId15"/>
    <p:sldId id="319" r:id="rId16"/>
    <p:sldId id="260" r:id="rId17"/>
    <p:sldId id="262" r:id="rId18"/>
    <p:sldId id="264" r:id="rId19"/>
    <p:sldId id="261" r:id="rId20"/>
    <p:sldId id="263" r:id="rId21"/>
    <p:sldId id="324" r:id="rId22"/>
    <p:sldId id="326" r:id="rId23"/>
    <p:sldId id="269" r:id="rId24"/>
    <p:sldId id="271" r:id="rId25"/>
    <p:sldId id="272" r:id="rId26"/>
    <p:sldId id="270" r:id="rId27"/>
    <p:sldId id="273" r:id="rId28"/>
    <p:sldId id="282" r:id="rId29"/>
    <p:sldId id="328" r:id="rId30"/>
    <p:sldId id="274" r:id="rId31"/>
    <p:sldId id="336" r:id="rId32"/>
    <p:sldId id="337" r:id="rId33"/>
    <p:sldId id="277" r:id="rId34"/>
    <p:sldId id="338" r:id="rId35"/>
    <p:sldId id="339" r:id="rId36"/>
    <p:sldId id="330" r:id="rId37"/>
    <p:sldId id="340" r:id="rId38"/>
    <p:sldId id="346" r:id="rId39"/>
    <p:sldId id="341" r:id="rId40"/>
    <p:sldId id="342" r:id="rId41"/>
    <p:sldId id="343" r:id="rId42"/>
    <p:sldId id="344" r:id="rId43"/>
    <p:sldId id="345" r:id="rId44"/>
    <p:sldId id="268" r:id="rId4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070" autoAdjust="0"/>
  </p:normalViewPr>
  <p:slideViewPr>
    <p:cSldViewPr>
      <p:cViewPr varScale="1">
        <p:scale>
          <a:sx n="103" d="100"/>
          <a:sy n="103" d="100"/>
        </p:scale>
        <p:origin x="2530"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unhui\Documents\courses\Investment\Case\MA&#19975;&#20107;&#36798;\&#36130;&#21153;&#20998;&#26512;-MA.xlsx" TargetMode="External"/><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unhui\Documents\courses\Investment\Case\MA&#19975;&#20107;&#36798;\&#36130;&#21153;&#20998;&#26512;-MA.xlsx" TargetMode="External"/><Relationship Id="rId2" Type="http://schemas.microsoft.com/office/2011/relationships/chartColorStyle" Target="colors4.xml"/><Relationship Id="rId1" Type="http://schemas.microsoft.com/office/2011/relationships/chartStyle" Target="style4.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unhu\Documents\courses\Investment\Case\BKNG\BKNG.O-&#20027;&#33829;&#26500;&#25104;(&#25353;&#25351;&#26631;).xlsx" TargetMode="External"/><Relationship Id="rId2" Type="http://schemas.microsoft.com/office/2011/relationships/chartColorStyle" Target="colors6.xml"/><Relationship Id="rId1" Type="http://schemas.microsoft.com/office/2011/relationships/chartStyle" Target="style6.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unhui\Documents\courses\Investment\Case\VIPS&#21807;&#21697;&#20250;\&#36130;&#21153;&#20998;&#26512;-VIPS.xlsx" TargetMode="External"/><Relationship Id="rId2" Type="http://schemas.microsoft.com/office/2011/relationships/chartColorStyle" Target="colors8.xml"/><Relationship Id="rId1" Type="http://schemas.microsoft.com/office/2011/relationships/chartStyle" Target="style8.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unhui\Documents\courses\Investment\Case\VIPS&#21807;&#21697;&#20250;\&#36130;&#21153;&#20998;&#26512;-VIPS.xlsx" TargetMode="External"/><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Junhui\Documents\courses\Investment\Case\MA&#19975;&#20107;&#36798;\&#36130;&#21153;&#20998;&#26512;-MA.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Junhui\Documents\courses\Investment\Case\MA&#19975;&#20107;&#36798;\&#36130;&#21153;&#20998;&#26512;-MA.xlsx"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C:\Users\Junhui\Documents\courses\Investment\Case\BKNG\&#36130;&#21153;&#20998;&#26512;-BKNG.xlsx" TargetMode="External"/></Relationships>
</file>

<file path=ppt/charts/_rels/chartEx4.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oleObject" Target="file:///C:\Users\Junhui\Documents\courses\Investment\Case\&#25658;&#31243;0960\&#36130;&#21153;&#20998;&#26512;-&#25658;&#31243;&#38598;&#22242;.xlsx" TargetMode="External"/></Relationships>
</file>

<file path=ppt/charts/_rels/chartEx5.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oleObject" Target="file:///C:\Users\Junhui\Documents\courses\Investment\Case\VIPS&#21807;&#21697;&#20250;\&#36130;&#21153;&#20998;&#26512;-VIP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Sheet3!$B$1</c:f>
              <c:strCache>
                <c:ptCount val="1"/>
                <c:pt idx="0">
                  <c:v>ROIC</c:v>
                </c:pt>
              </c:strCache>
            </c:strRef>
          </c:tx>
          <c:spPr>
            <a:ln w="28575" cap="rnd">
              <a:solidFill>
                <a:schemeClr val="accent1"/>
              </a:solidFill>
              <a:round/>
            </a:ln>
            <a:effectLst/>
          </c:spPr>
          <c:marker>
            <c:symbol val="none"/>
          </c:marker>
          <c:cat>
            <c:numRef>
              <c:f>Sheet3!$A$2:$A$19</c:f>
              <c:numCache>
                <c:formatCode>General</c:formatCode>
                <c:ptCount val="18"/>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numCache>
            </c:numRef>
          </c:cat>
          <c:val>
            <c:numRef>
              <c:f>Sheet3!$B$2:$B$19</c:f>
              <c:numCache>
                <c:formatCode>General</c:formatCode>
                <c:ptCount val="18"/>
                <c:pt idx="0">
                  <c:v>0.35355993904503885</c:v>
                </c:pt>
                <c:pt idx="1">
                  <c:v>-6.9576263448223971E-2</c:v>
                </c:pt>
                <c:pt idx="2">
                  <c:v>0.40610998289439648</c:v>
                </c:pt>
                <c:pt idx="3">
                  <c:v>0.44949004371053908</c:v>
                </c:pt>
                <c:pt idx="4">
                  <c:v>0.36830793278624463</c:v>
                </c:pt>
                <c:pt idx="5">
                  <c:v>0.40412675018422994</c:v>
                </c:pt>
                <c:pt idx="6">
                  <c:v>0.42027412131903924</c:v>
                </c:pt>
                <c:pt idx="7">
                  <c:v>0.43528708133971294</c:v>
                </c:pt>
                <c:pt idx="8">
                  <c:v>0.4322500843359946</c:v>
                </c:pt>
                <c:pt idx="9">
                  <c:v>0.42827377851859566</c:v>
                </c:pt>
                <c:pt idx="10">
                  <c:v>0.32454508693894057</c:v>
                </c:pt>
                <c:pt idx="11">
                  <c:v>0.37948487954894927</c:v>
                </c:pt>
                <c:pt idx="12">
                  <c:v>0.4090390435084586</c:v>
                </c:pt>
                <c:pt idx="13">
                  <c:v>0.31786368547137017</c:v>
                </c:pt>
                <c:pt idx="14">
                  <c:v>0.33477925228835054</c:v>
                </c:pt>
                <c:pt idx="15">
                  <c:v>0.3629099790648988</c:v>
                </c:pt>
                <c:pt idx="16">
                  <c:v>0.38332519133691584</c:v>
                </c:pt>
                <c:pt idx="17">
                  <c:v>0.35226680562793122</c:v>
                </c:pt>
              </c:numCache>
            </c:numRef>
          </c:val>
          <c:smooth val="0"/>
          <c:extLst>
            <c:ext xmlns:c16="http://schemas.microsoft.com/office/drawing/2014/chart" uri="{C3380CC4-5D6E-409C-BE32-E72D297353CC}">
              <c16:uniqueId val="{00000000-0E8D-4CFE-BC85-52324866B4C5}"/>
            </c:ext>
          </c:extLst>
        </c:ser>
        <c:dLbls>
          <c:showLegendKey val="0"/>
          <c:showVal val="0"/>
          <c:showCatName val="0"/>
          <c:showSerName val="0"/>
          <c:showPercent val="0"/>
          <c:showBubbleSize val="0"/>
        </c:dLbls>
        <c:smooth val="0"/>
        <c:axId val="355832464"/>
        <c:axId val="1364286704"/>
      </c:lineChart>
      <c:catAx>
        <c:axId val="35583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364286704"/>
        <c:crossesAt val="-0.1"/>
        <c:auto val="1"/>
        <c:lblAlgn val="ctr"/>
        <c:lblOffset val="100"/>
        <c:noMultiLvlLbl val="0"/>
      </c:catAx>
      <c:valAx>
        <c:axId val="1364286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5583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strRef>
              <c:f>Sheet1!$B$93</c:f>
              <c:strCache>
                <c:ptCount val="1"/>
                <c:pt idx="0">
                  <c:v>营收增速</c:v>
                </c:pt>
              </c:strCache>
            </c:strRef>
          </c:tx>
          <c:spPr>
            <a:ln w="28575" cap="rnd">
              <a:solidFill>
                <a:schemeClr val="accent3"/>
              </a:solidFill>
              <a:round/>
            </a:ln>
            <a:effectLst/>
          </c:spPr>
          <c:marker>
            <c:symbol val="none"/>
          </c:marker>
          <c:cat>
            <c:strRef>
              <c:f>Sheet1!$D$1:$U$1</c:f>
              <c:strCache>
                <c:ptCount val="18"/>
                <c:pt idx="0">
                  <c:v>2023-12-31</c:v>
                </c:pt>
                <c:pt idx="1">
                  <c:v>2022-12-31</c:v>
                </c:pt>
                <c:pt idx="2">
                  <c:v>2021-12-31</c:v>
                </c:pt>
                <c:pt idx="3">
                  <c:v>2020-12-31</c:v>
                </c:pt>
                <c:pt idx="4">
                  <c:v>2019-12-31</c:v>
                </c:pt>
                <c:pt idx="5">
                  <c:v>2018-12-31</c:v>
                </c:pt>
                <c:pt idx="6">
                  <c:v>2017-12-31</c:v>
                </c:pt>
                <c:pt idx="7">
                  <c:v>2016-12-31</c:v>
                </c:pt>
                <c:pt idx="8">
                  <c:v>2015-12-31</c:v>
                </c:pt>
                <c:pt idx="9">
                  <c:v>2014-12-31</c:v>
                </c:pt>
                <c:pt idx="10">
                  <c:v>2013-12-31</c:v>
                </c:pt>
                <c:pt idx="11">
                  <c:v>2012-12-31</c:v>
                </c:pt>
                <c:pt idx="12">
                  <c:v>2011-12-31</c:v>
                </c:pt>
                <c:pt idx="13">
                  <c:v>2010-12-31</c:v>
                </c:pt>
                <c:pt idx="14">
                  <c:v>2009-12-31</c:v>
                </c:pt>
                <c:pt idx="15">
                  <c:v>2008-12-31</c:v>
                </c:pt>
                <c:pt idx="16">
                  <c:v>2007-12-31</c:v>
                </c:pt>
                <c:pt idx="17">
                  <c:v>2006-12-31</c:v>
                </c:pt>
              </c:strCache>
            </c:strRef>
          </c:cat>
          <c:val>
            <c:numRef>
              <c:f>Sheet1!$C$93:$L$93</c:f>
              <c:numCache>
                <c:formatCode>0.0%</c:formatCode>
                <c:ptCount val="10"/>
                <c:pt idx="0">
                  <c:v>0.12228065981353087</c:v>
                </c:pt>
                <c:pt idx="1">
                  <c:v>0.1286594414714215</c:v>
                </c:pt>
                <c:pt idx="2">
                  <c:v>0.17755772082185972</c:v>
                </c:pt>
                <c:pt idx="3">
                  <c:v>0.23416770145742105</c:v>
                </c:pt>
                <c:pt idx="4">
                  <c:v>-9.3703725641177571E-2</c:v>
                </c:pt>
                <c:pt idx="5">
                  <c:v>0.12929765886287625</c:v>
                </c:pt>
                <c:pt idx="6">
                  <c:v>0.19628710890613754</c:v>
                </c:pt>
                <c:pt idx="7">
                  <c:v>0.15970675575352633</c:v>
                </c:pt>
                <c:pt idx="8">
                  <c:v>0.11472018206268753</c:v>
                </c:pt>
                <c:pt idx="9">
                  <c:v>2.0479256835215898E-2</c:v>
                </c:pt>
              </c:numCache>
            </c:numRef>
          </c:val>
          <c:smooth val="0"/>
          <c:extLst>
            <c:ext xmlns:c16="http://schemas.microsoft.com/office/drawing/2014/chart" uri="{C3380CC4-5D6E-409C-BE32-E72D297353CC}">
              <c16:uniqueId val="{00000000-60C7-4EBD-890C-CBF3E5F87895}"/>
            </c:ext>
          </c:extLst>
        </c:ser>
        <c:ser>
          <c:idx val="1"/>
          <c:order val="1"/>
          <c:tx>
            <c:strRef>
              <c:f>Sheet1!$B$95</c:f>
              <c:strCache>
                <c:ptCount val="1"/>
                <c:pt idx="0">
                  <c:v>净利增速</c:v>
                </c:pt>
              </c:strCache>
            </c:strRef>
          </c:tx>
          <c:spPr>
            <a:ln w="28575" cap="rnd">
              <a:solidFill>
                <a:schemeClr val="accent2"/>
              </a:solidFill>
              <a:round/>
            </a:ln>
            <a:effectLst/>
          </c:spPr>
          <c:marker>
            <c:symbol val="none"/>
          </c:marker>
          <c:cat>
            <c:strRef>
              <c:f>Sheet1!$D$1:$U$1</c:f>
              <c:strCache>
                <c:ptCount val="18"/>
                <c:pt idx="0">
                  <c:v>2023-12-31</c:v>
                </c:pt>
                <c:pt idx="1">
                  <c:v>2022-12-31</c:v>
                </c:pt>
                <c:pt idx="2">
                  <c:v>2021-12-31</c:v>
                </c:pt>
                <c:pt idx="3">
                  <c:v>2020-12-31</c:v>
                </c:pt>
                <c:pt idx="4">
                  <c:v>2019-12-31</c:v>
                </c:pt>
                <c:pt idx="5">
                  <c:v>2018-12-31</c:v>
                </c:pt>
                <c:pt idx="6">
                  <c:v>2017-12-31</c:v>
                </c:pt>
                <c:pt idx="7">
                  <c:v>2016-12-31</c:v>
                </c:pt>
                <c:pt idx="8">
                  <c:v>2015-12-31</c:v>
                </c:pt>
                <c:pt idx="9">
                  <c:v>2014-12-31</c:v>
                </c:pt>
                <c:pt idx="10">
                  <c:v>2013-12-31</c:v>
                </c:pt>
                <c:pt idx="11">
                  <c:v>2012-12-31</c:v>
                </c:pt>
                <c:pt idx="12">
                  <c:v>2011-12-31</c:v>
                </c:pt>
                <c:pt idx="13">
                  <c:v>2010-12-31</c:v>
                </c:pt>
                <c:pt idx="14">
                  <c:v>2009-12-31</c:v>
                </c:pt>
                <c:pt idx="15">
                  <c:v>2008-12-31</c:v>
                </c:pt>
                <c:pt idx="16">
                  <c:v>2007-12-31</c:v>
                </c:pt>
                <c:pt idx="17">
                  <c:v>2006-12-31</c:v>
                </c:pt>
              </c:strCache>
            </c:strRef>
          </c:cat>
          <c:val>
            <c:numRef>
              <c:f>Sheet1!$C$95:$L$95</c:f>
              <c:numCache>
                <c:formatCode>General</c:formatCode>
                <c:ptCount val="10"/>
                <c:pt idx="0">
                  <c:v>0.14997766860205441</c:v>
                </c:pt>
                <c:pt idx="1">
                  <c:v>0.12739174219536764</c:v>
                </c:pt>
                <c:pt idx="2">
                  <c:v>0.14308737193507537</c:v>
                </c:pt>
                <c:pt idx="3">
                  <c:v>0.3550148182810795</c:v>
                </c:pt>
                <c:pt idx="4">
                  <c:v>-0.2102734663710274</c:v>
                </c:pt>
                <c:pt idx="5">
                  <c:v>0.3855606758832566</c:v>
                </c:pt>
                <c:pt idx="6">
                  <c:v>0.49655172413793114</c:v>
                </c:pt>
                <c:pt idx="7">
                  <c:v>-3.5476718403547713E-2</c:v>
                </c:pt>
                <c:pt idx="8">
                  <c:v>6.5913865546218586E-2</c:v>
                </c:pt>
                <c:pt idx="9">
                  <c:v>5.2806192977605804E-2</c:v>
                </c:pt>
              </c:numCache>
            </c:numRef>
          </c:val>
          <c:smooth val="0"/>
          <c:extLst>
            <c:ext xmlns:c16="http://schemas.microsoft.com/office/drawing/2014/chart" uri="{C3380CC4-5D6E-409C-BE32-E72D297353CC}">
              <c16:uniqueId val="{00000001-60C7-4EBD-890C-CBF3E5F87895}"/>
            </c:ext>
          </c:extLst>
        </c:ser>
        <c:dLbls>
          <c:showLegendKey val="0"/>
          <c:showVal val="0"/>
          <c:showCatName val="0"/>
          <c:showSerName val="0"/>
          <c:showPercent val="0"/>
          <c:showBubbleSize val="0"/>
        </c:dLbls>
        <c:smooth val="0"/>
        <c:axId val="1622294191"/>
        <c:axId val="1622322143"/>
      </c:lineChart>
      <c:dateAx>
        <c:axId val="1622294191"/>
        <c:scaling>
          <c:orientation val="maxMin"/>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622322143"/>
        <c:crossesAt val="-0.60000000000000009"/>
        <c:auto val="0"/>
        <c:lblOffset val="100"/>
        <c:baseTimeUnit val="days"/>
      </c:dateAx>
      <c:valAx>
        <c:axId val="1622322143"/>
        <c:scaling>
          <c:orientation val="minMax"/>
        </c:scaling>
        <c:delete val="0"/>
        <c:axPos val="r"/>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6222941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营收（地区分布，</a:t>
            </a:r>
            <a:r>
              <a:rPr lang="en-US" altLang="zh-CN"/>
              <a:t>$mil</a:t>
            </a:r>
            <a:r>
              <a:rPr lang="zh-CN" altLang="en-US"/>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stacked"/>
        <c:varyColors val="0"/>
        <c:ser>
          <c:idx val="0"/>
          <c:order val="0"/>
          <c:tx>
            <c:strRef>
              <c:f>Sheet1!$B$1</c:f>
              <c:strCache>
                <c:ptCount val="1"/>
                <c:pt idx="0">
                  <c:v>美国</c:v>
                </c:pt>
              </c:strCache>
            </c:strRef>
          </c:tx>
          <c:spPr>
            <a:solidFill>
              <a:schemeClr val="accent1"/>
            </a:solidFill>
            <a:ln>
              <a:noFill/>
            </a:ln>
            <a:effectLst/>
          </c:spPr>
          <c:invertIfNegative val="0"/>
          <c:cat>
            <c:numRef>
              <c:f>Sheet1!$A$2:$A$21</c:f>
              <c:numCache>
                <c:formatCode>0_);[Red]\(0\)</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Sheet1!$B$2:$B$21</c:f>
              <c:numCache>
                <c:formatCode>###,##0</c:formatCode>
                <c:ptCount val="20"/>
                <c:pt idx="0">
                  <c:v>89218</c:v>
                </c:pt>
                <c:pt idx="1">
                  <c:v>94044</c:v>
                </c:pt>
                <c:pt idx="2">
                  <c:v>103683</c:v>
                </c:pt>
                <c:pt idx="3">
                  <c:v>126502</c:v>
                </c:pt>
                <c:pt idx="4">
                  <c:v>148619</c:v>
                </c:pt>
                <c:pt idx="5">
                  <c:v>164067</c:v>
                </c:pt>
                <c:pt idx="6">
                  <c:v>176107</c:v>
                </c:pt>
                <c:pt idx="7">
                  <c:v>166171</c:v>
                </c:pt>
                <c:pt idx="8">
                  <c:v>176970</c:v>
                </c:pt>
                <c:pt idx="9">
                  <c:v>179848</c:v>
                </c:pt>
                <c:pt idx="10">
                  <c:v>181736</c:v>
                </c:pt>
                <c:pt idx="11">
                  <c:v>168045</c:v>
                </c:pt>
                <c:pt idx="12">
                  <c:v>161957</c:v>
                </c:pt>
                <c:pt idx="13">
                  <c:v>162600</c:v>
                </c:pt>
                <c:pt idx="14">
                  <c:v>153700</c:v>
                </c:pt>
                <c:pt idx="15">
                  <c:v>78300</c:v>
                </c:pt>
                <c:pt idx="16">
                  <c:v>143400</c:v>
                </c:pt>
                <c:pt idx="17">
                  <c:v>220500</c:v>
                </c:pt>
                <c:pt idx="18" formatCode="#,##0.00">
                  <c:v>232700</c:v>
                </c:pt>
                <c:pt idx="19" formatCode="General">
                  <c:v>248500</c:v>
                </c:pt>
              </c:numCache>
            </c:numRef>
          </c:val>
          <c:extLst>
            <c:ext xmlns:c16="http://schemas.microsoft.com/office/drawing/2014/chart" uri="{C3380CC4-5D6E-409C-BE32-E72D297353CC}">
              <c16:uniqueId val="{00000000-D1B5-42B8-BD42-402D2288C09F}"/>
            </c:ext>
          </c:extLst>
        </c:ser>
        <c:ser>
          <c:idx val="1"/>
          <c:order val="1"/>
          <c:tx>
            <c:strRef>
              <c:f>Sheet1!$C$1</c:f>
              <c:strCache>
                <c:ptCount val="1"/>
                <c:pt idx="0">
                  <c:v>美国以外</c:v>
                </c:pt>
              </c:strCache>
            </c:strRef>
          </c:tx>
          <c:spPr>
            <a:solidFill>
              <a:schemeClr val="accent2"/>
            </a:solidFill>
            <a:ln>
              <a:noFill/>
            </a:ln>
            <a:effectLst/>
          </c:spPr>
          <c:invertIfNegative val="0"/>
          <c:cat>
            <c:numRef>
              <c:f>Sheet1!$A$2:$A$21</c:f>
              <c:numCache>
                <c:formatCode>0_);[Red]\(0\)</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Sheet1!$C$2:$C$21</c:f>
              <c:numCache>
                <c:formatCode>###,##0</c:formatCode>
                <c:ptCount val="20"/>
                <c:pt idx="0">
                  <c:v>7048</c:v>
                </c:pt>
                <c:pt idx="1">
                  <c:v>18266</c:v>
                </c:pt>
                <c:pt idx="2">
                  <c:v>37258</c:v>
                </c:pt>
                <c:pt idx="3">
                  <c:v>61979</c:v>
                </c:pt>
                <c:pt idx="4">
                  <c:v>85202</c:v>
                </c:pt>
                <c:pt idx="5">
                  <c:v>144424</c:v>
                </c:pt>
                <c:pt idx="6">
                  <c:v>259454</c:v>
                </c:pt>
                <c:pt idx="7">
                  <c:v>359925</c:v>
                </c:pt>
                <c:pt idx="8">
                  <c:v>502361</c:v>
                </c:pt>
                <c:pt idx="9">
                  <c:v>664349</c:v>
                </c:pt>
                <c:pt idx="10">
                  <c:v>740663</c:v>
                </c:pt>
                <c:pt idx="11">
                  <c:v>906256</c:v>
                </c:pt>
                <c:pt idx="12">
                  <c:v>1106151</c:v>
                </c:pt>
                <c:pt idx="13">
                  <c:v>1290100</c:v>
                </c:pt>
                <c:pt idx="14">
                  <c:v>1352900</c:v>
                </c:pt>
                <c:pt idx="15">
                  <c:v>601300</c:v>
                </c:pt>
                <c:pt idx="16">
                  <c:v>952400</c:v>
                </c:pt>
                <c:pt idx="17">
                  <c:v>1488500</c:v>
                </c:pt>
                <c:pt idx="18">
                  <c:v>1903800</c:v>
                </c:pt>
                <c:pt idx="19" formatCode="General">
                  <c:v>2125400</c:v>
                </c:pt>
              </c:numCache>
            </c:numRef>
          </c:val>
          <c:extLst>
            <c:ext xmlns:c16="http://schemas.microsoft.com/office/drawing/2014/chart" uri="{C3380CC4-5D6E-409C-BE32-E72D297353CC}">
              <c16:uniqueId val="{00000001-D1B5-42B8-BD42-402D2288C09F}"/>
            </c:ext>
          </c:extLst>
        </c:ser>
        <c:dLbls>
          <c:showLegendKey val="0"/>
          <c:showVal val="0"/>
          <c:showCatName val="0"/>
          <c:showSerName val="0"/>
          <c:showPercent val="0"/>
          <c:showBubbleSize val="0"/>
        </c:dLbls>
        <c:gapWidth val="150"/>
        <c:overlap val="100"/>
        <c:axId val="449824879"/>
        <c:axId val="449694847"/>
      </c:barChart>
      <c:catAx>
        <c:axId val="449824879"/>
        <c:scaling>
          <c:orientation val="minMax"/>
        </c:scaling>
        <c:delete val="0"/>
        <c:axPos val="b"/>
        <c:numFmt formatCode="0_);[Red]\(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49694847"/>
        <c:crosses val="autoZero"/>
        <c:auto val="1"/>
        <c:lblAlgn val="ctr"/>
        <c:lblOffset val="100"/>
        <c:noMultiLvlLbl val="0"/>
      </c:catAx>
      <c:valAx>
        <c:axId val="44969484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49824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pieChart>
        <c:varyColors val="1"/>
        <c:ser>
          <c:idx val="0"/>
          <c:order val="0"/>
          <c:tx>
            <c:strRef>
              <c:f>Sheet3!$B$2</c:f>
              <c:strCache>
                <c:ptCount val="1"/>
                <c:pt idx="0">
                  <c:v>2024</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1F3-4827-9322-BE056937A2A5}"/>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1F3-4827-9322-BE056937A2A5}"/>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91F3-4827-9322-BE056937A2A5}"/>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91F3-4827-9322-BE056937A2A5}"/>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91F3-4827-9322-BE056937A2A5}"/>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91F3-4827-9322-BE056937A2A5}"/>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91F3-4827-9322-BE056937A2A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zh-CN"/>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Sheet3!$A$3:$A$9</c:f>
              <c:strCache>
                <c:ptCount val="7"/>
                <c:pt idx="0">
                  <c:v>Womenswear &amp; menswear</c:v>
                </c:pt>
                <c:pt idx="1">
                  <c:v>Shoes and bags</c:v>
                </c:pt>
                <c:pt idx="2">
                  <c:v>Skin care &amp; cosmetics</c:v>
                </c:pt>
                <c:pt idx="3">
                  <c:v>Sportswear &amp; sporting goods</c:v>
                </c:pt>
                <c:pt idx="4">
                  <c:v>Home goods &amp; other lifestyle</c:v>
                </c:pt>
                <c:pt idx="5">
                  <c:v>Baby and children products</c:v>
                </c:pt>
                <c:pt idx="6">
                  <c:v>Supermarkets and other products</c:v>
                </c:pt>
              </c:strCache>
            </c:strRef>
          </c:cat>
          <c:val>
            <c:numRef>
              <c:f>Sheet3!$B$3:$B$9</c:f>
              <c:numCache>
                <c:formatCode>#,##0</c:formatCode>
                <c:ptCount val="7"/>
                <c:pt idx="0">
                  <c:v>34825405</c:v>
                </c:pt>
                <c:pt idx="1">
                  <c:v>8301476</c:v>
                </c:pt>
                <c:pt idx="2">
                  <c:v>14015643</c:v>
                </c:pt>
                <c:pt idx="3">
                  <c:v>13748205</c:v>
                </c:pt>
                <c:pt idx="4">
                  <c:v>8553989</c:v>
                </c:pt>
                <c:pt idx="5">
                  <c:v>9032306</c:v>
                </c:pt>
                <c:pt idx="6">
                  <c:v>12257526</c:v>
                </c:pt>
              </c:numCache>
            </c:numRef>
          </c:val>
          <c:extLst>
            <c:ext xmlns:c16="http://schemas.microsoft.com/office/drawing/2014/chart" uri="{C3380CC4-5D6E-409C-BE32-E72D297353CC}">
              <c16:uniqueId val="{0000000E-91F3-4827-9322-BE056937A2A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杉杉奥莱的营收和净利（千元）</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Sheet2!$N$1</c:f>
              <c:strCache>
                <c:ptCount val="1"/>
                <c:pt idx="0">
                  <c:v>Shan Shan Revenue</c:v>
                </c:pt>
              </c:strCache>
            </c:strRef>
          </c:tx>
          <c:spPr>
            <a:solidFill>
              <a:schemeClr val="accent1"/>
            </a:solidFill>
            <a:ln>
              <a:noFill/>
            </a:ln>
            <a:effectLst/>
          </c:spPr>
          <c:invertIfNegative val="0"/>
          <c:cat>
            <c:numRef>
              <c:f>Sheet2!$A$4:$A$6</c:f>
              <c:numCache>
                <c:formatCode>General</c:formatCode>
                <c:ptCount val="3"/>
                <c:pt idx="0">
                  <c:v>2022</c:v>
                </c:pt>
                <c:pt idx="1">
                  <c:v>2023</c:v>
                </c:pt>
                <c:pt idx="2">
                  <c:v>2024</c:v>
                </c:pt>
              </c:numCache>
            </c:numRef>
          </c:cat>
          <c:val>
            <c:numRef>
              <c:f>Sheet2!$N$4:$N$6</c:f>
              <c:numCache>
                <c:formatCode>#,##0</c:formatCode>
                <c:ptCount val="3"/>
                <c:pt idx="0">
                  <c:v>1808756</c:v>
                </c:pt>
                <c:pt idx="1">
                  <c:v>2771018</c:v>
                </c:pt>
                <c:pt idx="2">
                  <c:v>3284968</c:v>
                </c:pt>
              </c:numCache>
            </c:numRef>
          </c:val>
          <c:extLst>
            <c:ext xmlns:c16="http://schemas.microsoft.com/office/drawing/2014/chart" uri="{C3380CC4-5D6E-409C-BE32-E72D297353CC}">
              <c16:uniqueId val="{00000000-B120-421B-91A1-4A7E46026F0E}"/>
            </c:ext>
          </c:extLst>
        </c:ser>
        <c:ser>
          <c:idx val="1"/>
          <c:order val="1"/>
          <c:tx>
            <c:strRef>
              <c:f>Sheet2!$O$1</c:f>
              <c:strCache>
                <c:ptCount val="1"/>
                <c:pt idx="0">
                  <c:v>Shan Shan Net Income</c:v>
                </c:pt>
              </c:strCache>
            </c:strRef>
          </c:tx>
          <c:spPr>
            <a:solidFill>
              <a:schemeClr val="accent2"/>
            </a:solidFill>
            <a:ln>
              <a:noFill/>
            </a:ln>
            <a:effectLst/>
          </c:spPr>
          <c:invertIfNegative val="0"/>
          <c:cat>
            <c:numRef>
              <c:f>Sheet2!$A$4:$A$6</c:f>
              <c:numCache>
                <c:formatCode>General</c:formatCode>
                <c:ptCount val="3"/>
                <c:pt idx="0">
                  <c:v>2022</c:v>
                </c:pt>
                <c:pt idx="1">
                  <c:v>2023</c:v>
                </c:pt>
                <c:pt idx="2">
                  <c:v>2024</c:v>
                </c:pt>
              </c:numCache>
            </c:numRef>
          </c:cat>
          <c:val>
            <c:numRef>
              <c:f>Sheet2!$O$4:$O$6</c:f>
              <c:numCache>
                <c:formatCode>#,##0</c:formatCode>
                <c:ptCount val="3"/>
                <c:pt idx="0">
                  <c:v>1224</c:v>
                </c:pt>
                <c:pt idx="1">
                  <c:v>361120</c:v>
                </c:pt>
                <c:pt idx="2">
                  <c:v>725236</c:v>
                </c:pt>
              </c:numCache>
            </c:numRef>
          </c:val>
          <c:extLst>
            <c:ext xmlns:c16="http://schemas.microsoft.com/office/drawing/2014/chart" uri="{C3380CC4-5D6E-409C-BE32-E72D297353CC}">
              <c16:uniqueId val="{00000001-B120-421B-91A1-4A7E46026F0E}"/>
            </c:ext>
          </c:extLst>
        </c:ser>
        <c:dLbls>
          <c:showLegendKey val="0"/>
          <c:showVal val="0"/>
          <c:showCatName val="0"/>
          <c:showSerName val="0"/>
          <c:showPercent val="0"/>
          <c:showBubbleSize val="0"/>
        </c:dLbls>
        <c:gapWidth val="150"/>
        <c:axId val="1066923679"/>
        <c:axId val="1066928671"/>
      </c:barChart>
      <c:catAx>
        <c:axId val="1066923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66928671"/>
        <c:crosses val="autoZero"/>
        <c:auto val="1"/>
        <c:lblAlgn val="ctr"/>
        <c:lblOffset val="100"/>
        <c:noMultiLvlLbl val="0"/>
      </c:catAx>
      <c:valAx>
        <c:axId val="10669286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669236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(Sheet1!$B$3:$B$4,Sheet1!$B$9,Sheet1!$B$14:$B$15,Sheet1!$B$19,Sheet1!$B$24:$B$26)</cx:f>
        <cx:lvl ptCount="9">
          <cx:pt idx="0">营业收入</cx:pt>
          <cx:pt idx="1">营业成本</cx:pt>
          <cx:pt idx="2">营运费用</cx:pt>
          <cx:pt idx="3">财务费用</cx:pt>
          <cx:pt idx="4">其他收益</cx:pt>
          <cx:pt idx="5">所得税</cx:pt>
          <cx:pt idx="6">少数股东损益</cx:pt>
          <cx:pt idx="7">优先股利</cx:pt>
          <cx:pt idx="8">归母净利润</cx:pt>
        </cx:lvl>
      </cx:strDim>
      <cx:numDim type="val">
        <cx:f>(Sheet1!$C$3:$C$4,Sheet1!$C$9,Sheet1!$C$14:$C$15,Sheet1!$C$19,Sheet1!$C$24:$C$26)</cx:f>
        <cx:lvl ptCount="9" formatCode="0.00_);[红色]!(0.00!)">
          <cx:pt idx="0">28167</cx:pt>
          <cx:pt idx="1">0</cx:pt>
          <cx:pt idx="2">-11905</cx:pt>
          <cx:pt idx="3">-646</cx:pt>
          <cx:pt idx="4">-362</cx:pt>
          <cx:pt idx="5">-2380</cx:pt>
          <cx:pt idx="6">0</cx:pt>
          <cx:pt idx="7">0</cx:pt>
          <cx:pt idx="8">12874</cx:pt>
        </cx:lvl>
      </cx:numDim>
    </cx:data>
  </cx:chartData>
  <cx:chart>
    <cx:title pos="t" align="ctr" overlay="0">
      <cx:tx>
        <cx:txData>
          <cx:v/>
        </cx:txData>
      </cx:tx>
      <cx:txPr>
        <a:bodyPr spcFirstLastPara="1" vertOverflow="ellipsis" horzOverflow="overflow" wrap="square" lIns="0" tIns="0" rIns="0" bIns="0" anchor="ctr" anchorCtr="1"/>
        <a:lstStyle/>
        <a:p>
          <a:pPr algn="ctr" rtl="0">
            <a:defRPr/>
          </a:pPr>
          <a:endParaRPr lang="zh-CN" altLang="en-US" sz="2000" b="0" i="0" u="none" strike="noStrike" baseline="0" dirty="0">
            <a:solidFill>
              <a:sysClr val="windowText" lastClr="000000">
                <a:lumMod val="65000"/>
                <a:lumOff val="35000"/>
              </a:sysClr>
            </a:solidFill>
            <a:latin typeface="Calibri Light" panose="020F0302020204030204"/>
            <a:ea typeface="等线 Light" panose="02010600030101010101" pitchFamily="2" charset="-122"/>
          </a:endParaRPr>
        </a:p>
      </cx:txPr>
    </cx:title>
    <cx:plotArea>
      <cx:plotAreaRegion>
        <cx:series layoutId="waterfall" uniqueId="{9247A20E-26AC-4C8D-A566-76008CF28178}">
          <cx:dataId val="0"/>
          <cx:layoutPr>
            <cx:visibility connectorLines="0"/>
            <cx:subtotals>
              <cx:idx val="8"/>
            </cx:subtotals>
          </cx:layoutPr>
        </cx:series>
      </cx:plotAreaRegion>
      <cx:axis id="0">
        <cx:catScaling gapWidth="0.5"/>
        <cx:tickLabels/>
      </cx:axis>
      <cx:axis id="1">
        <cx:valScaling/>
        <cx:majorGridlines/>
        <cx:tickLabels/>
      </cx:axis>
    </cx:plotArea>
    <cx:legend pos="t" align="ctr" overlay="0"/>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(Sheet1!$B$34:$B$37,Sheet1!$B$33,Sheet1!$B$40,Sheet1!$B$53,Sheet1!$B$41,Sheet1!$B$44:$B$46,Sheet1!$B$48,Sheet1!$B$50)</cx:f>
        <cx:lvl ptCount="13">
          <cx:pt idx="0">  净利润</cx:pt>
          <cx:pt idx="1">  折旧和摊销</cx:pt>
          <cx:pt idx="2">  营运资本变化</cx:pt>
          <cx:pt idx="3">  其他非现金营业费用</cx:pt>
          <cx:pt idx="4">经营现金流</cx:pt>
          <cx:pt idx="5">  资本开支</cx:pt>
          <cx:pt idx="6">自由现金流</cx:pt>
          <cx:pt idx="7">  其他投资</cx:pt>
          <cx:pt idx="8">  分配股利</cx:pt>
          <cx:pt idx="9">  股本减少</cx:pt>
          <cx:pt idx="10">  其他筹资</cx:pt>
          <cx:pt idx="11">其他影响</cx:pt>
          <cx:pt idx="12">现金增加额</cx:pt>
        </cx:lvl>
      </cx:strDim>
      <cx:numDim type="val">
        <cx:f>(Sheet1!$C$34:$C$37,Sheet1!$C$33,Sheet1!$C$40,Sheet1!$C$53,Sheet1!$C$41,Sheet1!$C$44:$C$46,Sheet1!$C$48,Sheet1!$C$50)</cx:f>
        <cx:lvl ptCount="13" formatCode="0.00_ ;[红色]!-0.00! ">
          <cx:pt idx="0">12874</cx:pt>
          <cx:pt idx="1">2727</cx:pt>
          <cx:pt idx="2">-1040</cx:pt>
          <cx:pt idx="3">219</cx:pt>
          <cx:pt idx="4">14780</cx:pt>
          <cx:pt idx="5">-1194</cx:pt>
          <cx:pt idx="6">13586</cx:pt>
          <cx:pt idx="7">-2208</cx:pt>
          <cx:pt idx="8">-2448</cx:pt>
          <cx:pt idx="9">-10811</cx:pt>
          <cx:pt idx="10">2423</cx:pt>
          <cx:pt idx="11">-199</cx:pt>
          <cx:pt idx="12">343</cx:pt>
        </cx:lvl>
      </cx:numDim>
    </cx:data>
  </cx:chartData>
  <cx:chart>
    <cx:plotArea>
      <cx:plotAreaRegion>
        <cx:series layoutId="waterfall" uniqueId="{23A7AFA1-B692-4860-9FFC-9E8FDBA6905E}">
          <cx:dataPt idx="4">
            <cx:spPr>
              <a:noFill/>
              <a:ln w="6350">
                <a:solidFill>
                  <a:srgbClr val="4472C4"/>
                </a:solidFill>
              </a:ln>
            </cx:spPr>
          </cx:dataPt>
          <cx:dataPt idx="6">
            <cx:spPr>
              <a:noFill/>
              <a:ln w="6350">
                <a:solidFill>
                  <a:srgbClr val="4472C4"/>
                </a:solidFill>
              </a:ln>
            </cx:spPr>
          </cx:dataPt>
          <cx:dataId val="0"/>
          <cx:layoutPr>
            <cx:visibility connectorLines="0"/>
            <cx:subtotals>
              <cx:idx val="4"/>
              <cx:idx val="6"/>
              <cx:idx val="12"/>
            </cx:subtotals>
          </cx:layoutPr>
        </cx:series>
      </cx:plotAreaRegion>
      <cx:axis id="0">
        <cx:catScaling gapWidth="0.5"/>
        <cx:tickLabels/>
      </cx:axis>
      <cx:axis id="1">
        <cx:valScaling/>
        <cx:majorGridlines/>
        <cx:tickLabels/>
      </cx:axis>
    </cx:plotArea>
    <cx:legend pos="t" align="ctr" overlay="0"/>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(Sheet1!$B$34:$B$37,Sheet1!$B$33,Sheet1!$B$40,Sheet1!$B$53,Sheet1!$B$41,Sheet1!$B$44:$B$46,Sheet1!$B$48,Sheet1!$B$50)</cx:f>
        <cx:lvl ptCount="13">
          <cx:pt idx="0">  净利润</cx:pt>
          <cx:pt idx="1">  折旧和摊销</cx:pt>
          <cx:pt idx="2">  营运资本变化</cx:pt>
          <cx:pt idx="3">  其他非现金营业费用</cx:pt>
          <cx:pt idx="4">经营现金流</cx:pt>
          <cx:pt idx="5">  资本开支</cx:pt>
          <cx:pt idx="6">自由现金流</cx:pt>
          <cx:pt idx="7">  其他投资</cx:pt>
          <cx:pt idx="8">  分配股利</cx:pt>
          <cx:pt idx="9">  股本减少</cx:pt>
          <cx:pt idx="10">  其他筹资</cx:pt>
          <cx:pt idx="11">其他影响</cx:pt>
          <cx:pt idx="12">现金增加额</cx:pt>
        </cx:lvl>
      </cx:strDim>
      <cx:numDim type="val">
        <cx:f>(Sheet1!$C$34:$C$37,Sheet1!$C$33,Sheet1!$C$40,Sheet1!$C$53,Sheet1!$C$41,Sheet1!$C$44:$C$46,Sheet1!$C$48,Sheet1!$C$50)</cx:f>
        <cx:lvl ptCount="13" formatCode="0.00_ ;[红色]!-0.00! ">
          <cx:pt idx="0">58.82</cx:pt>
          <cx:pt idx="1">7.5099999999999998</cx:pt>
          <cx:pt idx="2">3.6699999999999999</cx:pt>
          <cx:pt idx="3">13.23</cx:pt>
          <cx:pt idx="4">83.230000000000004</cx:pt>
          <cx:pt idx="5">-4.29</cx:pt>
          <cx:pt idx="6">78.939999999999998</cx:pt>
          <cx:pt idx="7">5.5800000000000001</cx:pt>
          <cx:pt idx="8">-11.74</cx:pt>
          <cx:pt idx="9">-64.950000000000003</cx:pt>
          <cx:pt idx="10">34.650000000000006</cx:pt>
          <cx:pt idx="11">-1.8999999999999999</cx:pt>
          <cx:pt idx="12">40.580000000000005</cx:pt>
        </cx:lvl>
      </cx:numDim>
    </cx:data>
  </cx:chartData>
  <cx:chart>
    <cx:title pos="t" align="ctr" overlay="0">
      <cx:tx>
        <cx:rich>
          <a:bodyPr spcFirstLastPara="1" vertOverflow="ellipsis" horzOverflow="overflow" wrap="square" lIns="0" tIns="0" rIns="0" bIns="0" anchor="ctr" anchorCtr="1"/>
          <a:lstStyle/>
          <a:p>
            <a:pPr algn="ctr" rtl="0">
              <a:defRPr/>
            </a:pPr>
            <a:r>
              <a:rPr lang="zh-CN" altLang="en-US" sz="1400" b="0" i="0" u="none" strike="noStrike" baseline="0" dirty="0">
                <a:solidFill>
                  <a:sysClr val="windowText" lastClr="000000">
                    <a:lumMod val="65000"/>
                    <a:lumOff val="35000"/>
                  </a:sysClr>
                </a:solidFill>
                <a:latin typeface="Calibri" panose="020F0502020204030204"/>
                <a:ea typeface="等线" panose="02010600030101010101" pitchFamily="2" charset="-122"/>
              </a:rPr>
              <a:t>现金流分析（亿美元，</a:t>
            </a:r>
            <a:r>
              <a:rPr lang="en-US" altLang="zh-CN" sz="1400" b="0" i="0" u="none" strike="noStrike" baseline="0" dirty="0">
                <a:solidFill>
                  <a:sysClr val="windowText" lastClr="000000">
                    <a:lumMod val="65000"/>
                    <a:lumOff val="35000"/>
                  </a:sysClr>
                </a:solidFill>
                <a:latin typeface="Calibri" panose="020F0502020204030204"/>
                <a:ea typeface="等线" panose="02010600030101010101" pitchFamily="2" charset="-122"/>
              </a:rPr>
              <a:t>2024</a:t>
            </a:r>
            <a:r>
              <a:rPr lang="zh-CN" altLang="en-US" sz="1400" b="0" i="0" u="none" strike="noStrike" baseline="0" dirty="0">
                <a:solidFill>
                  <a:sysClr val="windowText" lastClr="000000">
                    <a:lumMod val="65000"/>
                    <a:lumOff val="35000"/>
                  </a:sysClr>
                </a:solidFill>
                <a:latin typeface="Calibri" panose="020F0502020204030204"/>
                <a:ea typeface="等线" panose="02010600030101010101" pitchFamily="2" charset="-122"/>
              </a:rPr>
              <a:t>）</a:t>
            </a:r>
          </a:p>
        </cx:rich>
      </cx:tx>
    </cx:title>
    <cx:plotArea>
      <cx:plotAreaRegion>
        <cx:series layoutId="waterfall" uniqueId="{23A7AFA1-B692-4860-9FFC-9E8FDBA6905E}">
          <cx:dataPt idx="4">
            <cx:spPr>
              <a:noFill/>
              <a:ln w="6350">
                <a:solidFill>
                  <a:srgbClr val="4472C4"/>
                </a:solidFill>
              </a:ln>
            </cx:spPr>
          </cx:dataPt>
          <cx:dataPt idx="6">
            <cx:spPr>
              <a:noFill/>
              <a:ln w="6350">
                <a:solidFill>
                  <a:srgbClr val="4472C4"/>
                </a:solidFill>
              </a:ln>
            </cx:spPr>
          </cx:dataPt>
          <cx:dataId val="0"/>
          <cx:layoutPr>
            <cx:visibility connectorLines="0"/>
            <cx:subtotals>
              <cx:idx val="4"/>
              <cx:idx val="6"/>
              <cx:idx val="12"/>
            </cx:subtotals>
          </cx:layoutPr>
        </cx:series>
      </cx:plotAreaRegion>
      <cx:axis id="0">
        <cx:catScaling gapWidth="0.5"/>
        <cx:tickLabels/>
      </cx:axis>
      <cx:axis id="1">
        <cx:valScaling/>
        <cx:majorGridlines/>
        <cx:tickLabels/>
      </cx:axis>
    </cx:plotArea>
    <cx:legend pos="t" align="ctr" overlay="0"/>
  </cx:chart>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(Sheet1!$B$32:$B$35,Sheet1!$B$31,Sheet1!$B$38,Sheet1!$B$51,Sheet1!$B$39,Sheet1!$B$42:$B$44,Sheet1!$B$46,Sheet1!$B$48)</cx:f>
        <cx:lvl ptCount="13">
          <cx:pt idx="0">  净利润</cx:pt>
          <cx:pt idx="1">  折旧和摊销</cx:pt>
          <cx:pt idx="2">  营运资本变化</cx:pt>
          <cx:pt idx="3">  其他非现金营业费用</cx:pt>
          <cx:pt idx="4">经营现金流</cx:pt>
          <cx:pt idx="5">  资本开支</cx:pt>
          <cx:pt idx="6">自由现金流</cx:pt>
          <cx:pt idx="7">  其他投资</cx:pt>
          <cx:pt idx="8">  分配股利</cx:pt>
          <cx:pt idx="9">  股本减少</cx:pt>
          <cx:pt idx="10">  其他筹资</cx:pt>
          <cx:pt idx="11">其他影响</cx:pt>
          <cx:pt idx="12">现金增加额</cx:pt>
        </cx:lvl>
      </cx:strDim>
      <cx:numDim type="val">
        <cx:f>(Sheet1!$C$32:$C$35,Sheet1!$C$31,Sheet1!$C$38,Sheet1!$C$51,Sheet1!$C$39,Sheet1!$C$42:$C$44,Sheet1!$C$46,Sheet1!$C$48)</cx:f>
        <cx:lvl ptCount="13" formatCode="0.00_ ;[红色]!-0.00! ">
          <cx:pt idx="0">170.67000000000013</cx:pt>
          <cx:pt idx="1">12.16</cx:pt>
          <cx:pt idx="2">33.210000000000001</cx:pt>
          <cx:pt idx="3">-19.790000000000134</cx:pt>
          <cx:pt idx="4">196.25</cx:pt>
          <cx:pt idx="5">-5.9100000000000001</cx:pt>
          <cx:pt idx="6">190.34</cx:pt>
          <cx:pt idx="7">-54.609999999999999</cx:pt>
          <cx:pt idx="8">0</cx:pt>
          <cx:pt idx="9">-21.719999999999999</cx:pt>
          <cx:pt idx="10">-45.379999999999995</cx:pt>
          <cx:pt idx="11">2.4700000000000002</cx:pt>
          <cx:pt idx="12">71.099999999999994</cx:pt>
        </cx:lvl>
      </cx:numDim>
    </cx:data>
  </cx:chartData>
  <cx:chart>
    <cx:title pos="t" align="ctr" overlay="0">
      <cx:tx>
        <cx:txData>
          <cx:v>现金流分析</cx:v>
        </cx:txData>
      </cx:tx>
      <cx:txPr>
        <a:bodyPr spcFirstLastPara="1" vertOverflow="ellipsis" horzOverflow="overflow" wrap="square" lIns="0" tIns="0" rIns="0" bIns="0" anchor="ctr" anchorCtr="1"/>
        <a:lstStyle/>
        <a:p>
          <a:pPr algn="ctr" rtl="0">
            <a:defRPr/>
          </a:pPr>
          <a:r>
            <a:rPr lang="zh-CN" altLang="en-US" sz="1400" b="0" i="0" u="none" strike="noStrike" baseline="0" dirty="0">
              <a:solidFill>
                <a:sysClr val="windowText" lastClr="000000">
                  <a:lumMod val="65000"/>
                  <a:lumOff val="35000"/>
                </a:sysClr>
              </a:solidFill>
              <a:latin typeface="Calibri" panose="020F0502020204030204"/>
              <a:ea typeface="等线" panose="02010600030101010101" pitchFamily="2" charset="-122"/>
            </a:rPr>
            <a:t>现金流分析</a:t>
          </a:r>
        </a:p>
      </cx:txPr>
    </cx:title>
    <cx:plotArea>
      <cx:plotAreaRegion>
        <cx:series layoutId="waterfall" uniqueId="{23A7AFA1-B692-4860-9FFC-9E8FDBA6905E}">
          <cx:dataPt idx="4">
            <cx:spPr>
              <a:noFill/>
              <a:ln w="6350">
                <a:solidFill>
                  <a:srgbClr val="4472C4"/>
                </a:solidFill>
              </a:ln>
            </cx:spPr>
          </cx:dataPt>
          <cx:dataPt idx="6">
            <cx:spPr>
              <a:noFill/>
              <a:ln w="6350">
                <a:solidFill>
                  <a:srgbClr val="4472C4"/>
                </a:solidFill>
              </a:ln>
            </cx:spPr>
          </cx:dataPt>
          <cx:dataId val="0"/>
          <cx:layoutPr>
            <cx:visibility connectorLines="0"/>
            <cx:subtotals>
              <cx:idx val="4"/>
              <cx:idx val="6"/>
              <cx:idx val="12"/>
            </cx:subtotals>
          </cx:layoutPr>
        </cx:series>
      </cx:plotAreaRegion>
      <cx:axis id="0">
        <cx:catScaling gapWidth="0.5"/>
        <cx:tickLabels/>
      </cx:axis>
      <cx:axis id="1">
        <cx:valScaling/>
        <cx:majorGridlines/>
        <cx:tickLabels/>
      </cx:axis>
    </cx:plotArea>
    <cx:legend pos="t" align="ctr" overlay="0"/>
  </cx:chart>
</cx:chartSpace>
</file>

<file path=ppt/charts/chartEx5.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(Sheet1!$B$32:$B$35,Sheet1!$B$31,Sheet1!$B$38,Sheet1!$B$51,Sheet1!$B$39,Sheet1!$B$42:$B$44,Sheet1!$B$46,Sheet1!$B$48)</cx:f>
        <cx:lvl ptCount="13">
          <cx:pt idx="0">  净利润</cx:pt>
          <cx:pt idx="1">  折旧和摊销</cx:pt>
          <cx:pt idx="2">  营运资本变化</cx:pt>
          <cx:pt idx="3">  其他非现金营业费用</cx:pt>
          <cx:pt idx="4">经营现金流</cx:pt>
          <cx:pt idx="5">  资本开支</cx:pt>
          <cx:pt idx="6">自由现金流</cx:pt>
          <cx:pt idx="7">  其他投资</cx:pt>
          <cx:pt idx="8">  分配股利</cx:pt>
          <cx:pt idx="9">  股本减少</cx:pt>
          <cx:pt idx="10">  其他筹资</cx:pt>
          <cx:pt idx="11">其他影响</cx:pt>
          <cx:pt idx="12">现金增加额</cx:pt>
        </cx:lvl>
      </cx:strDim>
      <cx:numDim type="val">
        <cx:f>(Sheet1!$C$32:$C$35,Sheet1!$C$31,Sheet1!$C$38,Sheet1!$C$51,Sheet1!$C$39,Sheet1!$C$42:$C$44,Sheet1!$C$46,Sheet1!$C$48)</cx:f>
        <cx:lvl ptCount="13" formatCode="0.00_ ;[红色]!-0.00! ">
          <cx:pt idx="0">773992</cx:pt>
          <cx:pt idx="1">161992</cx:pt>
          <cx:pt idx="2">-140810</cx:pt>
          <cx:pt idx="3">117724</cx:pt>
          <cx:pt idx="4">912898</cx:pt>
          <cx:pt idx="5">-356259</cx:pt>
          <cx:pt idx="6">556639</cx:pt>
          <cx:pt idx="7">-296</cx:pt>
          <cx:pt idx="8">-168472</cx:pt>
          <cx:pt idx="9">-386578</cx:pt>
          <cx:pt idx="10">58092</cx:pt>
          <cx:pt idx="11">6328</cx:pt>
          <cx:pt idx="12">65713</cx:pt>
        </cx:lvl>
      </cx:numDim>
    </cx:data>
  </cx:chartData>
  <cx:chart>
    <cx:title pos="t" align="ctr" overlay="0">
      <cx:tx>
        <cx:txData>
          <cx:v>现金流分析（万元）</cx:v>
        </cx:txData>
      </cx:tx>
      <cx:txPr>
        <a:bodyPr spcFirstLastPara="1" vertOverflow="ellipsis" horzOverflow="overflow" wrap="square" lIns="0" tIns="0" rIns="0" bIns="0" anchor="ctr" anchorCtr="1"/>
        <a:lstStyle/>
        <a:p>
          <a:pPr algn="ctr" rtl="0">
            <a:defRPr/>
          </a:pPr>
          <a:r>
            <a:rPr lang="zh-CN" altLang="en-US" sz="1400" b="0" i="0" u="none" strike="noStrike" baseline="0">
              <a:solidFill>
                <a:sysClr val="windowText" lastClr="000000">
                  <a:lumMod val="65000"/>
                  <a:lumOff val="35000"/>
                </a:sysClr>
              </a:solidFill>
              <a:latin typeface="Calibri" panose="020F0502020204030204"/>
              <a:ea typeface="等线" panose="02010600030101010101" pitchFamily="2" charset="-122"/>
            </a:rPr>
            <a:t>现金流分析（万元）</a:t>
          </a:r>
        </a:p>
      </cx:txPr>
    </cx:title>
    <cx:plotArea>
      <cx:plotAreaRegion>
        <cx:series layoutId="waterfall" uniqueId="{23A7AFA1-B692-4860-9FFC-9E8FDBA6905E}">
          <cx:dataPt idx="4">
            <cx:spPr>
              <a:noFill/>
              <a:ln w="6350">
                <a:solidFill>
                  <a:srgbClr val="4472C4"/>
                </a:solidFill>
              </a:ln>
            </cx:spPr>
          </cx:dataPt>
          <cx:dataPt idx="6">
            <cx:spPr>
              <a:noFill/>
              <a:ln w="6350">
                <a:solidFill>
                  <a:srgbClr val="4472C4"/>
                </a:solidFill>
              </a:ln>
            </cx:spPr>
          </cx:dataPt>
          <cx:dataId val="0"/>
          <cx:layoutPr>
            <cx:visibility connectorLines="0"/>
            <cx:subtotals>
              <cx:idx val="4"/>
              <cx:idx val="6"/>
              <cx:idx val="12"/>
            </cx:subtotals>
          </cx:layoutPr>
        </cx:series>
      </cx:plotAreaRegion>
      <cx:axis id="0">
        <cx:catScaling gapWidth="0.5"/>
        <cx:tickLabels/>
      </cx:axis>
      <cx:axis id="1">
        <cx:valScaling/>
        <cx:majorGridlines/>
        <cx:tickLabels/>
      </cx:axis>
    </cx:plotArea>
    <cx:legend pos="t" align="ctr" overlay="0"/>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89">
  <cs:axisTitle>
    <cs:lnRef idx="0"/>
    <cs:fillRef idx="0"/>
    <cs:effectRef idx="0"/>
    <cs:fontRef idx="minor">
      <a:schemeClr val="tx1">
        <a:lumMod val="65000"/>
        <a:lumOff val="35000"/>
      </a:schemeClr>
    </cs:fontRef>
    <cs:defRPr sz="9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cs:chartArea>
  <cs:dataLabel>
    <cs:lnRef idx="0"/>
    <cs:fillRef idx="0"/>
    <cs:effectRef idx="0"/>
    <cs:fontRef idx="minor">
      <a:schemeClr val="tx1">
        <a:lumMod val="75000"/>
        <a:lumOff val="25000"/>
      </a:schemeClr>
    </cs:fontRef>
    <cs:defRPr sz="900"/>
  </cs:dataLabel>
  <cs:dataLabelCallout>
    <cs:lnRef idx="0"/>
    <cs:fillRef idx="0"/>
    <cs:effectRef idx="0"/>
    <cs:fontRef idx="minor">
      <a:schemeClr val="lt1">
        <a:lumMod val="65000"/>
        <a:lumOff val="35000"/>
      </a:schemeClr>
    </cs:fontRef>
    <cs:spPr>
      <a:solidFill>
        <a:schemeClr val="dk1">
          <a:lumMod val="15000"/>
          <a:lumOff val="85000"/>
        </a:schemeClr>
      </a:solidFill>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8"/>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2857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25400"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ajor">
      <a:schemeClr val="tx1">
        <a:lumMod val="65000"/>
        <a:lumOff val="35000"/>
      </a:schemeClr>
    </cs:fontRef>
    <cs:defRPr sz="200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28575">
        <a:solidFill>
          <a:schemeClr val="tx1">
            <a:lumMod val="50000"/>
            <a:lumOff val="50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89">
  <cs:axisTitle>
    <cs:lnRef idx="0"/>
    <cs:fillRef idx="0"/>
    <cs:effectRef idx="0"/>
    <cs:fontRef idx="minor">
      <a:schemeClr val="tx1">
        <a:lumMod val="65000"/>
        <a:lumOff val="35000"/>
      </a:schemeClr>
    </cs:fontRef>
    <cs:defRPr sz="9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cs:chartArea>
  <cs:dataLabel>
    <cs:lnRef idx="0"/>
    <cs:fillRef idx="0"/>
    <cs:effectRef idx="0"/>
    <cs:fontRef idx="minor">
      <a:schemeClr val="tx1">
        <a:lumMod val="75000"/>
        <a:lumOff val="25000"/>
      </a:schemeClr>
    </cs:fontRef>
    <cs:defRPr sz="900"/>
  </cs:dataLabel>
  <cs:dataLabelCallout>
    <cs:lnRef idx="0"/>
    <cs:fillRef idx="0"/>
    <cs:effectRef idx="0"/>
    <cs:fontRef idx="minor">
      <a:schemeClr val="lt1">
        <a:lumMod val="65000"/>
        <a:lumOff val="35000"/>
      </a:schemeClr>
    </cs:fontRef>
    <cs:spPr>
      <a:solidFill>
        <a:schemeClr val="dk1">
          <a:lumMod val="15000"/>
          <a:lumOff val="85000"/>
        </a:schemeClr>
      </a:solidFill>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8"/>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2857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25400"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ajor">
      <a:schemeClr val="tx1">
        <a:lumMod val="65000"/>
        <a:lumOff val="35000"/>
      </a:schemeClr>
    </cs:fontRef>
    <cs:defRPr sz="200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28575">
        <a:solidFill>
          <a:schemeClr val="tx1">
            <a:lumMod val="50000"/>
            <a:lumOff val="50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89">
  <cs:axisTitle>
    <cs:lnRef idx="0"/>
    <cs:fillRef idx="0"/>
    <cs:effectRef idx="0"/>
    <cs:fontRef idx="minor">
      <a:schemeClr val="tx1">
        <a:lumMod val="65000"/>
        <a:lumOff val="35000"/>
      </a:schemeClr>
    </cs:fontRef>
    <cs:defRPr sz="9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cs:chartArea>
  <cs:dataLabel>
    <cs:lnRef idx="0"/>
    <cs:fillRef idx="0"/>
    <cs:effectRef idx="0"/>
    <cs:fontRef idx="minor">
      <a:schemeClr val="tx1">
        <a:lumMod val="75000"/>
        <a:lumOff val="25000"/>
      </a:schemeClr>
    </cs:fontRef>
    <cs:defRPr sz="900"/>
  </cs:dataLabel>
  <cs:dataLabelCallout>
    <cs:lnRef idx="0"/>
    <cs:fillRef idx="0"/>
    <cs:effectRef idx="0"/>
    <cs:fontRef idx="minor">
      <a:schemeClr val="lt1">
        <a:lumMod val="65000"/>
        <a:lumOff val="35000"/>
      </a:schemeClr>
    </cs:fontRef>
    <cs:spPr>
      <a:solidFill>
        <a:schemeClr val="dk1">
          <a:lumMod val="15000"/>
          <a:lumOff val="85000"/>
        </a:schemeClr>
      </a:solidFill>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8"/>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2857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25400"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ajor">
      <a:schemeClr val="tx1">
        <a:lumMod val="65000"/>
        <a:lumOff val="35000"/>
      </a:schemeClr>
    </cs:fontRef>
    <cs:defRPr sz="200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28575">
        <a:solidFill>
          <a:schemeClr val="tx1">
            <a:lumMod val="50000"/>
            <a:lumOff val="50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89">
  <cs:axisTitle>
    <cs:lnRef idx="0"/>
    <cs:fillRef idx="0"/>
    <cs:effectRef idx="0"/>
    <cs:fontRef idx="minor">
      <a:schemeClr val="tx1">
        <a:lumMod val="65000"/>
        <a:lumOff val="35000"/>
      </a:schemeClr>
    </cs:fontRef>
    <cs:defRPr sz="9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cs:chartArea>
  <cs:dataLabel>
    <cs:lnRef idx="0"/>
    <cs:fillRef idx="0"/>
    <cs:effectRef idx="0"/>
    <cs:fontRef idx="minor">
      <a:schemeClr val="tx1">
        <a:lumMod val="75000"/>
        <a:lumOff val="25000"/>
      </a:schemeClr>
    </cs:fontRef>
    <cs:defRPr sz="900"/>
  </cs:dataLabel>
  <cs:dataLabelCallout>
    <cs:lnRef idx="0"/>
    <cs:fillRef idx="0"/>
    <cs:effectRef idx="0"/>
    <cs:fontRef idx="minor">
      <a:schemeClr val="lt1">
        <a:lumMod val="65000"/>
        <a:lumOff val="35000"/>
      </a:schemeClr>
    </cs:fontRef>
    <cs:spPr>
      <a:solidFill>
        <a:schemeClr val="dk1">
          <a:lumMod val="15000"/>
          <a:lumOff val="85000"/>
        </a:schemeClr>
      </a:solidFill>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8"/>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2857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25400"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ajor">
      <a:schemeClr val="tx1">
        <a:lumMod val="65000"/>
        <a:lumOff val="35000"/>
      </a:schemeClr>
    </cs:fontRef>
    <cs:defRPr sz="200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28575">
        <a:solidFill>
          <a:schemeClr val="tx1">
            <a:lumMod val="50000"/>
            <a:lumOff val="50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389">
  <cs:axisTitle>
    <cs:lnRef idx="0"/>
    <cs:fillRef idx="0"/>
    <cs:effectRef idx="0"/>
    <cs:fontRef idx="minor">
      <a:schemeClr val="tx1">
        <a:lumMod val="65000"/>
        <a:lumOff val="35000"/>
      </a:schemeClr>
    </cs:fontRef>
    <cs:defRPr sz="9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cs:chartArea>
  <cs:dataLabel>
    <cs:lnRef idx="0"/>
    <cs:fillRef idx="0"/>
    <cs:effectRef idx="0"/>
    <cs:fontRef idx="minor">
      <a:schemeClr val="tx1">
        <a:lumMod val="75000"/>
        <a:lumOff val="25000"/>
      </a:schemeClr>
    </cs:fontRef>
    <cs:defRPr sz="900"/>
  </cs:dataLabel>
  <cs:dataLabelCallout>
    <cs:lnRef idx="0"/>
    <cs:fillRef idx="0"/>
    <cs:effectRef idx="0"/>
    <cs:fontRef idx="minor">
      <a:schemeClr val="lt1">
        <a:lumMod val="65000"/>
        <a:lumOff val="35000"/>
      </a:schemeClr>
    </cs:fontRef>
    <cs:spPr>
      <a:solidFill>
        <a:schemeClr val="dk1">
          <a:lumMod val="15000"/>
          <a:lumOff val="85000"/>
        </a:schemeClr>
      </a:solidFill>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8"/>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2857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25400"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ajor">
      <a:schemeClr val="tx1">
        <a:lumMod val="65000"/>
        <a:lumOff val="35000"/>
      </a:schemeClr>
    </cs:fontRef>
    <cs:defRPr sz="200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28575">
        <a:solidFill>
          <a:schemeClr val="tx1">
            <a:lumMod val="50000"/>
            <a:lumOff val="50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dk1"/>
    </cs:fontRef>
  </cs:wall>
</cs:chartStyle>
</file>

<file path=ppt/diagrams/_rels/data2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0.png"/><Relationship Id="rId1" Type="http://schemas.openxmlformats.org/officeDocument/2006/relationships/image" Target="../media/image9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88B2A5-4377-4061-9FA5-C4001864D289}"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zh-CN" altLang="en-US"/>
        </a:p>
      </dgm:t>
    </dgm:pt>
    <dgm:pt modelId="{D1EAD828-FD5B-40CC-A58C-AB1545C784EE}">
      <dgm:prSet phldrT="[文本]"/>
      <dgm:spPr/>
      <dgm:t>
        <a:bodyPr/>
        <a:lstStyle/>
        <a:p>
          <a:r>
            <a:rPr lang="zh-CN" altLang="en-US" dirty="0"/>
            <a:t>风险</a:t>
          </a:r>
        </a:p>
      </dgm:t>
    </dgm:pt>
    <dgm:pt modelId="{EC5B7B8F-8ECB-4D01-B3A9-1FCCC0D9D476}" type="parTrans" cxnId="{C1A29FFD-A7A1-442E-BC05-98B4FD60D939}">
      <dgm:prSet/>
      <dgm:spPr/>
      <dgm:t>
        <a:bodyPr/>
        <a:lstStyle/>
        <a:p>
          <a:endParaRPr lang="zh-CN" altLang="en-US"/>
        </a:p>
      </dgm:t>
    </dgm:pt>
    <dgm:pt modelId="{D05D8CB5-BEB4-4AE2-9CD3-6793876045BB}" type="sibTrans" cxnId="{C1A29FFD-A7A1-442E-BC05-98B4FD60D939}">
      <dgm:prSet/>
      <dgm:spPr/>
      <dgm:t>
        <a:bodyPr/>
        <a:lstStyle/>
        <a:p>
          <a:endParaRPr lang="zh-CN" altLang="en-US"/>
        </a:p>
      </dgm:t>
    </dgm:pt>
    <dgm:pt modelId="{9C147916-E3D9-4388-9EFD-1B1C65C4057A}">
      <dgm:prSet phldrT="[文本]"/>
      <dgm:spPr/>
      <dgm:t>
        <a:bodyPr/>
        <a:lstStyle/>
        <a:p>
          <a:r>
            <a:rPr lang="zh-CN" altLang="en-US" dirty="0"/>
            <a:t>生意</a:t>
          </a:r>
        </a:p>
      </dgm:t>
    </dgm:pt>
    <dgm:pt modelId="{1E988A43-77C6-4D0A-9DFC-45A43A175E07}" type="parTrans" cxnId="{83ECA5FA-804D-4DB4-BE7E-2209AA002ED8}">
      <dgm:prSet/>
      <dgm:spPr/>
      <dgm:t>
        <a:bodyPr/>
        <a:lstStyle/>
        <a:p>
          <a:endParaRPr lang="zh-CN" altLang="en-US"/>
        </a:p>
      </dgm:t>
    </dgm:pt>
    <dgm:pt modelId="{107B335E-D19D-4831-BE96-9B882246CE88}" type="sibTrans" cxnId="{83ECA5FA-804D-4DB4-BE7E-2209AA002ED8}">
      <dgm:prSet/>
      <dgm:spPr/>
      <dgm:t>
        <a:bodyPr/>
        <a:lstStyle/>
        <a:p>
          <a:endParaRPr lang="zh-CN" altLang="en-US"/>
        </a:p>
      </dgm:t>
    </dgm:pt>
    <dgm:pt modelId="{444E72AA-215D-45E7-9D5E-E0C90929BE50}">
      <dgm:prSet phldrT="[文本]"/>
      <dgm:spPr/>
      <dgm:t>
        <a:bodyPr/>
        <a:lstStyle/>
        <a:p>
          <a:r>
            <a:rPr lang="zh-CN" altLang="en-US" dirty="0"/>
            <a:t>成长性</a:t>
          </a:r>
        </a:p>
      </dgm:t>
    </dgm:pt>
    <dgm:pt modelId="{8DF4CE80-724C-430D-9B4E-BA0469F55780}" type="parTrans" cxnId="{656F27D6-B476-4C89-82C0-AC8B6F93FFDD}">
      <dgm:prSet/>
      <dgm:spPr/>
      <dgm:t>
        <a:bodyPr/>
        <a:lstStyle/>
        <a:p>
          <a:endParaRPr lang="zh-CN" altLang="en-US"/>
        </a:p>
      </dgm:t>
    </dgm:pt>
    <dgm:pt modelId="{F85B4BBB-966E-4189-B737-BC79C05C6928}" type="sibTrans" cxnId="{656F27D6-B476-4C89-82C0-AC8B6F93FFDD}">
      <dgm:prSet/>
      <dgm:spPr/>
      <dgm:t>
        <a:bodyPr/>
        <a:lstStyle/>
        <a:p>
          <a:endParaRPr lang="zh-CN" altLang="en-US"/>
        </a:p>
      </dgm:t>
    </dgm:pt>
    <dgm:pt modelId="{19E64947-E4F7-4FB5-A6DE-4A58D0E9858F}">
      <dgm:prSet phldrT="[文本]" custT="1"/>
      <dgm:spPr/>
      <dgm:t>
        <a:bodyPr/>
        <a:lstStyle/>
        <a:p>
          <a:r>
            <a:rPr lang="zh-CN" altLang="en-US" sz="2800" dirty="0"/>
            <a:t>股东回报</a:t>
          </a:r>
        </a:p>
      </dgm:t>
    </dgm:pt>
    <dgm:pt modelId="{7F511769-F641-491F-B562-5842C0699963}" type="parTrans" cxnId="{CDFC0F4D-AAA5-4F79-8145-AB13970B2FCA}">
      <dgm:prSet/>
      <dgm:spPr/>
      <dgm:t>
        <a:bodyPr/>
        <a:lstStyle/>
        <a:p>
          <a:endParaRPr lang="zh-CN" altLang="en-US"/>
        </a:p>
      </dgm:t>
    </dgm:pt>
    <dgm:pt modelId="{EDF7F3A1-A417-4F30-B2C7-3DA01B51CEC1}" type="sibTrans" cxnId="{CDFC0F4D-AAA5-4F79-8145-AB13970B2FCA}">
      <dgm:prSet/>
      <dgm:spPr/>
      <dgm:t>
        <a:bodyPr/>
        <a:lstStyle/>
        <a:p>
          <a:endParaRPr lang="zh-CN" altLang="en-US"/>
        </a:p>
      </dgm:t>
    </dgm:pt>
    <dgm:pt modelId="{87668CB8-B7CD-4113-BA99-5C5E2E90312C}">
      <dgm:prSet phldrT="[文本]"/>
      <dgm:spPr/>
      <dgm:t>
        <a:bodyPr/>
        <a:lstStyle/>
        <a:p>
          <a:r>
            <a:rPr lang="zh-CN" altLang="en-US" dirty="0"/>
            <a:t>估值</a:t>
          </a:r>
        </a:p>
      </dgm:t>
    </dgm:pt>
    <dgm:pt modelId="{A5CD0B0B-D97A-44B3-AB09-02C24550CE47}" type="parTrans" cxnId="{7749634D-21C2-4ED4-8F26-AE91E8EEEDD4}">
      <dgm:prSet/>
      <dgm:spPr/>
      <dgm:t>
        <a:bodyPr/>
        <a:lstStyle/>
        <a:p>
          <a:endParaRPr lang="zh-CN" altLang="en-US"/>
        </a:p>
      </dgm:t>
    </dgm:pt>
    <dgm:pt modelId="{0D56FC9F-D08B-43F3-B7E0-967283A37B8B}" type="sibTrans" cxnId="{7749634D-21C2-4ED4-8F26-AE91E8EEEDD4}">
      <dgm:prSet/>
      <dgm:spPr/>
      <dgm:t>
        <a:bodyPr/>
        <a:lstStyle/>
        <a:p>
          <a:endParaRPr lang="zh-CN" altLang="en-US"/>
        </a:p>
      </dgm:t>
    </dgm:pt>
    <dgm:pt modelId="{A4B4DBD6-BE6A-4E1A-A804-50ABA0EC753A}" type="pres">
      <dgm:prSet presAssocID="{F488B2A5-4377-4061-9FA5-C4001864D289}" presName="diagram" presStyleCnt="0">
        <dgm:presLayoutVars>
          <dgm:chMax val="1"/>
          <dgm:dir/>
          <dgm:animLvl val="ctr"/>
          <dgm:resizeHandles val="exact"/>
        </dgm:presLayoutVars>
      </dgm:prSet>
      <dgm:spPr/>
    </dgm:pt>
    <dgm:pt modelId="{A44154BF-0D0F-4BA8-AD87-8886931150D7}" type="pres">
      <dgm:prSet presAssocID="{F488B2A5-4377-4061-9FA5-C4001864D289}" presName="matrix" presStyleCnt="0"/>
      <dgm:spPr/>
    </dgm:pt>
    <dgm:pt modelId="{5CE4174D-E76D-4196-9DFC-4FA38BF02334}" type="pres">
      <dgm:prSet presAssocID="{F488B2A5-4377-4061-9FA5-C4001864D289}" presName="tile1" presStyleLbl="node1" presStyleIdx="0" presStyleCnt="4"/>
      <dgm:spPr/>
    </dgm:pt>
    <dgm:pt modelId="{7C42D2DB-78FE-4C35-A8AF-03AD587E7BB1}" type="pres">
      <dgm:prSet presAssocID="{F488B2A5-4377-4061-9FA5-C4001864D289}" presName="tile1text" presStyleLbl="node1" presStyleIdx="0" presStyleCnt="4">
        <dgm:presLayoutVars>
          <dgm:chMax val="0"/>
          <dgm:chPref val="0"/>
          <dgm:bulletEnabled val="1"/>
        </dgm:presLayoutVars>
      </dgm:prSet>
      <dgm:spPr/>
    </dgm:pt>
    <dgm:pt modelId="{EF9BF75A-FEB1-4C09-88E4-2BD9D47285DB}" type="pres">
      <dgm:prSet presAssocID="{F488B2A5-4377-4061-9FA5-C4001864D289}" presName="tile2" presStyleLbl="node1" presStyleIdx="1" presStyleCnt="4"/>
      <dgm:spPr/>
    </dgm:pt>
    <dgm:pt modelId="{94F85B0F-2418-4274-937B-59968A5EF220}" type="pres">
      <dgm:prSet presAssocID="{F488B2A5-4377-4061-9FA5-C4001864D289}" presName="tile2text" presStyleLbl="node1" presStyleIdx="1" presStyleCnt="4">
        <dgm:presLayoutVars>
          <dgm:chMax val="0"/>
          <dgm:chPref val="0"/>
          <dgm:bulletEnabled val="1"/>
        </dgm:presLayoutVars>
      </dgm:prSet>
      <dgm:spPr/>
    </dgm:pt>
    <dgm:pt modelId="{7874551A-756F-4E40-A9A3-40255E1B359E}" type="pres">
      <dgm:prSet presAssocID="{F488B2A5-4377-4061-9FA5-C4001864D289}" presName="tile3" presStyleLbl="node1" presStyleIdx="2" presStyleCnt="4"/>
      <dgm:spPr/>
    </dgm:pt>
    <dgm:pt modelId="{C667E6F5-F71A-4A1A-9982-AB6BCF7C63FA}" type="pres">
      <dgm:prSet presAssocID="{F488B2A5-4377-4061-9FA5-C4001864D289}" presName="tile3text" presStyleLbl="node1" presStyleIdx="2" presStyleCnt="4">
        <dgm:presLayoutVars>
          <dgm:chMax val="0"/>
          <dgm:chPref val="0"/>
          <dgm:bulletEnabled val="1"/>
        </dgm:presLayoutVars>
      </dgm:prSet>
      <dgm:spPr/>
    </dgm:pt>
    <dgm:pt modelId="{EC0DD404-312A-49E5-B9BF-C34DE47457B4}" type="pres">
      <dgm:prSet presAssocID="{F488B2A5-4377-4061-9FA5-C4001864D289}" presName="tile4" presStyleLbl="node1" presStyleIdx="3" presStyleCnt="4"/>
      <dgm:spPr/>
    </dgm:pt>
    <dgm:pt modelId="{0813F748-9A7E-4A63-AC8A-F6AB9F42437F}" type="pres">
      <dgm:prSet presAssocID="{F488B2A5-4377-4061-9FA5-C4001864D289}" presName="tile4text" presStyleLbl="node1" presStyleIdx="3" presStyleCnt="4">
        <dgm:presLayoutVars>
          <dgm:chMax val="0"/>
          <dgm:chPref val="0"/>
          <dgm:bulletEnabled val="1"/>
        </dgm:presLayoutVars>
      </dgm:prSet>
      <dgm:spPr/>
    </dgm:pt>
    <dgm:pt modelId="{83A702E5-F16E-4DC6-BE0C-D733DCADB03F}" type="pres">
      <dgm:prSet presAssocID="{F488B2A5-4377-4061-9FA5-C4001864D289}" presName="centerTile" presStyleLbl="fgShp" presStyleIdx="0" presStyleCnt="1">
        <dgm:presLayoutVars>
          <dgm:chMax val="0"/>
          <dgm:chPref val="0"/>
        </dgm:presLayoutVars>
      </dgm:prSet>
      <dgm:spPr/>
    </dgm:pt>
  </dgm:ptLst>
  <dgm:cxnLst>
    <dgm:cxn modelId="{D46E6915-31E1-490B-9745-95E07DF1C61F}" type="presOf" srcId="{9C147916-E3D9-4388-9EFD-1B1C65C4057A}" destId="{5CE4174D-E76D-4196-9DFC-4FA38BF02334}" srcOrd="0" destOrd="0" presId="urn:microsoft.com/office/officeart/2005/8/layout/matrix1"/>
    <dgm:cxn modelId="{F7ED9420-4E57-4E78-A2D2-2BB232536200}" type="presOf" srcId="{19E64947-E4F7-4FB5-A6DE-4A58D0E9858F}" destId="{C667E6F5-F71A-4A1A-9982-AB6BCF7C63FA}" srcOrd="1" destOrd="0" presId="urn:microsoft.com/office/officeart/2005/8/layout/matrix1"/>
    <dgm:cxn modelId="{A7765C3E-32B4-4C60-9457-152F143B7EBC}" type="presOf" srcId="{87668CB8-B7CD-4113-BA99-5C5E2E90312C}" destId="{EC0DD404-312A-49E5-B9BF-C34DE47457B4}" srcOrd="0" destOrd="0" presId="urn:microsoft.com/office/officeart/2005/8/layout/matrix1"/>
    <dgm:cxn modelId="{4BF4805B-D9C0-41A3-AABA-AEA4280A20D7}" type="presOf" srcId="{87668CB8-B7CD-4113-BA99-5C5E2E90312C}" destId="{0813F748-9A7E-4A63-AC8A-F6AB9F42437F}" srcOrd="1" destOrd="0" presId="urn:microsoft.com/office/officeart/2005/8/layout/matrix1"/>
    <dgm:cxn modelId="{CDFC0F4D-AAA5-4F79-8145-AB13970B2FCA}" srcId="{D1EAD828-FD5B-40CC-A58C-AB1545C784EE}" destId="{19E64947-E4F7-4FB5-A6DE-4A58D0E9858F}" srcOrd="2" destOrd="0" parTransId="{7F511769-F641-491F-B562-5842C0699963}" sibTransId="{EDF7F3A1-A417-4F30-B2C7-3DA01B51CEC1}"/>
    <dgm:cxn modelId="{7749634D-21C2-4ED4-8F26-AE91E8EEEDD4}" srcId="{D1EAD828-FD5B-40CC-A58C-AB1545C784EE}" destId="{87668CB8-B7CD-4113-BA99-5C5E2E90312C}" srcOrd="3" destOrd="0" parTransId="{A5CD0B0B-D97A-44B3-AB09-02C24550CE47}" sibTransId="{0D56FC9F-D08B-43F3-B7E0-967283A37B8B}"/>
    <dgm:cxn modelId="{AAF6E871-89D0-4CD2-9858-D4FA4F529371}" type="presOf" srcId="{19E64947-E4F7-4FB5-A6DE-4A58D0E9858F}" destId="{7874551A-756F-4E40-A9A3-40255E1B359E}" srcOrd="0" destOrd="0" presId="urn:microsoft.com/office/officeart/2005/8/layout/matrix1"/>
    <dgm:cxn modelId="{46F2F699-6BF3-4555-B650-EA9F2AB9D32F}" type="presOf" srcId="{D1EAD828-FD5B-40CC-A58C-AB1545C784EE}" destId="{83A702E5-F16E-4DC6-BE0C-D733DCADB03F}" srcOrd="0" destOrd="0" presId="urn:microsoft.com/office/officeart/2005/8/layout/matrix1"/>
    <dgm:cxn modelId="{614BC2AA-8182-4A83-A73E-450AF9BF1DE5}" type="presOf" srcId="{444E72AA-215D-45E7-9D5E-E0C90929BE50}" destId="{94F85B0F-2418-4274-937B-59968A5EF220}" srcOrd="1" destOrd="0" presId="urn:microsoft.com/office/officeart/2005/8/layout/matrix1"/>
    <dgm:cxn modelId="{FABA58B9-82C0-4A93-9120-4810444F1C27}" type="presOf" srcId="{444E72AA-215D-45E7-9D5E-E0C90929BE50}" destId="{EF9BF75A-FEB1-4C09-88E4-2BD9D47285DB}" srcOrd="0" destOrd="0" presId="urn:microsoft.com/office/officeart/2005/8/layout/matrix1"/>
    <dgm:cxn modelId="{83A9CBC0-D703-48C3-AF96-C72294837CFF}" type="presOf" srcId="{F488B2A5-4377-4061-9FA5-C4001864D289}" destId="{A4B4DBD6-BE6A-4E1A-A804-50ABA0EC753A}" srcOrd="0" destOrd="0" presId="urn:microsoft.com/office/officeart/2005/8/layout/matrix1"/>
    <dgm:cxn modelId="{CA1D2DC5-5C16-4B1D-AE95-1DC205455674}" type="presOf" srcId="{9C147916-E3D9-4388-9EFD-1B1C65C4057A}" destId="{7C42D2DB-78FE-4C35-A8AF-03AD587E7BB1}" srcOrd="1" destOrd="0" presId="urn:microsoft.com/office/officeart/2005/8/layout/matrix1"/>
    <dgm:cxn modelId="{656F27D6-B476-4C89-82C0-AC8B6F93FFDD}" srcId="{D1EAD828-FD5B-40CC-A58C-AB1545C784EE}" destId="{444E72AA-215D-45E7-9D5E-E0C90929BE50}" srcOrd="1" destOrd="0" parTransId="{8DF4CE80-724C-430D-9B4E-BA0469F55780}" sibTransId="{F85B4BBB-966E-4189-B737-BC79C05C6928}"/>
    <dgm:cxn modelId="{83ECA5FA-804D-4DB4-BE7E-2209AA002ED8}" srcId="{D1EAD828-FD5B-40CC-A58C-AB1545C784EE}" destId="{9C147916-E3D9-4388-9EFD-1B1C65C4057A}" srcOrd="0" destOrd="0" parTransId="{1E988A43-77C6-4D0A-9DFC-45A43A175E07}" sibTransId="{107B335E-D19D-4831-BE96-9B882246CE88}"/>
    <dgm:cxn modelId="{C1A29FFD-A7A1-442E-BC05-98B4FD60D939}" srcId="{F488B2A5-4377-4061-9FA5-C4001864D289}" destId="{D1EAD828-FD5B-40CC-A58C-AB1545C784EE}" srcOrd="0" destOrd="0" parTransId="{EC5B7B8F-8ECB-4D01-B3A9-1FCCC0D9D476}" sibTransId="{D05D8CB5-BEB4-4AE2-9CD3-6793876045BB}"/>
    <dgm:cxn modelId="{D966D4D3-2040-44AB-8395-31B38101D3A0}" type="presParOf" srcId="{A4B4DBD6-BE6A-4E1A-A804-50ABA0EC753A}" destId="{A44154BF-0D0F-4BA8-AD87-8886931150D7}" srcOrd="0" destOrd="0" presId="urn:microsoft.com/office/officeart/2005/8/layout/matrix1"/>
    <dgm:cxn modelId="{DAC8897E-21ED-48F0-BAAF-FCAEA67BE64D}" type="presParOf" srcId="{A44154BF-0D0F-4BA8-AD87-8886931150D7}" destId="{5CE4174D-E76D-4196-9DFC-4FA38BF02334}" srcOrd="0" destOrd="0" presId="urn:microsoft.com/office/officeart/2005/8/layout/matrix1"/>
    <dgm:cxn modelId="{49850C87-65FA-4881-AE8D-CCCE4047DFEC}" type="presParOf" srcId="{A44154BF-0D0F-4BA8-AD87-8886931150D7}" destId="{7C42D2DB-78FE-4C35-A8AF-03AD587E7BB1}" srcOrd="1" destOrd="0" presId="urn:microsoft.com/office/officeart/2005/8/layout/matrix1"/>
    <dgm:cxn modelId="{001380AF-4319-4C9B-B873-16D71C838E7C}" type="presParOf" srcId="{A44154BF-0D0F-4BA8-AD87-8886931150D7}" destId="{EF9BF75A-FEB1-4C09-88E4-2BD9D47285DB}" srcOrd="2" destOrd="0" presId="urn:microsoft.com/office/officeart/2005/8/layout/matrix1"/>
    <dgm:cxn modelId="{CD58D41D-7423-4399-B302-D4C9F1DFE744}" type="presParOf" srcId="{A44154BF-0D0F-4BA8-AD87-8886931150D7}" destId="{94F85B0F-2418-4274-937B-59968A5EF220}" srcOrd="3" destOrd="0" presId="urn:microsoft.com/office/officeart/2005/8/layout/matrix1"/>
    <dgm:cxn modelId="{396EF11C-0581-4D2E-86C1-F72E72FBB1E2}" type="presParOf" srcId="{A44154BF-0D0F-4BA8-AD87-8886931150D7}" destId="{7874551A-756F-4E40-A9A3-40255E1B359E}" srcOrd="4" destOrd="0" presId="urn:microsoft.com/office/officeart/2005/8/layout/matrix1"/>
    <dgm:cxn modelId="{C1E8115D-0FD7-4EF4-8E2D-57D63CA3DAF9}" type="presParOf" srcId="{A44154BF-0D0F-4BA8-AD87-8886931150D7}" destId="{C667E6F5-F71A-4A1A-9982-AB6BCF7C63FA}" srcOrd="5" destOrd="0" presId="urn:microsoft.com/office/officeart/2005/8/layout/matrix1"/>
    <dgm:cxn modelId="{02AA8859-00E6-43F3-B43A-FB64E3727C4A}" type="presParOf" srcId="{A44154BF-0D0F-4BA8-AD87-8886931150D7}" destId="{EC0DD404-312A-49E5-B9BF-C34DE47457B4}" srcOrd="6" destOrd="0" presId="urn:microsoft.com/office/officeart/2005/8/layout/matrix1"/>
    <dgm:cxn modelId="{DF34A1D7-015D-42E6-ADD1-A5D6B1FF73F3}" type="presParOf" srcId="{A44154BF-0D0F-4BA8-AD87-8886931150D7}" destId="{0813F748-9A7E-4A63-AC8A-F6AB9F42437F}" srcOrd="7" destOrd="0" presId="urn:microsoft.com/office/officeart/2005/8/layout/matrix1"/>
    <dgm:cxn modelId="{BB92A8ED-3206-4939-9C82-8F860DFED4D4}" type="presParOf" srcId="{A4B4DBD6-BE6A-4E1A-A804-50ABA0EC753A}" destId="{83A702E5-F16E-4DC6-BE0C-D733DCADB03F}"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47DC98-BEA2-41B0-9AA2-1FF65BBBFB0A}"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zh-CN" altLang="en-US"/>
        </a:p>
      </dgm:t>
    </dgm:pt>
    <mc:AlternateContent xmlns:mc="http://schemas.openxmlformats.org/markup-compatibility/2006" xmlns:a14="http://schemas.microsoft.com/office/drawing/2010/main">
      <mc:Choice Requires="a14">
        <dgm:pt modelId="{C1F81835-347F-4DE8-93D0-50BDECC23ECB}">
          <dgm:prSet phldrT="[文本]"/>
          <dgm:spPr/>
          <dgm:t>
            <a:bodyPr/>
            <a:lstStyle/>
            <a:p>
              <a:r>
                <a:rPr lang="zh-CN" altLang="en-US" dirty="0"/>
                <a:t>买家</a:t>
              </a:r>
              <a14:m>
                <m:oMath xmlns:m="http://schemas.openxmlformats.org/officeDocument/2006/math">
                  <m:r>
                    <a:rPr lang="en-US" altLang="zh-CN" b="0" i="1" smtClean="0">
                      <a:latin typeface="Cambria Math" panose="02040503050406030204" pitchFamily="18" charset="0"/>
                    </a:rPr>
                    <m:t>⇑</m:t>
                  </m:r>
                </m:oMath>
              </a14:m>
              <a:endParaRPr lang="zh-CN" altLang="en-US" dirty="0"/>
            </a:p>
          </dgm:t>
        </dgm:pt>
      </mc:Choice>
      <mc:Fallback xmlns="">
        <dgm:pt modelId="{C1F81835-347F-4DE8-93D0-50BDECC23ECB}">
          <dgm:prSet phldrT="[文本]"/>
          <dgm:spPr/>
          <dgm:t>
            <a:bodyPr/>
            <a:lstStyle/>
            <a:p>
              <a:r>
                <a:rPr lang="zh-CN" altLang="en-US" dirty="0"/>
                <a:t>买家</a:t>
              </a:r>
              <a:r>
                <a:rPr lang="en-US" altLang="zh-CN" b="0" i="0">
                  <a:latin typeface="Cambria Math" panose="02040503050406030204" pitchFamily="18" charset="0"/>
                </a:rPr>
                <a:t>⇑</a:t>
              </a:r>
              <a:endParaRPr lang="zh-CN" altLang="en-US" dirty="0"/>
            </a:p>
          </dgm:t>
        </dgm:pt>
      </mc:Fallback>
    </mc:AlternateContent>
    <dgm:pt modelId="{DE0CDAA4-9BAC-4FE7-BD31-3B93CD1998D5}" type="parTrans" cxnId="{730772A0-EC78-4C4D-9B5D-C506B71B9939}">
      <dgm:prSet/>
      <dgm:spPr/>
      <dgm:t>
        <a:bodyPr/>
        <a:lstStyle/>
        <a:p>
          <a:endParaRPr lang="zh-CN" altLang="en-US"/>
        </a:p>
      </dgm:t>
    </dgm:pt>
    <dgm:pt modelId="{DC1EFBD4-274B-4366-8F49-269499FF6E49}" type="sibTrans" cxnId="{730772A0-EC78-4C4D-9B5D-C506B71B9939}">
      <dgm:prSet/>
      <dgm:spPr/>
      <dgm:t>
        <a:bodyPr/>
        <a:lstStyle/>
        <a:p>
          <a:endParaRPr lang="zh-CN" altLang="en-US"/>
        </a:p>
      </dgm:t>
    </dgm:pt>
    <mc:AlternateContent xmlns:mc="http://schemas.openxmlformats.org/markup-compatibility/2006" xmlns:a14="http://schemas.microsoft.com/office/drawing/2010/main">
      <mc:Choice Requires="a14">
        <dgm:pt modelId="{70DA8ADD-2628-439F-B5F7-AF99F3DB3066}">
          <dgm:prSet phldrT="[文本]"/>
          <dgm:spPr/>
          <dgm:t>
            <a:bodyPr/>
            <a:lstStyle/>
            <a:p>
              <a:r>
                <a:rPr lang="zh-CN" altLang="en-US" dirty="0"/>
                <a:t>卖家</a:t>
              </a:r>
              <a14:m>
                <m:oMath xmlns:m="http://schemas.openxmlformats.org/officeDocument/2006/math">
                  <m:r>
                    <a:rPr lang="en-US" altLang="zh-CN" b="0" i="1" smtClean="0">
                      <a:latin typeface="Cambria Math" panose="02040503050406030204" pitchFamily="18" charset="0"/>
                    </a:rPr>
                    <m:t>⇑</m:t>
                  </m:r>
                </m:oMath>
              </a14:m>
              <a:endParaRPr lang="zh-CN" altLang="en-US" dirty="0"/>
            </a:p>
          </dgm:t>
        </dgm:pt>
      </mc:Choice>
      <mc:Fallback xmlns="">
        <dgm:pt modelId="{70DA8ADD-2628-439F-B5F7-AF99F3DB3066}">
          <dgm:prSet phldrT="[文本]"/>
          <dgm:spPr/>
          <dgm:t>
            <a:bodyPr/>
            <a:lstStyle/>
            <a:p>
              <a:r>
                <a:rPr lang="zh-CN" altLang="en-US" dirty="0"/>
                <a:t>卖家</a:t>
              </a:r>
              <a:r>
                <a:rPr lang="en-US" altLang="zh-CN" b="0" i="0">
                  <a:latin typeface="Cambria Math" panose="02040503050406030204" pitchFamily="18" charset="0"/>
                </a:rPr>
                <a:t>⇑</a:t>
              </a:r>
              <a:endParaRPr lang="zh-CN" altLang="en-US" dirty="0"/>
            </a:p>
          </dgm:t>
        </dgm:pt>
      </mc:Fallback>
    </mc:AlternateContent>
    <dgm:pt modelId="{E8AFA7FC-12DA-43C7-82B1-EEB39CC4BAAB}" type="parTrans" cxnId="{3E759F4B-B925-40B2-806C-6B1F6F5F72AF}">
      <dgm:prSet/>
      <dgm:spPr/>
      <dgm:t>
        <a:bodyPr/>
        <a:lstStyle/>
        <a:p>
          <a:endParaRPr lang="zh-CN" altLang="en-US"/>
        </a:p>
      </dgm:t>
    </dgm:pt>
    <dgm:pt modelId="{73BC3D71-BC3D-41C1-8383-9E9354DCC32D}" type="sibTrans" cxnId="{3E759F4B-B925-40B2-806C-6B1F6F5F72AF}">
      <dgm:prSet/>
      <dgm:spPr/>
      <dgm:t>
        <a:bodyPr/>
        <a:lstStyle/>
        <a:p>
          <a:endParaRPr lang="zh-CN" altLang="en-US"/>
        </a:p>
      </dgm:t>
    </dgm:pt>
    <mc:AlternateContent xmlns:mc="http://schemas.openxmlformats.org/markup-compatibility/2006" xmlns:a14="http://schemas.microsoft.com/office/drawing/2010/main">
      <mc:Choice Requires="a14">
        <dgm:pt modelId="{54CE6743-F7D8-4D06-91C4-DD36DC903DA7}">
          <dgm:prSet phldrT="[文本]"/>
          <dgm:spPr/>
          <dgm:t>
            <a:bodyPr/>
            <a:lstStyle/>
            <a:p>
              <a:r>
                <a:rPr lang="zh-CN" altLang="en-US" dirty="0"/>
                <a:t>商品</a:t>
              </a:r>
              <a14:m>
                <m:oMath xmlns:m="http://schemas.openxmlformats.org/officeDocument/2006/math">
                  <m:r>
                    <a:rPr lang="en-US" altLang="zh-CN" b="0" i="1" smtClean="0">
                      <a:latin typeface="Cambria Math" panose="02040503050406030204" pitchFamily="18" charset="0"/>
                    </a:rPr>
                    <m:t>⇑</m:t>
                  </m:r>
                </m:oMath>
              </a14:m>
              <a:endParaRPr lang="zh-CN" altLang="en-US" dirty="0"/>
            </a:p>
          </dgm:t>
        </dgm:pt>
      </mc:Choice>
      <mc:Fallback xmlns="">
        <dgm:pt modelId="{54CE6743-F7D8-4D06-91C4-DD36DC903DA7}">
          <dgm:prSet phldrT="[文本]"/>
          <dgm:spPr/>
          <dgm:t>
            <a:bodyPr/>
            <a:lstStyle/>
            <a:p>
              <a:r>
                <a:rPr lang="zh-CN" altLang="en-US" dirty="0"/>
                <a:t>商品</a:t>
              </a:r>
              <a:r>
                <a:rPr lang="en-US" altLang="zh-CN" b="0" i="0">
                  <a:latin typeface="Cambria Math" panose="02040503050406030204" pitchFamily="18" charset="0"/>
                </a:rPr>
                <a:t>⇑</a:t>
              </a:r>
              <a:endParaRPr lang="zh-CN" altLang="en-US" dirty="0"/>
            </a:p>
          </dgm:t>
        </dgm:pt>
      </mc:Fallback>
    </mc:AlternateContent>
    <dgm:pt modelId="{565BB1FF-6F8D-410C-8A44-2940813EAE12}" type="parTrans" cxnId="{CFE616B1-BC9B-47BF-B199-7C43DFF24662}">
      <dgm:prSet/>
      <dgm:spPr/>
      <dgm:t>
        <a:bodyPr/>
        <a:lstStyle/>
        <a:p>
          <a:endParaRPr lang="zh-CN" altLang="en-US"/>
        </a:p>
      </dgm:t>
    </dgm:pt>
    <dgm:pt modelId="{AE33464D-AE69-4AD9-AE7C-6696BA072170}" type="sibTrans" cxnId="{CFE616B1-BC9B-47BF-B199-7C43DFF24662}">
      <dgm:prSet/>
      <dgm:spPr/>
      <dgm:t>
        <a:bodyPr/>
        <a:lstStyle/>
        <a:p>
          <a:endParaRPr lang="zh-CN" altLang="en-US"/>
        </a:p>
      </dgm:t>
    </dgm:pt>
    <dgm:pt modelId="{4FFE58DD-9172-4FE8-8479-AB9965DE7064}" type="pres">
      <dgm:prSet presAssocID="{2C47DC98-BEA2-41B0-9AA2-1FF65BBBFB0A}" presName="Name0" presStyleCnt="0">
        <dgm:presLayoutVars>
          <dgm:dir/>
          <dgm:resizeHandles val="exact"/>
        </dgm:presLayoutVars>
      </dgm:prSet>
      <dgm:spPr/>
    </dgm:pt>
    <dgm:pt modelId="{9C5DA558-C192-4D2B-8EEB-A88D05455BCD}" type="pres">
      <dgm:prSet presAssocID="{2C47DC98-BEA2-41B0-9AA2-1FF65BBBFB0A}" presName="cycle" presStyleCnt="0"/>
      <dgm:spPr/>
    </dgm:pt>
    <dgm:pt modelId="{88E4EE87-5762-4362-B0FF-986B0989E7DA}" type="pres">
      <dgm:prSet presAssocID="{C1F81835-347F-4DE8-93D0-50BDECC23ECB}" presName="nodeFirstNode" presStyleLbl="node1" presStyleIdx="0" presStyleCnt="3">
        <dgm:presLayoutVars>
          <dgm:bulletEnabled val="1"/>
        </dgm:presLayoutVars>
      </dgm:prSet>
      <dgm:spPr/>
    </dgm:pt>
    <dgm:pt modelId="{C5AEE2A6-648D-4BA4-8D66-8F25D72C9FAB}" type="pres">
      <dgm:prSet presAssocID="{DC1EFBD4-274B-4366-8F49-269499FF6E49}" presName="sibTransFirstNode" presStyleLbl="bgShp" presStyleIdx="0" presStyleCnt="1"/>
      <dgm:spPr/>
    </dgm:pt>
    <dgm:pt modelId="{1EFA4E05-BE70-4CD2-B34F-2E12D94694AF}" type="pres">
      <dgm:prSet presAssocID="{70DA8ADD-2628-439F-B5F7-AF99F3DB3066}" presName="nodeFollowingNodes" presStyleLbl="node1" presStyleIdx="1" presStyleCnt="3">
        <dgm:presLayoutVars>
          <dgm:bulletEnabled val="1"/>
        </dgm:presLayoutVars>
      </dgm:prSet>
      <dgm:spPr/>
    </dgm:pt>
    <dgm:pt modelId="{C8FDD702-8F6D-4316-B3F4-BE91B1C6DED1}" type="pres">
      <dgm:prSet presAssocID="{54CE6743-F7D8-4D06-91C4-DD36DC903DA7}" presName="nodeFollowingNodes" presStyleLbl="node1" presStyleIdx="2" presStyleCnt="3">
        <dgm:presLayoutVars>
          <dgm:bulletEnabled val="1"/>
        </dgm:presLayoutVars>
      </dgm:prSet>
      <dgm:spPr/>
    </dgm:pt>
  </dgm:ptLst>
  <dgm:cxnLst>
    <dgm:cxn modelId="{6DC2E811-309B-4359-817B-6821B1BD7983}" type="presOf" srcId="{54CE6743-F7D8-4D06-91C4-DD36DC903DA7}" destId="{C8FDD702-8F6D-4316-B3F4-BE91B1C6DED1}" srcOrd="0" destOrd="0" presId="urn:microsoft.com/office/officeart/2005/8/layout/cycle3"/>
    <dgm:cxn modelId="{97EB3829-9D46-4F39-B5FA-4DC550692B5A}" type="presOf" srcId="{70DA8ADD-2628-439F-B5F7-AF99F3DB3066}" destId="{1EFA4E05-BE70-4CD2-B34F-2E12D94694AF}" srcOrd="0" destOrd="0" presId="urn:microsoft.com/office/officeart/2005/8/layout/cycle3"/>
    <dgm:cxn modelId="{02C13943-7D5D-4AA5-B32A-2788408A138D}" type="presOf" srcId="{2C47DC98-BEA2-41B0-9AA2-1FF65BBBFB0A}" destId="{4FFE58DD-9172-4FE8-8479-AB9965DE7064}" srcOrd="0" destOrd="0" presId="urn:microsoft.com/office/officeart/2005/8/layout/cycle3"/>
    <dgm:cxn modelId="{3E759F4B-B925-40B2-806C-6B1F6F5F72AF}" srcId="{2C47DC98-BEA2-41B0-9AA2-1FF65BBBFB0A}" destId="{70DA8ADD-2628-439F-B5F7-AF99F3DB3066}" srcOrd="1" destOrd="0" parTransId="{E8AFA7FC-12DA-43C7-82B1-EEB39CC4BAAB}" sibTransId="{73BC3D71-BC3D-41C1-8383-9E9354DCC32D}"/>
    <dgm:cxn modelId="{68606F79-EEDB-401E-A30F-BCC2F03B0EA1}" type="presOf" srcId="{C1F81835-347F-4DE8-93D0-50BDECC23ECB}" destId="{88E4EE87-5762-4362-B0FF-986B0989E7DA}" srcOrd="0" destOrd="0" presId="urn:microsoft.com/office/officeart/2005/8/layout/cycle3"/>
    <dgm:cxn modelId="{730772A0-EC78-4C4D-9B5D-C506B71B9939}" srcId="{2C47DC98-BEA2-41B0-9AA2-1FF65BBBFB0A}" destId="{C1F81835-347F-4DE8-93D0-50BDECC23ECB}" srcOrd="0" destOrd="0" parTransId="{DE0CDAA4-9BAC-4FE7-BD31-3B93CD1998D5}" sibTransId="{DC1EFBD4-274B-4366-8F49-269499FF6E49}"/>
    <dgm:cxn modelId="{CFE616B1-BC9B-47BF-B199-7C43DFF24662}" srcId="{2C47DC98-BEA2-41B0-9AA2-1FF65BBBFB0A}" destId="{54CE6743-F7D8-4D06-91C4-DD36DC903DA7}" srcOrd="2" destOrd="0" parTransId="{565BB1FF-6F8D-410C-8A44-2940813EAE12}" sibTransId="{AE33464D-AE69-4AD9-AE7C-6696BA072170}"/>
    <dgm:cxn modelId="{359972C7-26FC-4730-A902-71A6065C62F2}" type="presOf" srcId="{DC1EFBD4-274B-4366-8F49-269499FF6E49}" destId="{C5AEE2A6-648D-4BA4-8D66-8F25D72C9FAB}" srcOrd="0" destOrd="0" presId="urn:microsoft.com/office/officeart/2005/8/layout/cycle3"/>
    <dgm:cxn modelId="{30918AD4-B777-42AE-9BC7-6779429E3AF7}" type="presParOf" srcId="{4FFE58DD-9172-4FE8-8479-AB9965DE7064}" destId="{9C5DA558-C192-4D2B-8EEB-A88D05455BCD}" srcOrd="0" destOrd="0" presId="urn:microsoft.com/office/officeart/2005/8/layout/cycle3"/>
    <dgm:cxn modelId="{850D6CF3-9696-49AA-B63C-C17BFE0C8A9B}" type="presParOf" srcId="{9C5DA558-C192-4D2B-8EEB-A88D05455BCD}" destId="{88E4EE87-5762-4362-B0FF-986B0989E7DA}" srcOrd="0" destOrd="0" presId="urn:microsoft.com/office/officeart/2005/8/layout/cycle3"/>
    <dgm:cxn modelId="{C00929C3-D377-4F4E-ABDC-FA22A807BF36}" type="presParOf" srcId="{9C5DA558-C192-4D2B-8EEB-A88D05455BCD}" destId="{C5AEE2A6-648D-4BA4-8D66-8F25D72C9FAB}" srcOrd="1" destOrd="0" presId="urn:microsoft.com/office/officeart/2005/8/layout/cycle3"/>
    <dgm:cxn modelId="{0996F517-26EB-4B3A-9EC2-20146440DB2F}" type="presParOf" srcId="{9C5DA558-C192-4D2B-8EEB-A88D05455BCD}" destId="{1EFA4E05-BE70-4CD2-B34F-2E12D94694AF}" srcOrd="2" destOrd="0" presId="urn:microsoft.com/office/officeart/2005/8/layout/cycle3"/>
    <dgm:cxn modelId="{E76F53A8-FE46-4E0A-AEAA-3B30D9BC7C12}" type="presParOf" srcId="{9C5DA558-C192-4D2B-8EEB-A88D05455BCD}" destId="{C8FDD702-8F6D-4316-B3F4-BE91B1C6DED1}" srcOrd="3"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C47DC98-BEA2-41B0-9AA2-1FF65BBBFB0A}"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zh-CN" altLang="en-US"/>
        </a:p>
      </dgm:t>
    </dgm:pt>
    <dgm:pt modelId="{C1F81835-347F-4DE8-93D0-50BDECC23ECB}">
      <dgm:prSet phldrT="[文本]"/>
      <dgm:spPr>
        <a:blipFill>
          <a:blip xmlns:r="http://schemas.openxmlformats.org/officeDocument/2006/relationships" r:embed="rId1"/>
          <a:stretch>
            <a:fillRect t="-1258" b="-10692"/>
          </a:stretch>
        </a:blipFill>
      </dgm:spPr>
      <dgm:t>
        <a:bodyPr/>
        <a:lstStyle/>
        <a:p>
          <a:r>
            <a:rPr lang="zh-CN" altLang="en-US">
              <a:noFill/>
            </a:rPr>
            <a:t> </a:t>
          </a:r>
        </a:p>
      </dgm:t>
    </dgm:pt>
    <dgm:pt modelId="{DE0CDAA4-9BAC-4FE7-BD31-3B93CD1998D5}" type="parTrans" cxnId="{730772A0-EC78-4C4D-9B5D-C506B71B9939}">
      <dgm:prSet/>
      <dgm:spPr/>
      <dgm:t>
        <a:bodyPr/>
        <a:lstStyle/>
        <a:p>
          <a:endParaRPr lang="zh-CN" altLang="en-US"/>
        </a:p>
      </dgm:t>
    </dgm:pt>
    <dgm:pt modelId="{DC1EFBD4-274B-4366-8F49-269499FF6E49}" type="sibTrans" cxnId="{730772A0-EC78-4C4D-9B5D-C506B71B9939}">
      <dgm:prSet/>
      <dgm:spPr/>
      <dgm:t>
        <a:bodyPr/>
        <a:lstStyle/>
        <a:p>
          <a:endParaRPr lang="zh-CN" altLang="en-US"/>
        </a:p>
      </dgm:t>
    </dgm:pt>
    <dgm:pt modelId="{70DA8ADD-2628-439F-B5F7-AF99F3DB3066}">
      <dgm:prSet phldrT="[文本]"/>
      <dgm:spPr>
        <a:blipFill>
          <a:blip xmlns:r="http://schemas.openxmlformats.org/officeDocument/2006/relationships" r:embed="rId2"/>
          <a:stretch>
            <a:fillRect t="-1258" b="-10692"/>
          </a:stretch>
        </a:blipFill>
      </dgm:spPr>
      <dgm:t>
        <a:bodyPr/>
        <a:lstStyle/>
        <a:p>
          <a:r>
            <a:rPr lang="zh-CN" altLang="en-US">
              <a:noFill/>
            </a:rPr>
            <a:t> </a:t>
          </a:r>
        </a:p>
      </dgm:t>
    </dgm:pt>
    <dgm:pt modelId="{E8AFA7FC-12DA-43C7-82B1-EEB39CC4BAAB}" type="parTrans" cxnId="{3E759F4B-B925-40B2-806C-6B1F6F5F72AF}">
      <dgm:prSet/>
      <dgm:spPr/>
      <dgm:t>
        <a:bodyPr/>
        <a:lstStyle/>
        <a:p>
          <a:endParaRPr lang="zh-CN" altLang="en-US"/>
        </a:p>
      </dgm:t>
    </dgm:pt>
    <dgm:pt modelId="{73BC3D71-BC3D-41C1-8383-9E9354DCC32D}" type="sibTrans" cxnId="{3E759F4B-B925-40B2-806C-6B1F6F5F72AF}">
      <dgm:prSet/>
      <dgm:spPr/>
      <dgm:t>
        <a:bodyPr/>
        <a:lstStyle/>
        <a:p>
          <a:endParaRPr lang="zh-CN" altLang="en-US"/>
        </a:p>
      </dgm:t>
    </dgm:pt>
    <dgm:pt modelId="{54CE6743-F7D8-4D06-91C4-DD36DC903DA7}">
      <dgm:prSet phldrT="[文本]"/>
      <dgm:spPr>
        <a:blipFill>
          <a:blip xmlns:r="http://schemas.openxmlformats.org/officeDocument/2006/relationships" r:embed="rId3"/>
          <a:stretch>
            <a:fillRect t="-1258" b="-10692"/>
          </a:stretch>
        </a:blipFill>
      </dgm:spPr>
      <dgm:t>
        <a:bodyPr/>
        <a:lstStyle/>
        <a:p>
          <a:r>
            <a:rPr lang="zh-CN" altLang="en-US">
              <a:noFill/>
            </a:rPr>
            <a:t> </a:t>
          </a:r>
        </a:p>
      </dgm:t>
    </dgm:pt>
    <dgm:pt modelId="{565BB1FF-6F8D-410C-8A44-2940813EAE12}" type="parTrans" cxnId="{CFE616B1-BC9B-47BF-B199-7C43DFF24662}">
      <dgm:prSet/>
      <dgm:spPr/>
      <dgm:t>
        <a:bodyPr/>
        <a:lstStyle/>
        <a:p>
          <a:endParaRPr lang="zh-CN" altLang="en-US"/>
        </a:p>
      </dgm:t>
    </dgm:pt>
    <dgm:pt modelId="{AE33464D-AE69-4AD9-AE7C-6696BA072170}" type="sibTrans" cxnId="{CFE616B1-BC9B-47BF-B199-7C43DFF24662}">
      <dgm:prSet/>
      <dgm:spPr/>
      <dgm:t>
        <a:bodyPr/>
        <a:lstStyle/>
        <a:p>
          <a:endParaRPr lang="zh-CN" altLang="en-US"/>
        </a:p>
      </dgm:t>
    </dgm:pt>
    <dgm:pt modelId="{4FFE58DD-9172-4FE8-8479-AB9965DE7064}" type="pres">
      <dgm:prSet presAssocID="{2C47DC98-BEA2-41B0-9AA2-1FF65BBBFB0A}" presName="Name0" presStyleCnt="0">
        <dgm:presLayoutVars>
          <dgm:dir/>
          <dgm:resizeHandles val="exact"/>
        </dgm:presLayoutVars>
      </dgm:prSet>
      <dgm:spPr/>
    </dgm:pt>
    <dgm:pt modelId="{9C5DA558-C192-4D2B-8EEB-A88D05455BCD}" type="pres">
      <dgm:prSet presAssocID="{2C47DC98-BEA2-41B0-9AA2-1FF65BBBFB0A}" presName="cycle" presStyleCnt="0"/>
      <dgm:spPr/>
    </dgm:pt>
    <dgm:pt modelId="{88E4EE87-5762-4362-B0FF-986B0989E7DA}" type="pres">
      <dgm:prSet presAssocID="{C1F81835-347F-4DE8-93D0-50BDECC23ECB}" presName="nodeFirstNode" presStyleLbl="node1" presStyleIdx="0" presStyleCnt="3">
        <dgm:presLayoutVars>
          <dgm:bulletEnabled val="1"/>
        </dgm:presLayoutVars>
      </dgm:prSet>
      <dgm:spPr/>
    </dgm:pt>
    <dgm:pt modelId="{C5AEE2A6-648D-4BA4-8D66-8F25D72C9FAB}" type="pres">
      <dgm:prSet presAssocID="{DC1EFBD4-274B-4366-8F49-269499FF6E49}" presName="sibTransFirstNode" presStyleLbl="bgShp" presStyleIdx="0" presStyleCnt="1"/>
      <dgm:spPr/>
    </dgm:pt>
    <dgm:pt modelId="{1EFA4E05-BE70-4CD2-B34F-2E12D94694AF}" type="pres">
      <dgm:prSet presAssocID="{70DA8ADD-2628-439F-B5F7-AF99F3DB3066}" presName="nodeFollowingNodes" presStyleLbl="node1" presStyleIdx="1" presStyleCnt="3">
        <dgm:presLayoutVars>
          <dgm:bulletEnabled val="1"/>
        </dgm:presLayoutVars>
      </dgm:prSet>
      <dgm:spPr/>
    </dgm:pt>
    <dgm:pt modelId="{C8FDD702-8F6D-4316-B3F4-BE91B1C6DED1}" type="pres">
      <dgm:prSet presAssocID="{54CE6743-F7D8-4D06-91C4-DD36DC903DA7}" presName="nodeFollowingNodes" presStyleLbl="node1" presStyleIdx="2" presStyleCnt="3">
        <dgm:presLayoutVars>
          <dgm:bulletEnabled val="1"/>
        </dgm:presLayoutVars>
      </dgm:prSet>
      <dgm:spPr/>
    </dgm:pt>
  </dgm:ptLst>
  <dgm:cxnLst>
    <dgm:cxn modelId="{6DC2E811-309B-4359-817B-6821B1BD7983}" type="presOf" srcId="{54CE6743-F7D8-4D06-91C4-DD36DC903DA7}" destId="{C8FDD702-8F6D-4316-B3F4-BE91B1C6DED1}" srcOrd="0" destOrd="0" presId="urn:microsoft.com/office/officeart/2005/8/layout/cycle3"/>
    <dgm:cxn modelId="{97EB3829-9D46-4F39-B5FA-4DC550692B5A}" type="presOf" srcId="{70DA8ADD-2628-439F-B5F7-AF99F3DB3066}" destId="{1EFA4E05-BE70-4CD2-B34F-2E12D94694AF}" srcOrd="0" destOrd="0" presId="urn:microsoft.com/office/officeart/2005/8/layout/cycle3"/>
    <dgm:cxn modelId="{02C13943-7D5D-4AA5-B32A-2788408A138D}" type="presOf" srcId="{2C47DC98-BEA2-41B0-9AA2-1FF65BBBFB0A}" destId="{4FFE58DD-9172-4FE8-8479-AB9965DE7064}" srcOrd="0" destOrd="0" presId="urn:microsoft.com/office/officeart/2005/8/layout/cycle3"/>
    <dgm:cxn modelId="{3E759F4B-B925-40B2-806C-6B1F6F5F72AF}" srcId="{2C47DC98-BEA2-41B0-9AA2-1FF65BBBFB0A}" destId="{70DA8ADD-2628-439F-B5F7-AF99F3DB3066}" srcOrd="1" destOrd="0" parTransId="{E8AFA7FC-12DA-43C7-82B1-EEB39CC4BAAB}" sibTransId="{73BC3D71-BC3D-41C1-8383-9E9354DCC32D}"/>
    <dgm:cxn modelId="{68606F79-EEDB-401E-A30F-BCC2F03B0EA1}" type="presOf" srcId="{C1F81835-347F-4DE8-93D0-50BDECC23ECB}" destId="{88E4EE87-5762-4362-B0FF-986B0989E7DA}" srcOrd="0" destOrd="0" presId="urn:microsoft.com/office/officeart/2005/8/layout/cycle3"/>
    <dgm:cxn modelId="{730772A0-EC78-4C4D-9B5D-C506B71B9939}" srcId="{2C47DC98-BEA2-41B0-9AA2-1FF65BBBFB0A}" destId="{C1F81835-347F-4DE8-93D0-50BDECC23ECB}" srcOrd="0" destOrd="0" parTransId="{DE0CDAA4-9BAC-4FE7-BD31-3B93CD1998D5}" sibTransId="{DC1EFBD4-274B-4366-8F49-269499FF6E49}"/>
    <dgm:cxn modelId="{CFE616B1-BC9B-47BF-B199-7C43DFF24662}" srcId="{2C47DC98-BEA2-41B0-9AA2-1FF65BBBFB0A}" destId="{54CE6743-F7D8-4D06-91C4-DD36DC903DA7}" srcOrd="2" destOrd="0" parTransId="{565BB1FF-6F8D-410C-8A44-2940813EAE12}" sibTransId="{AE33464D-AE69-4AD9-AE7C-6696BA072170}"/>
    <dgm:cxn modelId="{359972C7-26FC-4730-A902-71A6065C62F2}" type="presOf" srcId="{DC1EFBD4-274B-4366-8F49-269499FF6E49}" destId="{C5AEE2A6-648D-4BA4-8D66-8F25D72C9FAB}" srcOrd="0" destOrd="0" presId="urn:microsoft.com/office/officeart/2005/8/layout/cycle3"/>
    <dgm:cxn modelId="{30918AD4-B777-42AE-9BC7-6779429E3AF7}" type="presParOf" srcId="{4FFE58DD-9172-4FE8-8479-AB9965DE7064}" destId="{9C5DA558-C192-4D2B-8EEB-A88D05455BCD}" srcOrd="0" destOrd="0" presId="urn:microsoft.com/office/officeart/2005/8/layout/cycle3"/>
    <dgm:cxn modelId="{850D6CF3-9696-49AA-B63C-C17BFE0C8A9B}" type="presParOf" srcId="{9C5DA558-C192-4D2B-8EEB-A88D05455BCD}" destId="{88E4EE87-5762-4362-B0FF-986B0989E7DA}" srcOrd="0" destOrd="0" presId="urn:microsoft.com/office/officeart/2005/8/layout/cycle3"/>
    <dgm:cxn modelId="{C00929C3-D377-4F4E-ABDC-FA22A807BF36}" type="presParOf" srcId="{9C5DA558-C192-4D2B-8EEB-A88D05455BCD}" destId="{C5AEE2A6-648D-4BA4-8D66-8F25D72C9FAB}" srcOrd="1" destOrd="0" presId="urn:microsoft.com/office/officeart/2005/8/layout/cycle3"/>
    <dgm:cxn modelId="{0996F517-26EB-4B3A-9EC2-20146440DB2F}" type="presParOf" srcId="{9C5DA558-C192-4D2B-8EEB-A88D05455BCD}" destId="{1EFA4E05-BE70-4CD2-B34F-2E12D94694AF}" srcOrd="2" destOrd="0" presId="urn:microsoft.com/office/officeart/2005/8/layout/cycle3"/>
    <dgm:cxn modelId="{E76F53A8-FE46-4E0A-AEAA-3B30D9BC7C12}" type="presParOf" srcId="{9C5DA558-C192-4D2B-8EEB-A88D05455BCD}" destId="{C8FDD702-8F6D-4316-B3F4-BE91B1C6DED1}" srcOrd="3"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4174D-E76D-4196-9DFC-4FA38BF02334}">
      <dsp:nvSpPr>
        <dsp:cNvPr id="0" name=""/>
        <dsp:cNvSpPr/>
      </dsp:nvSpPr>
      <dsp:spPr>
        <a:xfrm rot="16200000">
          <a:off x="-80205" y="80205"/>
          <a:ext cx="1922511" cy="17621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zh-CN" altLang="en-US" sz="2900" kern="1200" dirty="0"/>
            <a:t>生意</a:t>
          </a:r>
        </a:p>
      </dsp:txBody>
      <dsp:txXfrm rot="5400000">
        <a:off x="0" y="0"/>
        <a:ext cx="1762100" cy="1441883"/>
      </dsp:txXfrm>
    </dsp:sp>
    <dsp:sp modelId="{EF9BF75A-FEB1-4C09-88E4-2BD9D47285DB}">
      <dsp:nvSpPr>
        <dsp:cNvPr id="0" name=""/>
        <dsp:cNvSpPr/>
      </dsp:nvSpPr>
      <dsp:spPr>
        <a:xfrm>
          <a:off x="1762100" y="0"/>
          <a:ext cx="1762100" cy="1922511"/>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zh-CN" altLang="en-US" sz="2900" kern="1200" dirty="0"/>
            <a:t>成长性</a:t>
          </a:r>
        </a:p>
      </dsp:txBody>
      <dsp:txXfrm>
        <a:off x="1762100" y="0"/>
        <a:ext cx="1762100" cy="1441883"/>
      </dsp:txXfrm>
    </dsp:sp>
    <dsp:sp modelId="{7874551A-756F-4E40-A9A3-40255E1B359E}">
      <dsp:nvSpPr>
        <dsp:cNvPr id="0" name=""/>
        <dsp:cNvSpPr/>
      </dsp:nvSpPr>
      <dsp:spPr>
        <a:xfrm rot="10800000">
          <a:off x="0" y="1922511"/>
          <a:ext cx="1762100" cy="1922511"/>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股东回报</a:t>
          </a:r>
        </a:p>
      </dsp:txBody>
      <dsp:txXfrm rot="10800000">
        <a:off x="0" y="2403139"/>
        <a:ext cx="1762100" cy="1441883"/>
      </dsp:txXfrm>
    </dsp:sp>
    <dsp:sp modelId="{EC0DD404-312A-49E5-B9BF-C34DE47457B4}">
      <dsp:nvSpPr>
        <dsp:cNvPr id="0" name=""/>
        <dsp:cNvSpPr/>
      </dsp:nvSpPr>
      <dsp:spPr>
        <a:xfrm rot="5400000">
          <a:off x="1681894" y="2002717"/>
          <a:ext cx="1922511" cy="17621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zh-CN" altLang="en-US" sz="2900" kern="1200" dirty="0"/>
            <a:t>估值</a:t>
          </a:r>
        </a:p>
      </dsp:txBody>
      <dsp:txXfrm rot="-5400000">
        <a:off x="1762100" y="2403139"/>
        <a:ext cx="1762100" cy="1441883"/>
      </dsp:txXfrm>
    </dsp:sp>
    <dsp:sp modelId="{83A702E5-F16E-4DC6-BE0C-D733DCADB03F}">
      <dsp:nvSpPr>
        <dsp:cNvPr id="0" name=""/>
        <dsp:cNvSpPr/>
      </dsp:nvSpPr>
      <dsp:spPr>
        <a:xfrm>
          <a:off x="1233470" y="1441883"/>
          <a:ext cx="1057260" cy="961255"/>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zh-CN" altLang="en-US" sz="2900" kern="1200" dirty="0"/>
            <a:t>风险</a:t>
          </a:r>
        </a:p>
      </dsp:txBody>
      <dsp:txXfrm>
        <a:off x="1280395" y="1488808"/>
        <a:ext cx="963410" cy="8674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EE2A6-648D-4BA4-8D66-8F25D72C9FAB}">
      <dsp:nvSpPr>
        <dsp:cNvPr id="0" name=""/>
        <dsp:cNvSpPr/>
      </dsp:nvSpPr>
      <dsp:spPr>
        <a:xfrm>
          <a:off x="603809" y="737884"/>
          <a:ext cx="2830980" cy="2830980"/>
        </a:xfrm>
        <a:prstGeom prst="circularArrow">
          <a:avLst>
            <a:gd name="adj1" fmla="val 5689"/>
            <a:gd name="adj2" fmla="val 340510"/>
            <a:gd name="adj3" fmla="val 12654816"/>
            <a:gd name="adj4" fmla="val 18105817"/>
            <a:gd name="adj5" fmla="val 5908"/>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E4EE87-5762-4362-B0FF-986B0989E7DA}">
      <dsp:nvSpPr>
        <dsp:cNvPr id="0" name=""/>
        <dsp:cNvSpPr/>
      </dsp:nvSpPr>
      <dsp:spPr>
        <a:xfrm>
          <a:off x="1073739" y="860995"/>
          <a:ext cx="1891121" cy="945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zh-CN" altLang="en-US" sz="3700" kern="1200" dirty="0"/>
            <a:t>买家</a:t>
          </a:r>
          <a14:m xmlns:a14="http://schemas.microsoft.com/office/drawing/2010/main">
            <m:oMath xmlns:m="http://schemas.openxmlformats.org/officeDocument/2006/math">
              <m:r>
                <a:rPr lang="en-US" altLang="zh-CN" sz="3700" b="0" i="1" kern="1200" smtClean="0">
                  <a:latin typeface="Cambria Math" panose="02040503050406030204" pitchFamily="18" charset="0"/>
                </a:rPr>
                <m:t>⇑</m:t>
              </m:r>
            </m:oMath>
          </a14:m>
          <a:endParaRPr lang="zh-CN" altLang="en-US" sz="3700" kern="1200" dirty="0"/>
        </a:p>
      </dsp:txBody>
      <dsp:txXfrm>
        <a:off x="1119897" y="907153"/>
        <a:ext cx="1798805" cy="853244"/>
      </dsp:txXfrm>
    </dsp:sp>
    <dsp:sp modelId="{1EFA4E05-BE70-4CD2-B34F-2E12D94694AF}">
      <dsp:nvSpPr>
        <dsp:cNvPr id="0" name=""/>
        <dsp:cNvSpPr/>
      </dsp:nvSpPr>
      <dsp:spPr>
        <a:xfrm>
          <a:off x="2146693" y="2719406"/>
          <a:ext cx="1891121" cy="945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zh-CN" altLang="en-US" sz="3700" kern="1200" dirty="0"/>
            <a:t>卖家</a:t>
          </a:r>
          <a14:m xmlns:a14="http://schemas.microsoft.com/office/drawing/2010/main">
            <m:oMath xmlns:m="http://schemas.openxmlformats.org/officeDocument/2006/math">
              <m:r>
                <a:rPr lang="en-US" altLang="zh-CN" sz="3700" b="0" i="1" kern="1200" smtClean="0">
                  <a:latin typeface="Cambria Math" panose="02040503050406030204" pitchFamily="18" charset="0"/>
                </a:rPr>
                <m:t>⇑</m:t>
              </m:r>
            </m:oMath>
          </a14:m>
          <a:endParaRPr lang="zh-CN" altLang="en-US" sz="3700" kern="1200" dirty="0"/>
        </a:p>
      </dsp:txBody>
      <dsp:txXfrm>
        <a:off x="2192851" y="2765564"/>
        <a:ext cx="1798805" cy="853244"/>
      </dsp:txXfrm>
    </dsp:sp>
    <dsp:sp modelId="{C8FDD702-8F6D-4316-B3F4-BE91B1C6DED1}">
      <dsp:nvSpPr>
        <dsp:cNvPr id="0" name=""/>
        <dsp:cNvSpPr/>
      </dsp:nvSpPr>
      <dsp:spPr>
        <a:xfrm>
          <a:off x="784" y="2719406"/>
          <a:ext cx="1891121" cy="945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zh-CN" altLang="en-US" sz="3700" kern="1200" dirty="0"/>
            <a:t>商品</a:t>
          </a:r>
          <a14:m xmlns:a14="http://schemas.microsoft.com/office/drawing/2010/main">
            <m:oMath xmlns:m="http://schemas.openxmlformats.org/officeDocument/2006/math">
              <m:r>
                <a:rPr lang="en-US" altLang="zh-CN" sz="3700" b="0" i="1" kern="1200" smtClean="0">
                  <a:latin typeface="Cambria Math" panose="02040503050406030204" pitchFamily="18" charset="0"/>
                </a:rPr>
                <m:t>⇑</m:t>
              </m:r>
            </m:oMath>
          </a14:m>
          <a:endParaRPr lang="zh-CN" altLang="en-US" sz="3700" kern="1200" dirty="0"/>
        </a:p>
      </dsp:txBody>
      <dsp:txXfrm>
        <a:off x="46942" y="2765564"/>
        <a:ext cx="1798805" cy="85324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35754E-0660-40D8-8565-CC2BE8AB094A}" type="datetimeFigureOut">
              <a:rPr lang="zh-CN" altLang="en-US" smtClean="0"/>
              <a:t>2025/6/9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BBB084-E0E5-4A60-835A-7A2F5C1832AF}" type="slidenum">
              <a:rPr lang="zh-CN" altLang="en-US" smtClean="0"/>
              <a:t>‹#›</a:t>
            </a:fld>
            <a:endParaRPr lang="zh-CN" altLang="en-US"/>
          </a:p>
        </p:txBody>
      </p:sp>
    </p:spTree>
    <p:extLst>
      <p:ext uri="{BB962C8B-B14F-4D97-AF65-F5344CB8AC3E}">
        <p14:creationId xmlns:p14="http://schemas.microsoft.com/office/powerpoint/2010/main" val="175365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BBB084-E0E5-4A60-835A-7A2F5C1832AF}" type="slidenum">
              <a:rPr lang="zh-CN" altLang="en-US" smtClean="0"/>
              <a:t>1</a:t>
            </a:fld>
            <a:endParaRPr lang="zh-CN" altLang="en-US"/>
          </a:p>
        </p:txBody>
      </p:sp>
    </p:spTree>
    <p:extLst>
      <p:ext uri="{BB962C8B-B14F-4D97-AF65-F5344CB8AC3E}">
        <p14:creationId xmlns:p14="http://schemas.microsoft.com/office/powerpoint/2010/main" val="2967933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百联奥特莱斯</a:t>
            </a:r>
            <a:r>
              <a:rPr lang="en-US" altLang="zh-CN" dirty="0"/>
              <a:t>2024</a:t>
            </a:r>
            <a:r>
              <a:rPr lang="zh-CN" altLang="en-US" dirty="0"/>
              <a:t>年毛利率</a:t>
            </a:r>
            <a:r>
              <a:rPr lang="en-US" altLang="zh-CN" dirty="0"/>
              <a:t>78%</a:t>
            </a:r>
            <a:r>
              <a:rPr lang="zh-CN" altLang="en-US" dirty="0"/>
              <a:t>。</a:t>
            </a:r>
            <a:endParaRPr lang="en-US" altLang="zh-CN" dirty="0"/>
          </a:p>
          <a:p>
            <a:r>
              <a:rPr lang="zh-CN" altLang="en-US" dirty="0"/>
              <a:t>华安百联消费</a:t>
            </a:r>
            <a:r>
              <a:rPr lang="en-US" altLang="zh-CN" dirty="0"/>
              <a:t>REITs</a:t>
            </a:r>
            <a:r>
              <a:rPr lang="zh-CN" altLang="en-US" dirty="0"/>
              <a:t>已上市。</a:t>
            </a:r>
            <a:endParaRPr lang="en-US" altLang="zh-CN" dirty="0"/>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挑战：奢侈品销售增长放缓、多重分流压力、招商难度大、运营负担重、转型压力大等。</a:t>
            </a:r>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43</a:t>
            </a:fld>
            <a:endParaRPr lang="zh-CN" altLang="en-US"/>
          </a:p>
        </p:txBody>
      </p:sp>
    </p:spTree>
    <p:extLst>
      <p:ext uri="{BB962C8B-B14F-4D97-AF65-F5344CB8AC3E}">
        <p14:creationId xmlns:p14="http://schemas.microsoft.com/office/powerpoint/2010/main" val="2994197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https://fifthperson.com/mastercard-business-model/</a:t>
            </a:r>
            <a:endParaRPr lang="zh-CN" altLang="en-US" dirty="0"/>
          </a:p>
        </p:txBody>
      </p:sp>
      <p:sp>
        <p:nvSpPr>
          <p:cNvPr id="4" name="灯片编号占位符 3"/>
          <p:cNvSpPr>
            <a:spLocks noGrp="1"/>
          </p:cNvSpPr>
          <p:nvPr>
            <p:ph type="sldNum" sz="quarter" idx="10"/>
          </p:nvPr>
        </p:nvSpPr>
        <p:spPr/>
        <p:txBody>
          <a:bodyPr/>
          <a:lstStyle/>
          <a:p>
            <a:fld id="{60BBB084-E0E5-4A60-835A-7A2F5C1832AF}" type="slidenum">
              <a:rPr lang="zh-CN" altLang="en-US" smtClean="0"/>
              <a:t>6</a:t>
            </a:fld>
            <a:endParaRPr lang="zh-CN" altLang="en-US"/>
          </a:p>
        </p:txBody>
      </p:sp>
    </p:spTree>
    <p:extLst>
      <p:ext uri="{BB962C8B-B14F-4D97-AF65-F5344CB8AC3E}">
        <p14:creationId xmlns:p14="http://schemas.microsoft.com/office/powerpoint/2010/main" val="4041547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Gross merchandises value (GMV) </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16</a:t>
            </a:fld>
            <a:endParaRPr lang="zh-CN" altLang="en-US"/>
          </a:p>
        </p:txBody>
      </p:sp>
    </p:spTree>
    <p:extLst>
      <p:ext uri="{BB962C8B-B14F-4D97-AF65-F5344CB8AC3E}">
        <p14:creationId xmlns:p14="http://schemas.microsoft.com/office/powerpoint/2010/main" val="2941098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19</a:t>
            </a:fld>
            <a:endParaRPr lang="zh-CN" altLang="en-US"/>
          </a:p>
        </p:txBody>
      </p:sp>
    </p:spTree>
    <p:extLst>
      <p:ext uri="{BB962C8B-B14F-4D97-AF65-F5344CB8AC3E}">
        <p14:creationId xmlns:p14="http://schemas.microsoft.com/office/powerpoint/2010/main" val="638351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Booking.com. </a:t>
            </a:r>
          </a:p>
          <a:p>
            <a:endParaRPr lang="en-US" altLang="zh-CN" dirty="0"/>
          </a:p>
          <a:p>
            <a:r>
              <a:rPr lang="en-US" altLang="zh-CN" dirty="0"/>
              <a:t>Booking.com is the world's leading brand for booking online accommodation reservations, based on room nights booked, with operations worldwide and headquarters in the Netherlands. At December 31, 2024, Booking.com offered accommodation reservation services for approximately 4.0 million properties in over 220 countries and territories and in over 40 languages, consisting of approximately 500,000 hotels, motels, and resorts and approximately 3.5 million homes, apartments, and other unique places to stay. In 2024, globally Booking.com offered flights in over 55 markets and in-destination tours and activities in 1,700 cities, as well as rental car reservation services in over 42,000 locations and ground transportation services at approximately 1,900 airports. </a:t>
            </a:r>
          </a:p>
          <a:p>
            <a:endParaRPr lang="en-US" altLang="zh-CN" dirty="0"/>
          </a:p>
          <a:p>
            <a:r>
              <a:rPr lang="en-US" altLang="zh-CN" dirty="0"/>
              <a:t>Priceline. </a:t>
            </a:r>
          </a:p>
          <a:p>
            <a:endParaRPr lang="en-US" altLang="zh-CN" dirty="0"/>
          </a:p>
          <a:p>
            <a:r>
              <a:rPr lang="en-US" altLang="zh-CN" dirty="0"/>
              <a:t>Priceline is a leader in discount travel reservations, primarily in North America, with headquarters in Norwalk, Connecticut. Priceline offers online accommodation, flight, and rental car reservation services, as well as vacation packages, cruises, activity, and hotel distribution services for partners and affiliates. </a:t>
            </a:r>
          </a:p>
          <a:p>
            <a:endParaRPr lang="en-US" altLang="zh-CN" dirty="0"/>
          </a:p>
          <a:p>
            <a:r>
              <a:rPr lang="en-US" altLang="zh-CN" dirty="0" err="1"/>
              <a:t>Agoda</a:t>
            </a:r>
            <a:r>
              <a:rPr lang="en-US" altLang="zh-CN" dirty="0"/>
              <a:t>. </a:t>
            </a:r>
          </a:p>
          <a:p>
            <a:endParaRPr lang="en-US" altLang="zh-CN" dirty="0"/>
          </a:p>
          <a:p>
            <a:r>
              <a:rPr lang="en-US" altLang="zh-CN" dirty="0" err="1"/>
              <a:t>Agoda</a:t>
            </a:r>
            <a:r>
              <a:rPr lang="en-US" altLang="zh-CN" dirty="0"/>
              <a:t> is a leading online accommodation reservation service catering primarily to consumers in the Asia-Pacific region, with headquarters in Singapore. </a:t>
            </a:r>
            <a:r>
              <a:rPr lang="en-US" altLang="zh-CN" dirty="0" err="1"/>
              <a:t>Agoda</a:t>
            </a:r>
            <a:r>
              <a:rPr lang="en-US" altLang="zh-CN" dirty="0"/>
              <a:t> also offers flight, ground transportation, and activities reservation services. </a:t>
            </a:r>
          </a:p>
          <a:p>
            <a:endParaRPr lang="en-US" altLang="zh-CN" dirty="0"/>
          </a:p>
          <a:p>
            <a:r>
              <a:rPr lang="en-US" altLang="zh-CN" dirty="0"/>
              <a:t>KAYAK. </a:t>
            </a:r>
          </a:p>
          <a:p>
            <a:endParaRPr lang="en-US" altLang="zh-CN" dirty="0"/>
          </a:p>
          <a:p>
            <a:r>
              <a:rPr lang="en-US" altLang="zh-CN" dirty="0"/>
              <a:t>KAYAK, headquartered in Stamford, Connecticut, provides online meta-search services that allow consumers to easily search and compare travel itineraries and prices from hundreds of online travel platforms at once. KAYAK offers its services in over 60 countries and territories. </a:t>
            </a:r>
          </a:p>
          <a:p>
            <a:endParaRPr lang="en-US" altLang="zh-CN" dirty="0"/>
          </a:p>
          <a:p>
            <a:r>
              <a:rPr lang="en-US" altLang="zh-CN" dirty="0" err="1"/>
              <a:t>OpenTable</a:t>
            </a:r>
            <a:r>
              <a:rPr lang="en-US" altLang="zh-CN" dirty="0"/>
              <a:t>. </a:t>
            </a:r>
          </a:p>
          <a:p>
            <a:endParaRPr lang="en-US" altLang="zh-CN" dirty="0"/>
          </a:p>
          <a:p>
            <a:r>
              <a:rPr lang="en-US" altLang="zh-CN" dirty="0" err="1"/>
              <a:t>OpenTable</a:t>
            </a:r>
            <a:r>
              <a:rPr lang="en-US" altLang="zh-CN" dirty="0"/>
              <a:t> is a leading brand for booking online restaurant reservations. With significant operations in San Francisco, California, </a:t>
            </a:r>
            <a:r>
              <a:rPr lang="en-US" altLang="zh-CN" dirty="0" err="1"/>
              <a:t>OpenTable</a:t>
            </a:r>
            <a:r>
              <a:rPr lang="en-US" altLang="zh-CN" dirty="0"/>
              <a:t> provides online restaurant reservation services to consumers and reservation management services to restaurants, primarily in the United States. </a:t>
            </a:r>
            <a:endParaRPr lang="zh-CN" altLang="en-US" dirty="0"/>
          </a:p>
        </p:txBody>
      </p:sp>
      <p:sp>
        <p:nvSpPr>
          <p:cNvPr id="4" name="灯片编号占位符 3"/>
          <p:cNvSpPr>
            <a:spLocks noGrp="1"/>
          </p:cNvSpPr>
          <p:nvPr>
            <p:ph type="sldNum" sz="quarter" idx="10"/>
          </p:nvPr>
        </p:nvSpPr>
        <p:spPr/>
        <p:txBody>
          <a:bodyPr/>
          <a:lstStyle/>
          <a:p>
            <a:fld id="{60BBB084-E0E5-4A60-835A-7A2F5C1832AF}" type="slidenum">
              <a:rPr lang="zh-CN" altLang="en-US" smtClean="0"/>
              <a:t>26</a:t>
            </a:fld>
            <a:endParaRPr lang="zh-CN" altLang="en-US"/>
          </a:p>
        </p:txBody>
      </p:sp>
    </p:spTree>
    <p:extLst>
      <p:ext uri="{BB962C8B-B14F-4D97-AF65-F5344CB8AC3E}">
        <p14:creationId xmlns:p14="http://schemas.microsoft.com/office/powerpoint/2010/main" val="1857789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 the year ended December 31, 2022, we had revenues of $17.1 billion, which we classify as "agency" revenues, "merchant" revenues, and "advertising and other" revenues. </a:t>
            </a:r>
          </a:p>
          <a:p>
            <a:r>
              <a:rPr lang="en-US" altLang="zh-CN" dirty="0"/>
              <a:t>• Agency revenues are derived from travel-related transactions where we do not facilitate payments from travelers for the services provided. Agency revenues consist almost entirely of travel reservation commissions from our accommodation, rental car, and airline reservation services. We invoice the travel service providers for our commissions after travel is completed. Substantially all of our agency revenue is from </a:t>
            </a:r>
            <a:r>
              <a:rPr lang="en-US" altLang="zh-CN" dirty="0" err="1"/>
              <a:t>Booking.com's</a:t>
            </a:r>
            <a:r>
              <a:rPr lang="en-US" altLang="zh-CN" dirty="0"/>
              <a:t> accommodation reservations. </a:t>
            </a:r>
          </a:p>
          <a:p>
            <a:r>
              <a:rPr lang="en-US" altLang="zh-CN" dirty="0"/>
              <a:t>• Merchant revenues are derived from transactions where we facilitate payments from travelers for the services provided, generally at the time of booking. Merchant revenues include travel reservation commissions and transaction net revenues (i.e., the amount charged to travelers, including the impact of merchandising, less the amount owed to travel service providers); credit card processing rebates and customer processing fees; and ancillary fees, including travel-related insurance revenues. The majority of our merchant revenue is from </a:t>
            </a:r>
            <a:r>
              <a:rPr lang="en-US" altLang="zh-CN" dirty="0" err="1"/>
              <a:t>Booking.com's</a:t>
            </a:r>
            <a:r>
              <a:rPr lang="en-US" altLang="zh-CN" dirty="0"/>
              <a:t> accommodation reservations. </a:t>
            </a:r>
          </a:p>
          <a:p>
            <a:r>
              <a:rPr lang="en-US" altLang="zh-CN" dirty="0"/>
              <a:t>• Advertising and other revenues are derived primarily from (a) revenues earned by KAYAK for sending referrals to online travel companies ("OTCs") and travel service providers and for advertising placements on its platforms and (b) revenues earned by OpenTable for its restaurant reservation services and subscription fees for restaurant management services.</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27</a:t>
            </a:fld>
            <a:endParaRPr lang="zh-CN" altLang="en-US"/>
          </a:p>
        </p:txBody>
      </p:sp>
    </p:spTree>
    <p:extLst>
      <p:ext uri="{BB962C8B-B14F-4D97-AF65-F5344CB8AC3E}">
        <p14:creationId xmlns:p14="http://schemas.microsoft.com/office/powerpoint/2010/main" val="3576630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三位长江商学院</a:t>
            </a:r>
            <a:r>
              <a:rPr lang="en-US" altLang="zh-CN" dirty="0"/>
              <a:t>EMBA</a:t>
            </a:r>
            <a:r>
              <a:rPr lang="zh-CN" altLang="en-US" dirty="0"/>
              <a:t>同学天使投资， 五人凑齐约</a:t>
            </a:r>
            <a:r>
              <a:rPr lang="en-US" altLang="zh-CN" dirty="0"/>
              <a:t>3000</a:t>
            </a:r>
            <a:r>
              <a:rPr lang="zh-CN" altLang="en-US" dirty="0"/>
              <a:t>万人民币创办唯品会。</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37</a:t>
            </a:fld>
            <a:endParaRPr lang="zh-CN" altLang="en-US"/>
          </a:p>
        </p:txBody>
      </p:sp>
    </p:spTree>
    <p:extLst>
      <p:ext uri="{BB962C8B-B14F-4D97-AF65-F5344CB8AC3E}">
        <p14:creationId xmlns:p14="http://schemas.microsoft.com/office/powerpoint/2010/main" val="345107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40</a:t>
            </a:fld>
            <a:endParaRPr lang="zh-CN" altLang="en-US"/>
          </a:p>
        </p:txBody>
      </p:sp>
    </p:spTree>
    <p:extLst>
      <p:ext uri="{BB962C8B-B14F-4D97-AF65-F5344CB8AC3E}">
        <p14:creationId xmlns:p14="http://schemas.microsoft.com/office/powerpoint/2010/main" val="259832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可以参照：</a:t>
            </a:r>
            <a:r>
              <a:rPr lang="en-US" altLang="zh-CN" dirty="0"/>
              <a:t>TJX</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41</a:t>
            </a:fld>
            <a:endParaRPr lang="zh-CN" altLang="en-US"/>
          </a:p>
        </p:txBody>
      </p:sp>
    </p:spTree>
    <p:extLst>
      <p:ext uri="{BB962C8B-B14F-4D97-AF65-F5344CB8AC3E}">
        <p14:creationId xmlns:p14="http://schemas.microsoft.com/office/powerpoint/2010/main" val="22270449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2025/6/9</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grpSp>
        <p:nvGrpSpPr>
          <p:cNvPr id="12" name="组合 11"/>
          <p:cNvGrpSpPr/>
          <p:nvPr userDrawn="1"/>
        </p:nvGrpSpPr>
        <p:grpSpPr>
          <a:xfrm>
            <a:off x="6858016" y="6000768"/>
            <a:ext cx="2089150" cy="471487"/>
            <a:chOff x="250825" y="6237288"/>
            <a:chExt cx="2089150" cy="471487"/>
          </a:xfrm>
        </p:grpSpPr>
        <p:pic>
          <p:nvPicPr>
            <p:cNvPr id="8" name="Picture 15" descr="newequisaccreditedhisresolution"/>
            <p:cNvPicPr>
              <a:picLocks noChangeAspect="1" noChangeArrowheads="1"/>
            </p:cNvPicPr>
            <p:nvPr userDrawn="1"/>
          </p:nvPicPr>
          <p:blipFill>
            <a:blip r:embed="rId2"/>
            <a:srcRect/>
            <a:stretch>
              <a:fillRect/>
            </a:stretch>
          </p:blipFill>
          <p:spPr bwMode="auto">
            <a:xfrm>
              <a:off x="798513" y="6237288"/>
              <a:ext cx="576262" cy="404812"/>
            </a:xfrm>
            <a:prstGeom prst="rect">
              <a:avLst/>
            </a:prstGeom>
            <a:solidFill>
              <a:srgbClr val="C8DECF"/>
            </a:solidFill>
            <a:ln w="9525">
              <a:noFill/>
              <a:miter lim="800000"/>
              <a:headEnd/>
              <a:tailEnd/>
            </a:ln>
          </p:spPr>
        </p:pic>
        <p:pic>
          <p:nvPicPr>
            <p:cNvPr id="9" name="Picture 16" descr="WEB-Accredited-AMBA-Logo"/>
            <p:cNvPicPr>
              <a:picLocks noChangeAspect="1" noChangeArrowheads="1"/>
            </p:cNvPicPr>
            <p:nvPr userDrawn="1"/>
          </p:nvPicPr>
          <p:blipFill>
            <a:blip r:embed="rId3"/>
            <a:srcRect/>
            <a:stretch>
              <a:fillRect/>
            </a:stretch>
          </p:blipFill>
          <p:spPr bwMode="auto">
            <a:xfrm>
              <a:off x="1474788" y="6348413"/>
              <a:ext cx="865187" cy="288925"/>
            </a:xfrm>
            <a:prstGeom prst="rect">
              <a:avLst/>
            </a:prstGeom>
            <a:solidFill>
              <a:srgbClr val="C8DECF"/>
            </a:solidFill>
            <a:ln w="9525">
              <a:noFill/>
              <a:miter lim="800000"/>
              <a:headEnd/>
              <a:tailEnd/>
            </a:ln>
          </p:spPr>
        </p:pic>
        <p:pic>
          <p:nvPicPr>
            <p:cNvPr id="10" name="Picture 7" descr="E:\安泰VI规范\AACSB\复件 low_res_blue.jpg"/>
            <p:cNvPicPr>
              <a:picLocks noChangeAspect="1" noChangeArrowheads="1"/>
            </p:cNvPicPr>
            <p:nvPr userDrawn="1"/>
          </p:nvPicPr>
          <p:blipFill>
            <a:blip r:embed="rId4"/>
            <a:srcRect/>
            <a:stretch>
              <a:fillRect/>
            </a:stretch>
          </p:blipFill>
          <p:spPr bwMode="auto">
            <a:xfrm>
              <a:off x="250825" y="6276975"/>
              <a:ext cx="433388" cy="431800"/>
            </a:xfrm>
            <a:prstGeom prst="rect">
              <a:avLst/>
            </a:prstGeom>
            <a:noFill/>
            <a:ln w="9525">
              <a:noFill/>
              <a:miter lim="800000"/>
              <a:headEnd/>
              <a:tailEnd/>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2025/6/9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2025/6/9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2025/6/9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2025/6/9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B3BA538-819B-4335-AE34-79175476C36E}" type="datetimeFigureOut">
              <a:rPr lang="zh-CN" altLang="en-US" smtClean="0"/>
              <a:t>2025/6/9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B3BA538-819B-4335-AE34-79175476C36E}" type="datetimeFigureOut">
              <a:rPr lang="zh-CN" altLang="en-US" smtClean="0"/>
              <a:t>2025/6/9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B3BA538-819B-4335-AE34-79175476C36E}" type="datetimeFigureOut">
              <a:rPr lang="zh-CN" altLang="en-US" smtClean="0"/>
              <a:t>2025/6/9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B3BA538-819B-4335-AE34-79175476C36E}" type="datetimeFigureOut">
              <a:rPr lang="zh-CN" altLang="en-US" smtClean="0"/>
              <a:t>2025/6/9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B3BA538-819B-4335-AE34-79175476C36E}" type="datetimeFigureOut">
              <a:rPr lang="zh-CN" altLang="en-US" smtClean="0"/>
              <a:t>2025/6/9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B3BA538-819B-4335-AE34-79175476C36E}" type="datetimeFigureOut">
              <a:rPr lang="zh-CN" altLang="en-US" smtClean="0"/>
              <a:t>2025/6/9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BA538-819B-4335-AE34-79175476C36E}" type="datetimeFigureOut">
              <a:rPr lang="zh-CN" altLang="en-US" smtClean="0"/>
              <a:t>2025/6/9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B74211-49EE-4519-94ED-84567EC4E95C}" type="slidenum">
              <a:rPr lang="zh-CN" altLang="en-US" smtClean="0"/>
              <a:t>‹#›</a:t>
            </a:fld>
            <a:endParaRPr lang="zh-CN" altLang="en-US"/>
          </a:p>
        </p:txBody>
      </p:sp>
      <p:grpSp>
        <p:nvGrpSpPr>
          <p:cNvPr id="7" name="组合 6"/>
          <p:cNvGrpSpPr/>
          <p:nvPr userDrawn="1"/>
        </p:nvGrpSpPr>
        <p:grpSpPr>
          <a:xfrm>
            <a:off x="6858016" y="6000768"/>
            <a:ext cx="2089150" cy="471487"/>
            <a:chOff x="250825" y="6237288"/>
            <a:chExt cx="2089150" cy="471487"/>
          </a:xfrm>
        </p:grpSpPr>
        <p:pic>
          <p:nvPicPr>
            <p:cNvPr id="8" name="Picture 15" descr="newequisaccreditedhisresolution"/>
            <p:cNvPicPr>
              <a:picLocks noChangeAspect="1" noChangeArrowheads="1"/>
            </p:cNvPicPr>
            <p:nvPr userDrawn="1"/>
          </p:nvPicPr>
          <p:blipFill>
            <a:blip r:embed="rId13"/>
            <a:srcRect/>
            <a:stretch>
              <a:fillRect/>
            </a:stretch>
          </p:blipFill>
          <p:spPr bwMode="auto">
            <a:xfrm>
              <a:off x="798513" y="6237288"/>
              <a:ext cx="576262" cy="404812"/>
            </a:xfrm>
            <a:prstGeom prst="rect">
              <a:avLst/>
            </a:prstGeom>
            <a:solidFill>
              <a:srgbClr val="C8DECF"/>
            </a:solidFill>
            <a:ln w="9525">
              <a:noFill/>
              <a:miter lim="800000"/>
              <a:headEnd/>
              <a:tailEnd/>
            </a:ln>
          </p:spPr>
        </p:pic>
        <p:pic>
          <p:nvPicPr>
            <p:cNvPr id="9" name="Picture 16" descr="WEB-Accredited-AMBA-Logo"/>
            <p:cNvPicPr>
              <a:picLocks noChangeAspect="1" noChangeArrowheads="1"/>
            </p:cNvPicPr>
            <p:nvPr userDrawn="1"/>
          </p:nvPicPr>
          <p:blipFill>
            <a:blip r:embed="rId14"/>
            <a:srcRect/>
            <a:stretch>
              <a:fillRect/>
            </a:stretch>
          </p:blipFill>
          <p:spPr bwMode="auto">
            <a:xfrm>
              <a:off x="1474788" y="6348413"/>
              <a:ext cx="865187" cy="288925"/>
            </a:xfrm>
            <a:prstGeom prst="rect">
              <a:avLst/>
            </a:prstGeom>
            <a:solidFill>
              <a:srgbClr val="C8DECF"/>
            </a:solidFill>
            <a:ln w="9525">
              <a:noFill/>
              <a:miter lim="800000"/>
              <a:headEnd/>
              <a:tailEnd/>
            </a:ln>
          </p:spPr>
        </p:pic>
        <p:pic>
          <p:nvPicPr>
            <p:cNvPr id="10" name="Picture 7" descr="E:\安泰VI规范\AACSB\复件 low_res_blue.jpg"/>
            <p:cNvPicPr>
              <a:picLocks noChangeAspect="1" noChangeArrowheads="1"/>
            </p:cNvPicPr>
            <p:nvPr userDrawn="1"/>
          </p:nvPicPr>
          <p:blipFill>
            <a:blip r:embed="rId15"/>
            <a:srcRect/>
            <a:stretch>
              <a:fillRect/>
            </a:stretch>
          </p:blipFill>
          <p:spPr bwMode="auto">
            <a:xfrm>
              <a:off x="250825" y="6276975"/>
              <a:ext cx="433388" cy="431800"/>
            </a:xfrm>
            <a:prstGeom prst="rect">
              <a:avLst/>
            </a:prstGeom>
            <a:noFill/>
            <a:ln w="9525">
              <a:noFill/>
              <a:miter lim="800000"/>
              <a:headEnd/>
              <a:tailEnd/>
            </a:ln>
          </p:spPr>
        </p:pic>
      </p:grpSp>
      <p:pic>
        <p:nvPicPr>
          <p:cNvPr id="2050" name="Picture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4533" y="116632"/>
            <a:ext cx="332422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microsoft.com/office/2014/relationships/chartEx" Target="../charts/chartEx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4/relationships/chartEx" Target="../charts/chartEx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2.xml"/><Relationship Id="rId7" Type="http://schemas.openxmlformats.org/officeDocument/2006/relationships/diagramData" Target="../diagrams/data20.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microsoft.com/office/2014/relationships/chartEx" Target="../charts/chartEx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microsoft.com/office/2014/relationships/chartEx" Target="../charts/chartEx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microsoft.com/office/2014/relationships/chartEx" Target="../charts/chartEx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平台股</a:t>
            </a:r>
          </a:p>
        </p:txBody>
      </p:sp>
      <p:sp>
        <p:nvSpPr>
          <p:cNvPr id="3" name="副标题 2"/>
          <p:cNvSpPr>
            <a:spLocks noGrp="1"/>
          </p:cNvSpPr>
          <p:nvPr>
            <p:ph type="subTitle" idx="1"/>
          </p:nvPr>
        </p:nvSpPr>
        <p:spPr/>
        <p:txBody>
          <a:bodyPr/>
          <a:lstStyle/>
          <a:p>
            <a:r>
              <a:rPr lang="zh-CN" altLang="en-US" dirty="0"/>
              <a:t>钱军辉</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402686-9BDE-42A8-952D-E80BD9239D86}"/>
              </a:ext>
            </a:extLst>
          </p:cNvPr>
          <p:cNvSpPr>
            <a:spLocks noGrp="1"/>
          </p:cNvSpPr>
          <p:nvPr>
            <p:ph type="title"/>
          </p:nvPr>
        </p:nvSpPr>
        <p:spPr/>
        <p:txBody>
          <a:bodyPr>
            <a:normAutofit/>
          </a:bodyPr>
          <a:lstStyle/>
          <a:p>
            <a:r>
              <a:rPr lang="en-US" altLang="zh-CN" dirty="0">
                <a:solidFill>
                  <a:sysClr val="windowText" lastClr="000000">
                    <a:lumMod val="65000"/>
                    <a:lumOff val="35000"/>
                  </a:sysClr>
                </a:solidFill>
                <a:latin typeface="Calibri Light" panose="020F0302020204030204"/>
                <a:ea typeface="等线 Light" panose="02010600030101010101" pitchFamily="2" charset="-122"/>
              </a:rPr>
              <a:t>MA</a:t>
            </a:r>
            <a:r>
              <a:rPr lang="zh-CN" altLang="en-US" dirty="0">
                <a:solidFill>
                  <a:sysClr val="windowText" lastClr="000000">
                    <a:lumMod val="65000"/>
                    <a:lumOff val="35000"/>
                  </a:sysClr>
                </a:solidFill>
                <a:latin typeface="Calibri Light" panose="020F0302020204030204"/>
                <a:ea typeface="等线 Light" panose="02010600030101010101" pitchFamily="2" charset="-122"/>
              </a:rPr>
              <a:t>利润分析（百万美元）</a:t>
            </a:r>
            <a:endParaRPr lang="zh-CN" altLang="en-US" dirty="0"/>
          </a:p>
        </p:txBody>
      </p:sp>
      <mc:AlternateContent xmlns:mc="http://schemas.openxmlformats.org/markup-compatibility/2006" xmlns:cx1="http://schemas.microsoft.com/office/drawing/2015/9/8/chartex">
        <mc:Choice Requires="cx1">
          <p:graphicFrame>
            <p:nvGraphicFramePr>
              <p:cNvPr id="4" name="内容占位符 3">
                <a:extLst>
                  <a:ext uri="{FF2B5EF4-FFF2-40B4-BE49-F238E27FC236}">
                    <a16:creationId xmlns:a16="http://schemas.microsoft.com/office/drawing/2014/main" id="{2EC0390C-D3AC-4537-9F31-172FB2CDE632}"/>
                  </a:ext>
                </a:extLst>
              </p:cNvPr>
              <p:cNvGraphicFramePr>
                <a:graphicFrameLocks noGrp="1"/>
              </p:cNvGraphicFramePr>
              <p:nvPr>
                <p:ph idx="1"/>
                <p:extLst>
                  <p:ext uri="{D42A27DB-BD31-4B8C-83A1-F6EECF244321}">
                    <p14:modId xmlns:p14="http://schemas.microsoft.com/office/powerpoint/2010/main" val="3768510293"/>
                  </p:ext>
                </p:extLst>
              </p:nvPr>
            </p:nvGraphicFramePr>
            <p:xfrm>
              <a:off x="457200" y="1600200"/>
              <a:ext cx="8229600" cy="4525963"/>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内容占位符 3">
                <a:extLst>
                  <a:ext uri="{FF2B5EF4-FFF2-40B4-BE49-F238E27FC236}">
                    <a16:creationId xmlns:a16="http://schemas.microsoft.com/office/drawing/2014/main" id="{2EC0390C-D3AC-4537-9F31-172FB2CDE632}"/>
                  </a:ext>
                </a:extLst>
              </p:cNvPr>
              <p:cNvPicPr>
                <a:picLocks noGrp="1" noRot="1" noChangeAspect="1" noMove="1" noResize="1" noEditPoints="1" noAdjustHandles="1" noChangeArrowheads="1" noChangeShapeType="1"/>
              </p:cNvPicPr>
              <p:nvPr/>
            </p:nvPicPr>
            <p:blipFill>
              <a:blip r:embed="rId3"/>
              <a:stretch>
                <a:fillRect/>
              </a:stretch>
            </p:blipFill>
            <p:spPr>
              <a:xfrm>
                <a:off x="457200" y="1600200"/>
                <a:ext cx="8229600" cy="4525963"/>
              </a:xfrm>
              <a:prstGeom prst="rect">
                <a:avLst/>
              </a:prstGeom>
            </p:spPr>
          </p:pic>
        </mc:Fallback>
      </mc:AlternateContent>
    </p:spTree>
    <p:extLst>
      <p:ext uri="{BB962C8B-B14F-4D97-AF65-F5344CB8AC3E}">
        <p14:creationId xmlns:p14="http://schemas.microsoft.com/office/powerpoint/2010/main" val="3805019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D2CBE5-B0C2-4808-9F43-3294BCCAFBF3}"/>
              </a:ext>
            </a:extLst>
          </p:cNvPr>
          <p:cNvSpPr>
            <a:spLocks noGrp="1"/>
          </p:cNvSpPr>
          <p:nvPr>
            <p:ph type="title"/>
          </p:nvPr>
        </p:nvSpPr>
        <p:spPr/>
        <p:txBody>
          <a:bodyPr>
            <a:normAutofit/>
          </a:bodyPr>
          <a:lstStyle/>
          <a:p>
            <a:r>
              <a:rPr lang="en-US" altLang="zh-CN" dirty="0">
                <a:solidFill>
                  <a:sysClr val="windowText" lastClr="000000">
                    <a:lumMod val="65000"/>
                    <a:lumOff val="35000"/>
                  </a:sysClr>
                </a:solidFill>
                <a:ea typeface="等线" panose="02010600030101010101" pitchFamily="2" charset="-122"/>
              </a:rPr>
              <a:t>MA</a:t>
            </a:r>
            <a:r>
              <a:rPr lang="zh-CN" altLang="en-US" dirty="0">
                <a:solidFill>
                  <a:sysClr val="windowText" lastClr="000000">
                    <a:lumMod val="65000"/>
                    <a:lumOff val="35000"/>
                  </a:sysClr>
                </a:solidFill>
                <a:ea typeface="等线" panose="02010600030101010101" pitchFamily="2" charset="-122"/>
              </a:rPr>
              <a:t>现金流分析（百万美元）</a:t>
            </a:r>
            <a:endParaRPr lang="zh-CN" altLang="en-US" dirty="0"/>
          </a:p>
        </p:txBody>
      </p:sp>
      <mc:AlternateContent xmlns:mc="http://schemas.openxmlformats.org/markup-compatibility/2006" xmlns:cx1="http://schemas.microsoft.com/office/drawing/2015/9/8/chartex">
        <mc:Choice Requires="cx1">
          <p:graphicFrame>
            <p:nvGraphicFramePr>
              <p:cNvPr id="4" name="内容占位符 3">
                <a:extLst>
                  <a:ext uri="{FF2B5EF4-FFF2-40B4-BE49-F238E27FC236}">
                    <a16:creationId xmlns:a16="http://schemas.microsoft.com/office/drawing/2014/main" id="{59BDCE52-E641-4527-8CCB-1DAA1A9C1428}"/>
                  </a:ext>
                </a:extLst>
              </p:cNvPr>
              <p:cNvGraphicFramePr>
                <a:graphicFrameLocks noGrp="1"/>
              </p:cNvGraphicFramePr>
              <p:nvPr>
                <p:ph idx="1"/>
                <p:extLst>
                  <p:ext uri="{D42A27DB-BD31-4B8C-83A1-F6EECF244321}">
                    <p14:modId xmlns:p14="http://schemas.microsoft.com/office/powerpoint/2010/main" val="3754948898"/>
                  </p:ext>
                </p:extLst>
              </p:nvPr>
            </p:nvGraphicFramePr>
            <p:xfrm>
              <a:off x="457200" y="1600200"/>
              <a:ext cx="8229600" cy="4525963"/>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内容占位符 3">
                <a:extLst>
                  <a:ext uri="{FF2B5EF4-FFF2-40B4-BE49-F238E27FC236}">
                    <a16:creationId xmlns:a16="http://schemas.microsoft.com/office/drawing/2014/main" id="{59BDCE52-E641-4527-8CCB-1DAA1A9C1428}"/>
                  </a:ext>
                </a:extLst>
              </p:cNvPr>
              <p:cNvPicPr>
                <a:picLocks noGrp="1" noRot="1" noChangeAspect="1" noMove="1" noResize="1" noEditPoints="1" noAdjustHandles="1" noChangeArrowheads="1" noChangeShapeType="1"/>
              </p:cNvPicPr>
              <p:nvPr/>
            </p:nvPicPr>
            <p:blipFill>
              <a:blip r:embed="rId3"/>
              <a:stretch>
                <a:fillRect/>
              </a:stretch>
            </p:blipFill>
            <p:spPr>
              <a:xfrm>
                <a:off x="457200" y="1600200"/>
                <a:ext cx="8229600" cy="4525963"/>
              </a:xfrm>
              <a:prstGeom prst="rect">
                <a:avLst/>
              </a:prstGeom>
            </p:spPr>
          </p:pic>
        </mc:Fallback>
      </mc:AlternateContent>
    </p:spTree>
    <p:extLst>
      <p:ext uri="{BB962C8B-B14F-4D97-AF65-F5344CB8AC3E}">
        <p14:creationId xmlns:p14="http://schemas.microsoft.com/office/powerpoint/2010/main" val="3979930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5024C1-DAAE-4508-A319-6FA80E4A1689}"/>
              </a:ext>
            </a:extLst>
          </p:cNvPr>
          <p:cNvSpPr>
            <a:spLocks noGrp="1"/>
          </p:cNvSpPr>
          <p:nvPr>
            <p:ph type="title"/>
          </p:nvPr>
        </p:nvSpPr>
        <p:spPr/>
        <p:txBody>
          <a:bodyPr/>
          <a:lstStyle/>
          <a:p>
            <a:r>
              <a:rPr lang="en-US" altLang="zh-CN" dirty="0"/>
              <a:t>ROIC</a:t>
            </a:r>
            <a:endParaRPr lang="zh-CN" altLang="en-US" dirty="0"/>
          </a:p>
        </p:txBody>
      </p:sp>
      <p:graphicFrame>
        <p:nvGraphicFramePr>
          <p:cNvPr id="4" name="内容占位符 3">
            <a:extLst>
              <a:ext uri="{FF2B5EF4-FFF2-40B4-BE49-F238E27FC236}">
                <a16:creationId xmlns:a16="http://schemas.microsoft.com/office/drawing/2014/main" id="{A0A12944-74C6-43AB-8211-9ECB053548EE}"/>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5954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79F7F6-5311-4DF7-A369-0F4F92068F1C}"/>
              </a:ext>
            </a:extLst>
          </p:cNvPr>
          <p:cNvSpPr>
            <a:spLocks noGrp="1"/>
          </p:cNvSpPr>
          <p:nvPr>
            <p:ph type="title"/>
          </p:nvPr>
        </p:nvSpPr>
        <p:spPr/>
        <p:txBody>
          <a:bodyPr/>
          <a:lstStyle/>
          <a:p>
            <a:r>
              <a:rPr lang="zh-CN" altLang="en-US" dirty="0"/>
              <a:t>营收和净利增速</a:t>
            </a:r>
          </a:p>
        </p:txBody>
      </p:sp>
      <p:graphicFrame>
        <p:nvGraphicFramePr>
          <p:cNvPr id="8" name="内容占位符 7">
            <a:extLst>
              <a:ext uri="{FF2B5EF4-FFF2-40B4-BE49-F238E27FC236}">
                <a16:creationId xmlns:a16="http://schemas.microsoft.com/office/drawing/2014/main" id="{388097F7-6E19-4124-8FBA-EA3F26090FD5}"/>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7013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1E749A-649F-4112-B557-10EF6C549810}"/>
              </a:ext>
            </a:extLst>
          </p:cNvPr>
          <p:cNvSpPr>
            <a:spLocks noGrp="1"/>
          </p:cNvSpPr>
          <p:nvPr>
            <p:ph type="title"/>
          </p:nvPr>
        </p:nvSpPr>
        <p:spPr/>
        <p:txBody>
          <a:bodyPr/>
          <a:lstStyle/>
          <a:p>
            <a:r>
              <a:rPr lang="zh-CN" altLang="en-US" dirty="0"/>
              <a:t>风险</a:t>
            </a:r>
          </a:p>
        </p:txBody>
      </p:sp>
      <p:sp>
        <p:nvSpPr>
          <p:cNvPr id="3" name="内容占位符 2">
            <a:extLst>
              <a:ext uri="{FF2B5EF4-FFF2-40B4-BE49-F238E27FC236}">
                <a16:creationId xmlns:a16="http://schemas.microsoft.com/office/drawing/2014/main" id="{A83F9789-0761-4169-9FDC-E7304E5D0DAA}"/>
              </a:ext>
            </a:extLst>
          </p:cNvPr>
          <p:cNvSpPr>
            <a:spLocks noGrp="1"/>
          </p:cNvSpPr>
          <p:nvPr>
            <p:ph idx="1"/>
          </p:nvPr>
        </p:nvSpPr>
        <p:spPr/>
        <p:txBody>
          <a:bodyPr/>
          <a:lstStyle/>
          <a:p>
            <a:r>
              <a:rPr lang="zh-CN" altLang="en-US" dirty="0"/>
              <a:t>估值风险</a:t>
            </a:r>
            <a:endParaRPr lang="en-US" altLang="zh-CN" dirty="0"/>
          </a:p>
          <a:p>
            <a:pPr lvl="1"/>
            <a:r>
              <a:rPr lang="en-US" altLang="zh-CN" dirty="0"/>
              <a:t>VISA PE 34</a:t>
            </a:r>
          </a:p>
          <a:p>
            <a:pPr lvl="1"/>
            <a:r>
              <a:rPr lang="en-US" altLang="zh-CN" dirty="0"/>
              <a:t>MasterCard PE 41</a:t>
            </a:r>
          </a:p>
          <a:p>
            <a:r>
              <a:rPr lang="zh-CN" altLang="en-US" dirty="0"/>
              <a:t>贸易战</a:t>
            </a:r>
            <a:endParaRPr lang="en-US" altLang="zh-CN" dirty="0"/>
          </a:p>
          <a:p>
            <a:r>
              <a:rPr lang="zh-CN" altLang="en-US" dirty="0"/>
              <a:t>竞争</a:t>
            </a:r>
            <a:endParaRPr lang="en-US" altLang="zh-CN" dirty="0"/>
          </a:p>
          <a:p>
            <a:pPr lvl="1"/>
            <a:r>
              <a:rPr lang="zh-CN" altLang="en-US" dirty="0"/>
              <a:t>大科技公司</a:t>
            </a:r>
            <a:endParaRPr lang="en-US" altLang="zh-CN" dirty="0"/>
          </a:p>
          <a:p>
            <a:pPr lvl="1"/>
            <a:r>
              <a:rPr lang="zh-CN" altLang="en-US" dirty="0"/>
              <a:t>另类支付</a:t>
            </a:r>
          </a:p>
        </p:txBody>
      </p:sp>
    </p:spTree>
    <p:extLst>
      <p:ext uri="{BB962C8B-B14F-4D97-AF65-F5344CB8AC3E}">
        <p14:creationId xmlns:p14="http://schemas.microsoft.com/office/powerpoint/2010/main" val="3478973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D797E0-7D57-4EE9-B8D0-02ECF7B181D4}"/>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FAC7B492-EAB7-4625-8C95-38A83550C0A5}"/>
              </a:ext>
            </a:extLst>
          </p:cNvPr>
          <p:cNvSpPr>
            <a:spLocks noGrp="1"/>
          </p:cNvSpPr>
          <p:nvPr>
            <p:ph idx="1"/>
          </p:nvPr>
        </p:nvSpPr>
        <p:spPr/>
        <p:txBody>
          <a:bodyPr/>
          <a:lstStyle/>
          <a:p>
            <a:r>
              <a:rPr lang="zh-CN" altLang="en-US" dirty="0"/>
              <a:t>引论</a:t>
            </a:r>
            <a:endParaRPr lang="en-US" altLang="zh-CN" dirty="0"/>
          </a:p>
          <a:p>
            <a:r>
              <a:rPr lang="zh-CN" altLang="en-US" dirty="0"/>
              <a:t>案例</a:t>
            </a:r>
            <a:endParaRPr lang="en-US" altLang="zh-CN" dirty="0"/>
          </a:p>
          <a:p>
            <a:pPr lvl="1"/>
            <a:r>
              <a:rPr lang="en-US" altLang="zh-CN" dirty="0"/>
              <a:t>VISA &amp; MasterCard</a:t>
            </a:r>
          </a:p>
          <a:p>
            <a:pPr lvl="1"/>
            <a:r>
              <a:rPr lang="zh-CN" altLang="en-US" dirty="0">
                <a:solidFill>
                  <a:srgbClr val="C00000"/>
                </a:solidFill>
              </a:rPr>
              <a:t>拼多多</a:t>
            </a:r>
            <a:endParaRPr lang="en-US" altLang="zh-CN" dirty="0">
              <a:solidFill>
                <a:srgbClr val="C00000"/>
              </a:solidFill>
            </a:endParaRPr>
          </a:p>
          <a:p>
            <a:pPr lvl="1"/>
            <a:r>
              <a:rPr lang="en-US" altLang="zh-CN" dirty="0"/>
              <a:t>Booking &amp; </a:t>
            </a:r>
            <a:r>
              <a:rPr lang="zh-CN" altLang="en-US" dirty="0"/>
              <a:t>携程</a:t>
            </a:r>
            <a:endParaRPr lang="en-US" altLang="zh-CN" dirty="0"/>
          </a:p>
          <a:p>
            <a:pPr lvl="1"/>
            <a:r>
              <a:rPr lang="zh-CN" altLang="en-US" dirty="0"/>
              <a:t>唯品会</a:t>
            </a:r>
            <a:endParaRPr lang="en-US" altLang="zh-CN" dirty="0"/>
          </a:p>
          <a:p>
            <a:r>
              <a:rPr lang="zh-CN" altLang="en-US" dirty="0"/>
              <a:t>小结</a:t>
            </a:r>
            <a:endParaRPr lang="en-US" altLang="zh-CN" dirty="0"/>
          </a:p>
          <a:p>
            <a:endParaRPr lang="zh-CN" altLang="en-US" dirty="0"/>
          </a:p>
        </p:txBody>
      </p:sp>
    </p:spTree>
    <p:extLst>
      <p:ext uri="{BB962C8B-B14F-4D97-AF65-F5344CB8AC3E}">
        <p14:creationId xmlns:p14="http://schemas.microsoft.com/office/powerpoint/2010/main" val="3502301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6F527E-A213-4DDC-B9BB-C0FC14DC6344}"/>
              </a:ext>
            </a:extLst>
          </p:cNvPr>
          <p:cNvSpPr>
            <a:spLocks noGrp="1"/>
          </p:cNvSpPr>
          <p:nvPr>
            <p:ph type="title"/>
          </p:nvPr>
        </p:nvSpPr>
        <p:spPr/>
        <p:txBody>
          <a:bodyPr/>
          <a:lstStyle/>
          <a:p>
            <a:r>
              <a:rPr lang="zh-CN" altLang="en-US" dirty="0"/>
              <a:t>拼多多的奇迹</a:t>
            </a:r>
          </a:p>
        </p:txBody>
      </p:sp>
      <p:sp>
        <p:nvSpPr>
          <p:cNvPr id="3" name="内容占位符 2">
            <a:extLst>
              <a:ext uri="{FF2B5EF4-FFF2-40B4-BE49-F238E27FC236}">
                <a16:creationId xmlns:a16="http://schemas.microsoft.com/office/drawing/2014/main" id="{F78A90A7-4322-4A15-AB06-A3F05EBB3D33}"/>
              </a:ext>
            </a:extLst>
          </p:cNvPr>
          <p:cNvSpPr>
            <a:spLocks noGrp="1"/>
          </p:cNvSpPr>
          <p:nvPr>
            <p:ph sz="half" idx="1"/>
          </p:nvPr>
        </p:nvSpPr>
        <p:spPr>
          <a:xfrm>
            <a:off x="457200" y="1600200"/>
            <a:ext cx="4330824" cy="4525963"/>
          </a:xfrm>
        </p:spPr>
        <p:txBody>
          <a:bodyPr>
            <a:normAutofit fontScale="85000" lnSpcReduction="20000"/>
          </a:bodyPr>
          <a:lstStyle/>
          <a:p>
            <a:r>
              <a:rPr lang="en-US" altLang="zh-CN" dirty="0"/>
              <a:t>2015</a:t>
            </a:r>
            <a:r>
              <a:rPr lang="zh-CN" altLang="en-US" dirty="0"/>
              <a:t>年，黄峥上线</a:t>
            </a:r>
            <a:r>
              <a:rPr lang="en-US" altLang="zh-CN" dirty="0"/>
              <a:t>“</a:t>
            </a:r>
            <a:r>
              <a:rPr lang="zh-CN" altLang="en-US" dirty="0"/>
              <a:t>拼好货</a:t>
            </a:r>
            <a:r>
              <a:rPr lang="en-US" altLang="zh-CN" dirty="0"/>
              <a:t>”</a:t>
            </a:r>
            <a:r>
              <a:rPr lang="zh-CN" altLang="en-US" dirty="0"/>
              <a:t>（技术负责人：陈磊）与</a:t>
            </a:r>
            <a:r>
              <a:rPr lang="en-US" altLang="zh-CN" dirty="0"/>
              <a:t>“</a:t>
            </a:r>
            <a:r>
              <a:rPr lang="zh-CN" altLang="en-US" dirty="0"/>
              <a:t>拼多多</a:t>
            </a:r>
            <a:r>
              <a:rPr lang="en-US" altLang="zh-CN" dirty="0"/>
              <a:t>”</a:t>
            </a:r>
            <a:r>
              <a:rPr lang="zh-CN" altLang="en-US" dirty="0"/>
              <a:t>（隶属</a:t>
            </a:r>
            <a:r>
              <a:rPr lang="en-US" altLang="zh-CN" dirty="0"/>
              <a:t>“</a:t>
            </a:r>
            <a:r>
              <a:rPr lang="zh-CN" altLang="en-US" dirty="0"/>
              <a:t>上海寻梦</a:t>
            </a:r>
            <a:r>
              <a:rPr lang="en-US" altLang="zh-CN" dirty="0"/>
              <a:t>”</a:t>
            </a:r>
            <a:r>
              <a:rPr lang="zh-CN" altLang="en-US" dirty="0"/>
              <a:t>）。</a:t>
            </a:r>
            <a:endParaRPr lang="en-US" altLang="zh-CN" dirty="0"/>
          </a:p>
          <a:p>
            <a:r>
              <a:rPr lang="en-US" altLang="zh-CN" dirty="0"/>
              <a:t>2016</a:t>
            </a:r>
            <a:r>
              <a:rPr lang="zh-CN" altLang="en-US" dirty="0"/>
              <a:t>年，拼多多从寻梦独立，并与拼好货合并，陈磊为联合创始人兼</a:t>
            </a:r>
            <a:r>
              <a:rPr lang="en-US" altLang="zh-CN" dirty="0"/>
              <a:t>CTO</a:t>
            </a:r>
            <a:r>
              <a:rPr lang="zh-CN" altLang="en-US" dirty="0"/>
              <a:t>。</a:t>
            </a:r>
            <a:endParaRPr lang="en-US" altLang="zh-CN" dirty="0"/>
          </a:p>
          <a:p>
            <a:r>
              <a:rPr lang="en-US" altLang="zh-CN" dirty="0"/>
              <a:t>2017</a:t>
            </a:r>
            <a:r>
              <a:rPr lang="zh-CN" altLang="en-US" dirty="0"/>
              <a:t>年拼多多成为电商黑马，突破了三亿用户，日平台流水突破千万元，年</a:t>
            </a:r>
            <a:r>
              <a:rPr lang="en-US" altLang="zh-CN" dirty="0"/>
              <a:t>GMV</a:t>
            </a:r>
            <a:r>
              <a:rPr lang="zh-CN" altLang="en-US" dirty="0"/>
              <a:t>达千亿元。</a:t>
            </a:r>
          </a:p>
          <a:p>
            <a:pPr marL="800100" lvl="2" indent="0">
              <a:buNone/>
            </a:pPr>
            <a:r>
              <a:rPr lang="zh-CN" altLang="en-US" dirty="0">
                <a:solidFill>
                  <a:srgbClr val="C00000"/>
                </a:solidFill>
              </a:rPr>
              <a:t>实现此成绩，京东用</a:t>
            </a:r>
            <a:r>
              <a:rPr lang="en-US" altLang="zh-CN" dirty="0">
                <a:solidFill>
                  <a:srgbClr val="C00000"/>
                </a:solidFill>
              </a:rPr>
              <a:t>10</a:t>
            </a:r>
            <a:r>
              <a:rPr lang="zh-CN" altLang="en-US" dirty="0">
                <a:solidFill>
                  <a:srgbClr val="C00000"/>
                </a:solidFill>
              </a:rPr>
              <a:t>年，淘宝用</a:t>
            </a:r>
            <a:r>
              <a:rPr lang="en-US" altLang="zh-CN" dirty="0">
                <a:solidFill>
                  <a:srgbClr val="C00000"/>
                </a:solidFill>
              </a:rPr>
              <a:t>5</a:t>
            </a:r>
            <a:r>
              <a:rPr lang="zh-CN" altLang="en-US" dirty="0">
                <a:solidFill>
                  <a:srgbClr val="C00000"/>
                </a:solidFill>
              </a:rPr>
              <a:t>年，而拼多多用了</a:t>
            </a:r>
            <a:r>
              <a:rPr lang="en-US" altLang="zh-CN" dirty="0">
                <a:solidFill>
                  <a:srgbClr val="C00000"/>
                </a:solidFill>
              </a:rPr>
              <a:t>2</a:t>
            </a:r>
            <a:r>
              <a:rPr lang="zh-CN" altLang="en-US" dirty="0">
                <a:solidFill>
                  <a:srgbClr val="C00000"/>
                </a:solidFill>
              </a:rPr>
              <a:t>年</a:t>
            </a:r>
            <a:r>
              <a:rPr lang="en-US" altLang="zh-CN" dirty="0">
                <a:solidFill>
                  <a:srgbClr val="C00000"/>
                </a:solidFill>
              </a:rPr>
              <a:t>3</a:t>
            </a:r>
            <a:r>
              <a:rPr lang="zh-CN" altLang="en-US" dirty="0">
                <a:solidFill>
                  <a:srgbClr val="C00000"/>
                </a:solidFill>
              </a:rPr>
              <a:t>个月。</a:t>
            </a:r>
            <a:endParaRPr lang="en-US" altLang="zh-CN" dirty="0">
              <a:solidFill>
                <a:srgbClr val="C00000"/>
              </a:solidFill>
            </a:endParaRPr>
          </a:p>
          <a:p>
            <a:pPr marL="457200" indent="-457200"/>
            <a:r>
              <a:rPr lang="en-US" altLang="zh-CN" dirty="0"/>
              <a:t>2018</a:t>
            </a:r>
            <a:r>
              <a:rPr lang="zh-CN" altLang="en-US" dirty="0"/>
              <a:t>年</a:t>
            </a:r>
            <a:r>
              <a:rPr lang="en-US" altLang="zh-CN" dirty="0"/>
              <a:t>7</a:t>
            </a:r>
            <a:r>
              <a:rPr lang="zh-CN" altLang="en-US" dirty="0"/>
              <a:t>月，拼多多美股（</a:t>
            </a:r>
            <a:r>
              <a:rPr lang="en-US" altLang="zh-CN" dirty="0"/>
              <a:t>PDD</a:t>
            </a:r>
            <a:r>
              <a:rPr lang="zh-CN" altLang="en-US" dirty="0"/>
              <a:t>）上市（</a:t>
            </a:r>
            <a:r>
              <a:rPr lang="en-US" altLang="zh-CN" dirty="0"/>
              <a:t>$19/ADS</a:t>
            </a:r>
            <a:r>
              <a:rPr lang="zh-CN" altLang="en-US" dirty="0"/>
              <a:t>）。</a:t>
            </a:r>
            <a:endParaRPr lang="en-US" altLang="zh-CN" dirty="0"/>
          </a:p>
        </p:txBody>
      </p:sp>
      <p:pic>
        <p:nvPicPr>
          <p:cNvPr id="5" name="内容占位符 4"/>
          <p:cNvPicPr>
            <a:picLocks noGrp="1" noChangeAspect="1"/>
          </p:cNvPicPr>
          <p:nvPr>
            <p:ph sz="half" idx="2"/>
          </p:nvPr>
        </p:nvPicPr>
        <p:blipFill>
          <a:blip r:embed="rId3"/>
          <a:stretch>
            <a:fillRect/>
          </a:stretch>
        </p:blipFill>
        <p:spPr>
          <a:xfrm>
            <a:off x="4648200" y="2578172"/>
            <a:ext cx="4038600" cy="2570018"/>
          </a:xfrm>
          <a:prstGeom prst="rect">
            <a:avLst/>
          </a:prstGeom>
        </p:spPr>
      </p:pic>
    </p:spTree>
    <p:extLst>
      <p:ext uri="{BB962C8B-B14F-4D97-AF65-F5344CB8AC3E}">
        <p14:creationId xmlns:p14="http://schemas.microsoft.com/office/powerpoint/2010/main" val="718826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A52B09-656E-4B07-BEFF-9AB69F7BAAFA}"/>
              </a:ext>
            </a:extLst>
          </p:cNvPr>
          <p:cNvSpPr>
            <a:spLocks noGrp="1"/>
          </p:cNvSpPr>
          <p:nvPr>
            <p:ph type="title"/>
          </p:nvPr>
        </p:nvSpPr>
        <p:spPr/>
        <p:txBody>
          <a:bodyPr/>
          <a:lstStyle/>
          <a:p>
            <a:r>
              <a:rPr lang="zh-CN" altLang="en-US" dirty="0"/>
              <a:t>发展战略</a:t>
            </a:r>
          </a:p>
        </p:txBody>
      </p:sp>
      <p:sp>
        <p:nvSpPr>
          <p:cNvPr id="3" name="内容占位符 2">
            <a:extLst>
              <a:ext uri="{FF2B5EF4-FFF2-40B4-BE49-F238E27FC236}">
                <a16:creationId xmlns:a16="http://schemas.microsoft.com/office/drawing/2014/main" id="{63677DA0-421C-4D43-BB4D-CBDFA425ECBE}"/>
              </a:ext>
            </a:extLst>
          </p:cNvPr>
          <p:cNvSpPr>
            <a:spLocks noGrp="1"/>
          </p:cNvSpPr>
          <p:nvPr>
            <p:ph sz="half" idx="1"/>
          </p:nvPr>
        </p:nvSpPr>
        <p:spPr/>
        <p:txBody>
          <a:bodyPr/>
          <a:lstStyle/>
          <a:p>
            <a:r>
              <a:rPr lang="zh-CN" altLang="en-US" dirty="0"/>
              <a:t>扩大用户群体，增强活跃度。</a:t>
            </a:r>
            <a:endParaRPr lang="en-US" altLang="zh-CN" dirty="0"/>
          </a:p>
          <a:p>
            <a:r>
              <a:rPr lang="zh-CN" altLang="en-US" dirty="0"/>
              <a:t>扩大商户群体和商品品选择。</a:t>
            </a:r>
            <a:endParaRPr lang="en-US" altLang="zh-CN" dirty="0"/>
          </a:p>
          <a:p>
            <a:r>
              <a:rPr lang="zh-CN" altLang="en-US" dirty="0"/>
              <a:t>增强品牌认知。</a:t>
            </a:r>
            <a:endParaRPr lang="en-US" altLang="zh-CN" dirty="0"/>
          </a:p>
          <a:p>
            <a:r>
              <a:rPr lang="zh-CN" altLang="en-US" dirty="0"/>
              <a:t>提高技术能力。</a:t>
            </a:r>
            <a:endParaRPr lang="en-US" altLang="zh-CN" dirty="0"/>
          </a:p>
          <a:p>
            <a:r>
              <a:rPr lang="zh-CN" altLang="en-US" dirty="0"/>
              <a:t>国际化。</a:t>
            </a:r>
            <a:endParaRPr lang="en-US" altLang="zh-CN" dirty="0"/>
          </a:p>
          <a:p>
            <a:endParaRPr lang="zh-CN" altLang="en-US" dirty="0"/>
          </a:p>
        </p:txBody>
      </p:sp>
      <p:pic>
        <p:nvPicPr>
          <p:cNvPr id="5" name="内容占位符 4">
            <a:extLst>
              <a:ext uri="{FF2B5EF4-FFF2-40B4-BE49-F238E27FC236}">
                <a16:creationId xmlns:a16="http://schemas.microsoft.com/office/drawing/2014/main" id="{D23CB5D6-096A-4030-A29B-E191658A384C}"/>
              </a:ext>
            </a:extLst>
          </p:cNvPr>
          <p:cNvPicPr>
            <a:picLocks noGrp="1" noChangeAspect="1"/>
          </p:cNvPicPr>
          <p:nvPr>
            <p:ph sz="half" idx="2"/>
          </p:nvPr>
        </p:nvPicPr>
        <p:blipFill>
          <a:blip r:embed="rId2"/>
          <a:stretch>
            <a:fillRect/>
          </a:stretch>
        </p:blipFill>
        <p:spPr>
          <a:xfrm>
            <a:off x="4954734" y="1600200"/>
            <a:ext cx="3425532" cy="4525963"/>
          </a:xfrm>
          <a:prstGeom prst="rect">
            <a:avLst/>
          </a:prstGeom>
        </p:spPr>
      </p:pic>
    </p:spTree>
    <p:extLst>
      <p:ext uri="{BB962C8B-B14F-4D97-AF65-F5344CB8AC3E}">
        <p14:creationId xmlns:p14="http://schemas.microsoft.com/office/powerpoint/2010/main" val="3101881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36D7412E-5C93-40A4-A5A4-8DD867DA20EC}"/>
              </a:ext>
            </a:extLst>
          </p:cNvPr>
          <p:cNvSpPr>
            <a:spLocks noGrp="1"/>
          </p:cNvSpPr>
          <p:nvPr>
            <p:ph type="title"/>
          </p:nvPr>
        </p:nvSpPr>
        <p:spPr/>
        <p:txBody>
          <a:bodyPr/>
          <a:lstStyle/>
          <a:p>
            <a:r>
              <a:rPr lang="zh-CN" altLang="en-US" dirty="0"/>
              <a:t>平台的成长</a:t>
            </a:r>
          </a:p>
        </p:txBody>
      </p:sp>
      <p:sp>
        <p:nvSpPr>
          <p:cNvPr id="11" name="内容占位符 10">
            <a:extLst>
              <a:ext uri="{FF2B5EF4-FFF2-40B4-BE49-F238E27FC236}">
                <a16:creationId xmlns:a16="http://schemas.microsoft.com/office/drawing/2014/main" id="{39A1AF51-9D90-4678-81FD-A0ECCD834A68}"/>
              </a:ext>
            </a:extLst>
          </p:cNvPr>
          <p:cNvSpPr>
            <a:spLocks noGrp="1"/>
          </p:cNvSpPr>
          <p:nvPr>
            <p:ph sz="half" idx="1"/>
          </p:nvPr>
        </p:nvSpPr>
        <p:spPr/>
        <p:txBody>
          <a:bodyPr>
            <a:normAutofit lnSpcReduction="10000"/>
          </a:bodyPr>
          <a:lstStyle/>
          <a:p>
            <a:r>
              <a:rPr lang="zh-CN" altLang="en-US" dirty="0"/>
              <a:t>从微信引流（小程序）</a:t>
            </a:r>
            <a:endParaRPr lang="en-US" altLang="zh-CN" dirty="0"/>
          </a:p>
          <a:p>
            <a:r>
              <a:rPr lang="zh-CN" altLang="en-US" dirty="0"/>
              <a:t>规模</a:t>
            </a:r>
            <a:r>
              <a:rPr lang="en-US" altLang="zh-CN" dirty="0"/>
              <a:t>-</a:t>
            </a:r>
            <a:r>
              <a:rPr lang="zh-CN" altLang="en-US" dirty="0"/>
              <a:t>发展的良性循环</a:t>
            </a:r>
            <a:endParaRPr lang="en-US" altLang="zh-CN" dirty="0"/>
          </a:p>
          <a:p>
            <a:pPr lvl="1"/>
            <a:r>
              <a:rPr lang="zh-CN" altLang="en-US" dirty="0"/>
              <a:t>买家更多，吸引更多卖家，供应更多商品，吸引更多买家</a:t>
            </a:r>
            <a:r>
              <a:rPr lang="en-US" altLang="zh-CN" dirty="0"/>
              <a:t>……</a:t>
            </a:r>
          </a:p>
          <a:p>
            <a:pPr lvl="1"/>
            <a:r>
              <a:rPr lang="zh-CN" altLang="en-US" dirty="0"/>
              <a:t>买家更多，让卖家更愿意薄利多销，价格更便宜，吸引更多买家</a:t>
            </a:r>
            <a:r>
              <a:rPr lang="en-US" altLang="zh-CN" dirty="0"/>
              <a:t>……</a:t>
            </a:r>
          </a:p>
          <a:p>
            <a:r>
              <a:rPr lang="zh-CN" altLang="en-US" dirty="0"/>
              <a:t>轻资产</a:t>
            </a:r>
            <a:endParaRPr lang="en-US" altLang="zh-CN" dirty="0"/>
          </a:p>
          <a:p>
            <a:pPr lvl="1"/>
            <a:r>
              <a:rPr lang="zh-CN" altLang="en-US" dirty="0"/>
              <a:t>租用写字楼和服务器</a:t>
            </a:r>
            <a:endParaRPr lang="en-US" altLang="zh-CN" dirty="0"/>
          </a:p>
          <a:p>
            <a:pPr lvl="1"/>
            <a:r>
              <a:rPr lang="zh-CN" altLang="en-US" dirty="0"/>
              <a:t>使用第三方物流</a:t>
            </a:r>
          </a:p>
        </p:txBody>
      </p:sp>
      <mc:AlternateContent xmlns:mc="http://schemas.openxmlformats.org/markup-compatibility/2006" xmlns:a14="http://schemas.microsoft.com/office/drawing/2010/main">
        <mc:Choice Requires="a14">
          <p:graphicFrame>
            <p:nvGraphicFramePr>
              <p:cNvPr id="12" name="内容占位符 8">
                <a:extLst>
                  <a:ext uri="{FF2B5EF4-FFF2-40B4-BE49-F238E27FC236}">
                    <a16:creationId xmlns:a16="http://schemas.microsoft.com/office/drawing/2014/main" id="{BEBACC65-1E9E-4BE4-A095-7373EEFCEB0F}"/>
                  </a:ext>
                </a:extLst>
              </p:cNvPr>
              <p:cNvGraphicFramePr>
                <a:graphicFrameLocks noGrp="1"/>
              </p:cNvGraphicFramePr>
              <p:nvPr>
                <p:ph sz="half" idx="2"/>
                <p:extLst>
                  <p:ext uri="{D42A27DB-BD31-4B8C-83A1-F6EECF244321}">
                    <p14:modId xmlns:p14="http://schemas.microsoft.com/office/powerpoint/2010/main" val="2040125936"/>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12" name="内容占位符 8">
                <a:extLst>
                  <a:ext uri="{FF2B5EF4-FFF2-40B4-BE49-F238E27FC236}">
                    <a16:creationId xmlns:a16="http://schemas.microsoft.com/office/drawing/2014/main" id="{BEBACC65-1E9E-4BE4-A095-7373EEFCEB0F}"/>
                  </a:ext>
                </a:extLst>
              </p:cNvPr>
              <p:cNvGraphicFramePr>
                <a:graphicFrameLocks noGrp="1"/>
              </p:cNvGraphicFramePr>
              <p:nvPr>
                <p:ph sz="half" idx="2"/>
                <p:extLst>
                  <p:ext uri="{D42A27DB-BD31-4B8C-83A1-F6EECF244321}">
                    <p14:modId xmlns:p14="http://schemas.microsoft.com/office/powerpoint/2010/main" val="2040125936"/>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Tree>
    <p:extLst>
      <p:ext uri="{BB962C8B-B14F-4D97-AF65-F5344CB8AC3E}">
        <p14:creationId xmlns:p14="http://schemas.microsoft.com/office/powerpoint/2010/main" val="1289072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4F45B7-D433-403C-8E42-94C140ECB1A7}"/>
              </a:ext>
            </a:extLst>
          </p:cNvPr>
          <p:cNvSpPr>
            <a:spLocks noGrp="1"/>
          </p:cNvSpPr>
          <p:nvPr>
            <p:ph type="title"/>
          </p:nvPr>
        </p:nvSpPr>
        <p:spPr/>
        <p:txBody>
          <a:bodyPr/>
          <a:lstStyle/>
          <a:p>
            <a:r>
              <a:rPr lang="zh-CN" altLang="en-US" dirty="0"/>
              <a:t>拼多多赚什么钱？</a:t>
            </a:r>
          </a:p>
        </p:txBody>
      </p:sp>
      <p:sp>
        <p:nvSpPr>
          <p:cNvPr id="3" name="内容占位符 2">
            <a:extLst>
              <a:ext uri="{FF2B5EF4-FFF2-40B4-BE49-F238E27FC236}">
                <a16:creationId xmlns:a16="http://schemas.microsoft.com/office/drawing/2014/main" id="{A1A0DE81-20AD-4F30-935C-F866867E6368}"/>
              </a:ext>
            </a:extLst>
          </p:cNvPr>
          <p:cNvSpPr>
            <a:spLocks noGrp="1"/>
          </p:cNvSpPr>
          <p:nvPr>
            <p:ph sz="half" idx="1"/>
          </p:nvPr>
        </p:nvSpPr>
        <p:spPr>
          <a:xfrm>
            <a:off x="457200" y="1600201"/>
            <a:ext cx="7931224" cy="2764904"/>
          </a:xfrm>
        </p:spPr>
        <p:txBody>
          <a:bodyPr>
            <a:normAutofit lnSpcReduction="10000"/>
          </a:bodyPr>
          <a:lstStyle/>
          <a:p>
            <a:r>
              <a:rPr lang="zh-CN" altLang="en-US" dirty="0"/>
              <a:t>营销服务费（</a:t>
            </a:r>
            <a:r>
              <a:rPr lang="en-US" altLang="zh-CN" dirty="0"/>
              <a:t>Online marketing services and others, </a:t>
            </a:r>
            <a:r>
              <a:rPr lang="zh-CN" altLang="en-US" dirty="0"/>
              <a:t>占</a:t>
            </a:r>
            <a:r>
              <a:rPr lang="en-US" altLang="zh-CN" dirty="0"/>
              <a:t>2024</a:t>
            </a:r>
            <a:r>
              <a:rPr lang="zh-CN" altLang="en-US" dirty="0"/>
              <a:t>年营收</a:t>
            </a:r>
            <a:r>
              <a:rPr lang="en-US" altLang="zh-CN" dirty="0"/>
              <a:t>50.3%</a:t>
            </a:r>
            <a:r>
              <a:rPr lang="zh-CN" altLang="en-US" dirty="0"/>
              <a:t>）</a:t>
            </a:r>
            <a:endParaRPr lang="en-US" altLang="zh-CN" dirty="0"/>
          </a:p>
          <a:p>
            <a:pPr lvl="1"/>
            <a:r>
              <a:rPr lang="zh-CN" altLang="en-US" dirty="0"/>
              <a:t>商品得到多少流量</a:t>
            </a:r>
            <a:endParaRPr lang="en-US" altLang="zh-CN" dirty="0"/>
          </a:p>
          <a:p>
            <a:r>
              <a:rPr lang="zh-CN" altLang="en-US" dirty="0"/>
              <a:t>交易服务（</a:t>
            </a:r>
            <a:r>
              <a:rPr lang="en-US" altLang="zh-CN" dirty="0"/>
              <a:t>Transaction services</a:t>
            </a:r>
            <a:r>
              <a:rPr lang="zh-CN" altLang="en-US" dirty="0"/>
              <a:t>，占</a:t>
            </a:r>
            <a:r>
              <a:rPr lang="en-US" altLang="zh-CN" dirty="0"/>
              <a:t>2024</a:t>
            </a:r>
            <a:r>
              <a:rPr lang="zh-CN" altLang="en-US" dirty="0"/>
              <a:t>年营收</a:t>
            </a:r>
            <a:r>
              <a:rPr lang="en-US" altLang="zh-CN" dirty="0"/>
              <a:t>49.7%</a:t>
            </a:r>
            <a:r>
              <a:rPr lang="zh-CN" altLang="en-US" dirty="0"/>
              <a:t>）</a:t>
            </a:r>
            <a:endParaRPr lang="en-US" altLang="zh-CN" dirty="0"/>
          </a:p>
          <a:p>
            <a:r>
              <a:rPr lang="en-US" altLang="zh-CN" dirty="0"/>
              <a:t>2024</a:t>
            </a:r>
            <a:r>
              <a:rPr lang="zh-CN" altLang="en-US" dirty="0"/>
              <a:t>年，总营收</a:t>
            </a:r>
            <a:r>
              <a:rPr lang="en-US" altLang="zh-CN" dirty="0"/>
              <a:t>3938</a:t>
            </a:r>
            <a:r>
              <a:rPr lang="zh-CN" altLang="en-US" dirty="0"/>
              <a:t>亿元。</a:t>
            </a:r>
            <a:endParaRPr lang="en-US" altLang="zh-CN" dirty="0"/>
          </a:p>
          <a:p>
            <a:pPr marL="400050" lvl="1" indent="0">
              <a:buNone/>
            </a:pPr>
            <a:endParaRPr lang="en-US" altLang="zh-CN" dirty="0"/>
          </a:p>
          <a:p>
            <a:endParaRPr lang="zh-CN" altLang="en-US" dirty="0"/>
          </a:p>
        </p:txBody>
      </p:sp>
      <p:pic>
        <p:nvPicPr>
          <p:cNvPr id="5" name="图片 4"/>
          <p:cNvPicPr>
            <a:picLocks noChangeAspect="1"/>
          </p:cNvPicPr>
          <p:nvPr/>
        </p:nvPicPr>
        <p:blipFill>
          <a:blip r:embed="rId3"/>
          <a:stretch>
            <a:fillRect/>
          </a:stretch>
        </p:blipFill>
        <p:spPr>
          <a:xfrm>
            <a:off x="457201" y="4221088"/>
            <a:ext cx="8229600" cy="1432419"/>
          </a:xfrm>
          <a:prstGeom prst="rect">
            <a:avLst/>
          </a:prstGeom>
        </p:spPr>
      </p:pic>
    </p:spTree>
    <p:extLst>
      <p:ext uri="{BB962C8B-B14F-4D97-AF65-F5344CB8AC3E}">
        <p14:creationId xmlns:p14="http://schemas.microsoft.com/office/powerpoint/2010/main" val="1788674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1D5725-5608-453D-B19B-8E5230088891}"/>
              </a:ext>
            </a:extLst>
          </p:cNvPr>
          <p:cNvSpPr>
            <a:spLocks noGrp="1"/>
          </p:cNvSpPr>
          <p:nvPr>
            <p:ph type="title"/>
          </p:nvPr>
        </p:nvSpPr>
        <p:spPr/>
        <p:txBody>
          <a:bodyPr/>
          <a:lstStyle/>
          <a:p>
            <a:r>
              <a:rPr lang="zh-CN" altLang="en-US" dirty="0"/>
              <a:t>引论</a:t>
            </a:r>
          </a:p>
        </p:txBody>
      </p:sp>
      <p:sp>
        <p:nvSpPr>
          <p:cNvPr id="3" name="内容占位符 2">
            <a:extLst>
              <a:ext uri="{FF2B5EF4-FFF2-40B4-BE49-F238E27FC236}">
                <a16:creationId xmlns:a16="http://schemas.microsoft.com/office/drawing/2014/main" id="{73ACDA4C-2AE4-4074-A656-DD8EC79CC04F}"/>
              </a:ext>
            </a:extLst>
          </p:cNvPr>
          <p:cNvSpPr>
            <a:spLocks noGrp="1"/>
          </p:cNvSpPr>
          <p:nvPr>
            <p:ph idx="1"/>
          </p:nvPr>
        </p:nvSpPr>
        <p:spPr/>
        <p:txBody>
          <a:bodyPr>
            <a:normAutofit fontScale="70000" lnSpcReduction="20000"/>
          </a:bodyPr>
          <a:lstStyle/>
          <a:p>
            <a:r>
              <a:rPr lang="zh-CN" altLang="en-US" dirty="0"/>
              <a:t>平台公司的核心资产是平台（</a:t>
            </a:r>
            <a:r>
              <a:rPr lang="en-US" altLang="zh-CN" dirty="0"/>
              <a:t>Platform</a:t>
            </a:r>
            <a:r>
              <a:rPr lang="zh-CN" altLang="en-US" dirty="0"/>
              <a:t>），或者说生态（</a:t>
            </a:r>
            <a:r>
              <a:rPr lang="en-US" altLang="zh-CN" dirty="0"/>
              <a:t>Ecosystem</a:t>
            </a:r>
            <a:r>
              <a:rPr lang="zh-CN" altLang="en-US" dirty="0"/>
              <a:t>）。</a:t>
            </a:r>
            <a:endParaRPr lang="en-US" altLang="zh-CN" dirty="0"/>
          </a:p>
          <a:p>
            <a:pPr lvl="1"/>
            <a:r>
              <a:rPr lang="zh-CN" altLang="en-US" dirty="0"/>
              <a:t>双边平台，比如</a:t>
            </a:r>
            <a:endParaRPr lang="en-US" altLang="zh-CN" dirty="0"/>
          </a:p>
          <a:p>
            <a:pPr lvl="2"/>
            <a:r>
              <a:rPr lang="zh-CN" altLang="en-US" dirty="0"/>
              <a:t>淘宝、拼多多等：卖家和买家</a:t>
            </a:r>
            <a:endParaRPr lang="en-US" altLang="zh-CN" dirty="0"/>
          </a:p>
          <a:p>
            <a:pPr lvl="2"/>
            <a:r>
              <a:rPr lang="zh-CN" altLang="en-US" dirty="0"/>
              <a:t>滴滴、</a:t>
            </a:r>
            <a:r>
              <a:rPr lang="en-US" altLang="zh-CN" dirty="0"/>
              <a:t>Uber</a:t>
            </a:r>
            <a:r>
              <a:rPr lang="zh-CN" altLang="en-US" dirty="0"/>
              <a:t>：司机和乘客</a:t>
            </a:r>
            <a:endParaRPr lang="en-US" altLang="zh-CN" dirty="0"/>
          </a:p>
          <a:p>
            <a:pPr lvl="2"/>
            <a:r>
              <a:rPr lang="zh-CN" altLang="en-US" dirty="0"/>
              <a:t>携程、</a:t>
            </a:r>
            <a:r>
              <a:rPr lang="en-US" altLang="zh-CN" dirty="0"/>
              <a:t>Bookings</a:t>
            </a:r>
            <a:r>
              <a:rPr lang="zh-CN" altLang="en-US" dirty="0"/>
              <a:t>：商家和旅客</a:t>
            </a:r>
            <a:endParaRPr lang="en-US" altLang="zh-CN" dirty="0"/>
          </a:p>
          <a:p>
            <a:pPr lvl="2"/>
            <a:r>
              <a:rPr lang="en-US" altLang="zh-CN" dirty="0"/>
              <a:t>Airbnb</a:t>
            </a:r>
            <a:r>
              <a:rPr lang="zh-CN" altLang="en-US" dirty="0"/>
              <a:t>：房东和短租客</a:t>
            </a:r>
            <a:endParaRPr lang="en-US" altLang="zh-CN" dirty="0"/>
          </a:p>
          <a:p>
            <a:pPr lvl="1"/>
            <a:r>
              <a:rPr lang="zh-CN" altLang="en-US" dirty="0"/>
              <a:t>多边平台，比如</a:t>
            </a:r>
            <a:endParaRPr lang="en-US" altLang="zh-CN" dirty="0"/>
          </a:p>
          <a:p>
            <a:pPr lvl="2"/>
            <a:r>
              <a:rPr lang="en-US" altLang="zh-CN" dirty="0"/>
              <a:t>VISA/MasterCard: </a:t>
            </a:r>
            <a:r>
              <a:rPr lang="zh-CN" altLang="en-US" dirty="0"/>
              <a:t>银行、商家、消费者</a:t>
            </a:r>
            <a:endParaRPr lang="en-US" altLang="zh-CN" dirty="0"/>
          </a:p>
          <a:p>
            <a:pPr lvl="2"/>
            <a:r>
              <a:rPr lang="zh-CN" altLang="en-US" dirty="0"/>
              <a:t>贝壳：买家</a:t>
            </a:r>
            <a:r>
              <a:rPr lang="en-US" altLang="zh-CN" dirty="0"/>
              <a:t>/</a:t>
            </a:r>
            <a:r>
              <a:rPr lang="zh-CN" altLang="en-US" dirty="0"/>
              <a:t>租客、房东、中介</a:t>
            </a:r>
            <a:endParaRPr lang="en-US" altLang="zh-CN" dirty="0"/>
          </a:p>
          <a:p>
            <a:pPr lvl="2"/>
            <a:r>
              <a:rPr lang="zh-CN" altLang="en-US" dirty="0"/>
              <a:t>美团：顾客、商家、快递小哥</a:t>
            </a:r>
            <a:endParaRPr lang="en-US" altLang="zh-CN" dirty="0"/>
          </a:p>
          <a:p>
            <a:pPr lvl="2"/>
            <a:r>
              <a:rPr lang="zh-CN" altLang="en-US" dirty="0"/>
              <a:t>阿里健康：医生、药房、患者</a:t>
            </a:r>
            <a:endParaRPr lang="en-US" altLang="zh-CN" dirty="0"/>
          </a:p>
          <a:p>
            <a:pPr lvl="2"/>
            <a:r>
              <a:rPr lang="zh-CN" altLang="en-US" dirty="0"/>
              <a:t>港交所</a:t>
            </a:r>
            <a:r>
              <a:rPr lang="en-US" altLang="zh-CN" dirty="0"/>
              <a:t>/OTCM: </a:t>
            </a:r>
            <a:r>
              <a:rPr lang="zh-CN" altLang="en-US" dirty="0"/>
              <a:t>上市公司、投资者、经纪人</a:t>
            </a:r>
            <a:endParaRPr lang="en-US" altLang="zh-CN" dirty="0"/>
          </a:p>
          <a:p>
            <a:pPr lvl="1"/>
            <a:r>
              <a:rPr lang="zh-CN" altLang="en-US" dirty="0"/>
              <a:t>其他</a:t>
            </a:r>
            <a:endParaRPr lang="en-US" altLang="zh-CN" dirty="0"/>
          </a:p>
          <a:p>
            <a:pPr lvl="2"/>
            <a:r>
              <a:rPr lang="zh-CN" altLang="en-US" dirty="0"/>
              <a:t>腾讯、谷歌、</a:t>
            </a:r>
            <a:r>
              <a:rPr lang="en-US" altLang="zh-CN" dirty="0"/>
              <a:t>Meta</a:t>
            </a:r>
            <a:r>
              <a:rPr lang="zh-CN" altLang="en-US" dirty="0"/>
              <a:t>、苹果等</a:t>
            </a:r>
            <a:r>
              <a:rPr lang="en-US" altLang="zh-CN" dirty="0"/>
              <a:t>Big Tech.</a:t>
            </a:r>
          </a:p>
          <a:p>
            <a:pPr marL="914400" lvl="2" indent="0">
              <a:buNone/>
            </a:pPr>
            <a:endParaRPr lang="zh-CN" altLang="en-US" dirty="0"/>
          </a:p>
        </p:txBody>
      </p:sp>
    </p:spTree>
    <p:extLst>
      <p:ext uri="{BB962C8B-B14F-4D97-AF65-F5344CB8AC3E}">
        <p14:creationId xmlns:p14="http://schemas.microsoft.com/office/powerpoint/2010/main" val="1429854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1348DA-CA57-4473-BB57-B83E65320AA1}"/>
              </a:ext>
            </a:extLst>
          </p:cNvPr>
          <p:cNvSpPr>
            <a:spLocks noGrp="1"/>
          </p:cNvSpPr>
          <p:nvPr>
            <p:ph type="title"/>
          </p:nvPr>
        </p:nvSpPr>
        <p:spPr/>
        <p:txBody>
          <a:bodyPr/>
          <a:lstStyle/>
          <a:p>
            <a:r>
              <a:rPr lang="zh-CN" altLang="en-US" dirty="0"/>
              <a:t>营业成本和费用</a:t>
            </a:r>
          </a:p>
        </p:txBody>
      </p:sp>
      <p:sp>
        <p:nvSpPr>
          <p:cNvPr id="5" name="文本占位符 4">
            <a:extLst>
              <a:ext uri="{FF2B5EF4-FFF2-40B4-BE49-F238E27FC236}">
                <a16:creationId xmlns:a16="http://schemas.microsoft.com/office/drawing/2014/main" id="{DC63A5D8-FDEF-4F7F-8987-8167B9C4A467}"/>
              </a:ext>
            </a:extLst>
          </p:cNvPr>
          <p:cNvSpPr>
            <a:spLocks noGrp="1"/>
          </p:cNvSpPr>
          <p:nvPr>
            <p:ph type="body" idx="1"/>
          </p:nvPr>
        </p:nvSpPr>
        <p:spPr/>
        <p:txBody>
          <a:bodyPr/>
          <a:lstStyle/>
          <a:p>
            <a:r>
              <a:rPr lang="zh-CN" altLang="en-US" dirty="0"/>
              <a:t>营业成本（</a:t>
            </a:r>
            <a:r>
              <a:rPr lang="en-US" altLang="zh-CN" dirty="0"/>
              <a:t>1539</a:t>
            </a:r>
            <a:r>
              <a:rPr lang="zh-CN" altLang="en-US" dirty="0"/>
              <a:t>亿元）</a:t>
            </a:r>
          </a:p>
        </p:txBody>
      </p:sp>
      <p:sp>
        <p:nvSpPr>
          <p:cNvPr id="6" name="内容占位符 5">
            <a:extLst>
              <a:ext uri="{FF2B5EF4-FFF2-40B4-BE49-F238E27FC236}">
                <a16:creationId xmlns:a16="http://schemas.microsoft.com/office/drawing/2014/main" id="{5764CDA6-FEBB-44CF-AFE7-7B62DA2F6F86}"/>
              </a:ext>
            </a:extLst>
          </p:cNvPr>
          <p:cNvSpPr>
            <a:spLocks noGrp="1"/>
          </p:cNvSpPr>
          <p:nvPr>
            <p:ph sz="half" idx="2"/>
          </p:nvPr>
        </p:nvSpPr>
        <p:spPr/>
        <p:txBody>
          <a:bodyPr>
            <a:normAutofit fontScale="92500" lnSpcReduction="10000"/>
          </a:bodyPr>
          <a:lstStyle/>
          <a:p>
            <a:r>
              <a:rPr lang="zh-CN" altLang="en-US" dirty="0"/>
              <a:t>支付费用（</a:t>
            </a:r>
            <a:r>
              <a:rPr lang="en-US" altLang="zh-CN" dirty="0"/>
              <a:t>7.2%</a:t>
            </a:r>
            <a:r>
              <a:rPr lang="zh-CN" altLang="en-US" dirty="0"/>
              <a:t>）</a:t>
            </a:r>
            <a:endParaRPr lang="en-US" altLang="zh-CN" dirty="0"/>
          </a:p>
          <a:p>
            <a:r>
              <a:rPr lang="zh-CN" altLang="en-US" dirty="0"/>
              <a:t>平台运营费用（</a:t>
            </a:r>
            <a:r>
              <a:rPr lang="en-US" altLang="zh-CN" dirty="0"/>
              <a:t>92.6%</a:t>
            </a:r>
            <a:r>
              <a:rPr lang="zh-CN" altLang="en-US" dirty="0"/>
              <a:t>）</a:t>
            </a:r>
            <a:endParaRPr lang="en-US" altLang="zh-CN" dirty="0"/>
          </a:p>
          <a:p>
            <a:pPr lvl="1"/>
            <a:r>
              <a:rPr lang="zh-CN" altLang="en-US" dirty="0"/>
              <a:t>商品销售成本和费用</a:t>
            </a:r>
            <a:endParaRPr lang="en-US" altLang="zh-CN" dirty="0"/>
          </a:p>
          <a:p>
            <a:pPr lvl="1"/>
            <a:r>
              <a:rPr lang="zh-CN" altLang="en-US" dirty="0"/>
              <a:t>运达费用（</a:t>
            </a:r>
            <a:r>
              <a:rPr lang="en-US" altLang="zh-CN" dirty="0"/>
              <a:t>fulfillment fees</a:t>
            </a:r>
            <a:r>
              <a:rPr lang="zh-CN" altLang="en-US" dirty="0"/>
              <a:t>）</a:t>
            </a:r>
            <a:r>
              <a:rPr lang="en-US" altLang="zh-CN" dirty="0"/>
              <a:t> </a:t>
            </a:r>
          </a:p>
          <a:p>
            <a:pPr lvl="1"/>
            <a:r>
              <a:rPr lang="zh-CN" altLang="en-US" dirty="0"/>
              <a:t>商户支持（</a:t>
            </a:r>
            <a:r>
              <a:rPr lang="en-US" altLang="zh-CN" dirty="0"/>
              <a:t>merchant support services</a:t>
            </a:r>
            <a:r>
              <a:rPr lang="zh-CN" altLang="en-US" dirty="0"/>
              <a:t>）</a:t>
            </a:r>
            <a:endParaRPr lang="en-US" altLang="zh-CN" dirty="0"/>
          </a:p>
          <a:p>
            <a:pPr lvl="1"/>
            <a:r>
              <a:rPr lang="zh-CN" altLang="en-US" dirty="0"/>
              <a:t>带宽和服务器成本</a:t>
            </a:r>
            <a:endParaRPr lang="en-US" altLang="zh-CN" dirty="0"/>
          </a:p>
          <a:p>
            <a:pPr lvl="1"/>
            <a:r>
              <a:rPr lang="zh-CN" altLang="en-US" dirty="0"/>
              <a:t>折旧和摊销</a:t>
            </a:r>
            <a:endParaRPr lang="en-US" altLang="zh-CN" dirty="0"/>
          </a:p>
          <a:p>
            <a:pPr lvl="1"/>
            <a:r>
              <a:rPr lang="zh-CN" altLang="en-US" dirty="0"/>
              <a:t>维护成本（</a:t>
            </a:r>
            <a:r>
              <a:rPr lang="en-US" altLang="zh-CN" dirty="0"/>
              <a:t>maintenance costs</a:t>
            </a:r>
            <a:r>
              <a:rPr lang="zh-CN" altLang="en-US" dirty="0"/>
              <a:t>）</a:t>
            </a:r>
            <a:r>
              <a:rPr lang="en-US" altLang="zh-CN" dirty="0"/>
              <a:t> </a:t>
            </a:r>
          </a:p>
          <a:p>
            <a:pPr lvl="1"/>
            <a:r>
              <a:rPr lang="zh-CN" altLang="en-US" dirty="0"/>
              <a:t>工资和激励</a:t>
            </a:r>
            <a:r>
              <a:rPr lang="en-US" altLang="zh-CN" dirty="0"/>
              <a:t> </a:t>
            </a:r>
          </a:p>
          <a:p>
            <a:pPr lvl="1"/>
            <a:r>
              <a:rPr lang="zh-CN" altLang="en-US" dirty="0"/>
              <a:t>电话中心</a:t>
            </a:r>
            <a:r>
              <a:rPr lang="en-US" altLang="zh-CN" dirty="0"/>
              <a:t> </a:t>
            </a:r>
          </a:p>
          <a:p>
            <a:pPr lvl="1"/>
            <a:r>
              <a:rPr lang="zh-CN" altLang="en-US" dirty="0"/>
              <a:t>其他</a:t>
            </a:r>
            <a:r>
              <a:rPr lang="en-US" altLang="zh-CN" dirty="0"/>
              <a:t> </a:t>
            </a:r>
          </a:p>
          <a:p>
            <a:pPr lvl="1"/>
            <a:endParaRPr lang="zh-CN" altLang="en-US" dirty="0"/>
          </a:p>
        </p:txBody>
      </p:sp>
      <p:sp>
        <p:nvSpPr>
          <p:cNvPr id="7" name="文本占位符 6">
            <a:extLst>
              <a:ext uri="{FF2B5EF4-FFF2-40B4-BE49-F238E27FC236}">
                <a16:creationId xmlns:a16="http://schemas.microsoft.com/office/drawing/2014/main" id="{81DBEF3F-E361-4A3D-BFBB-40C5F38CBEE5}"/>
              </a:ext>
            </a:extLst>
          </p:cNvPr>
          <p:cNvSpPr>
            <a:spLocks noGrp="1"/>
          </p:cNvSpPr>
          <p:nvPr>
            <p:ph type="body" sz="quarter" idx="3"/>
          </p:nvPr>
        </p:nvSpPr>
        <p:spPr/>
        <p:txBody>
          <a:bodyPr/>
          <a:lstStyle/>
          <a:p>
            <a:r>
              <a:rPr lang="zh-CN" altLang="en-US" dirty="0"/>
              <a:t>营业费用（</a:t>
            </a:r>
            <a:r>
              <a:rPr lang="en-US" altLang="zh-CN" dirty="0"/>
              <a:t>1315</a:t>
            </a:r>
            <a:r>
              <a:rPr lang="zh-CN" altLang="en-US" dirty="0"/>
              <a:t>亿元）</a:t>
            </a:r>
          </a:p>
        </p:txBody>
      </p:sp>
      <p:sp>
        <p:nvSpPr>
          <p:cNvPr id="8" name="内容占位符 7">
            <a:extLst>
              <a:ext uri="{FF2B5EF4-FFF2-40B4-BE49-F238E27FC236}">
                <a16:creationId xmlns:a16="http://schemas.microsoft.com/office/drawing/2014/main" id="{AF0E3347-52F8-4D8A-B233-C932CF9A4084}"/>
              </a:ext>
            </a:extLst>
          </p:cNvPr>
          <p:cNvSpPr>
            <a:spLocks noGrp="1"/>
          </p:cNvSpPr>
          <p:nvPr>
            <p:ph sz="quarter" idx="4"/>
          </p:nvPr>
        </p:nvSpPr>
        <p:spPr/>
        <p:txBody>
          <a:bodyPr>
            <a:normAutofit/>
          </a:bodyPr>
          <a:lstStyle/>
          <a:p>
            <a:r>
              <a:rPr lang="zh-CN" altLang="en-US" dirty="0"/>
              <a:t>销售和营销（</a:t>
            </a:r>
            <a:r>
              <a:rPr lang="en-US" altLang="zh-CN" dirty="0"/>
              <a:t>84.7%</a:t>
            </a:r>
            <a:r>
              <a:rPr lang="zh-CN" altLang="en-US" dirty="0"/>
              <a:t>）</a:t>
            </a:r>
            <a:endParaRPr lang="en-US" altLang="zh-CN" dirty="0"/>
          </a:p>
          <a:p>
            <a:r>
              <a:rPr lang="zh-CN" altLang="en-US" dirty="0"/>
              <a:t>管理（</a:t>
            </a:r>
            <a:r>
              <a:rPr lang="en-US" altLang="zh-CN" dirty="0"/>
              <a:t>5.7%</a:t>
            </a:r>
            <a:r>
              <a:rPr lang="zh-CN" altLang="en-US" dirty="0"/>
              <a:t>）</a:t>
            </a:r>
            <a:endParaRPr lang="en-US" altLang="zh-CN" dirty="0"/>
          </a:p>
          <a:p>
            <a:r>
              <a:rPr lang="zh-CN" altLang="en-US" dirty="0"/>
              <a:t>研发（</a:t>
            </a:r>
            <a:r>
              <a:rPr lang="en-US" altLang="zh-CN" dirty="0"/>
              <a:t>9.6%</a:t>
            </a:r>
            <a:r>
              <a:rPr lang="zh-CN" altLang="en-US" dirty="0"/>
              <a:t>）</a:t>
            </a:r>
          </a:p>
        </p:txBody>
      </p:sp>
    </p:spTree>
    <p:extLst>
      <p:ext uri="{BB962C8B-B14F-4D97-AF65-F5344CB8AC3E}">
        <p14:creationId xmlns:p14="http://schemas.microsoft.com/office/powerpoint/2010/main" val="2887673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a:t>护城河分析</a:t>
            </a:r>
          </a:p>
        </p:txBody>
      </p:sp>
      <p:sp>
        <p:nvSpPr>
          <p:cNvPr id="8" name="内容占位符 7"/>
          <p:cNvSpPr>
            <a:spLocks noGrp="1"/>
          </p:cNvSpPr>
          <p:nvPr>
            <p:ph idx="1"/>
          </p:nvPr>
        </p:nvSpPr>
        <p:spPr/>
        <p:txBody>
          <a:bodyPr/>
          <a:lstStyle/>
          <a:p>
            <a:r>
              <a:rPr lang="zh-CN" altLang="en-US" dirty="0"/>
              <a:t>网络效应</a:t>
            </a:r>
            <a:endParaRPr lang="en-US" altLang="zh-CN" dirty="0"/>
          </a:p>
          <a:p>
            <a:pPr lvl="1"/>
            <a:r>
              <a:rPr lang="zh-CN" altLang="en-US" dirty="0"/>
              <a:t>每增加一个商家，消费者获益。</a:t>
            </a:r>
            <a:endParaRPr lang="en-US" altLang="zh-CN" dirty="0"/>
          </a:p>
          <a:p>
            <a:pPr lvl="1"/>
            <a:r>
              <a:rPr lang="zh-CN" altLang="en-US" dirty="0"/>
              <a:t>每增加一个活跃用户，商家获益。</a:t>
            </a:r>
            <a:endParaRPr lang="en-US" altLang="zh-CN" dirty="0"/>
          </a:p>
          <a:p>
            <a:r>
              <a:rPr lang="zh-CN" altLang="en-US" dirty="0"/>
              <a:t>规模效应</a:t>
            </a:r>
            <a:endParaRPr lang="en-US" altLang="zh-CN" dirty="0"/>
          </a:p>
          <a:p>
            <a:pPr lvl="1"/>
            <a:r>
              <a:rPr lang="zh-CN" altLang="en-US" dirty="0"/>
              <a:t>经营成本低，支持低价</a:t>
            </a:r>
            <a:endParaRPr lang="en-US" altLang="zh-CN" dirty="0"/>
          </a:p>
          <a:p>
            <a:pPr lvl="1"/>
            <a:r>
              <a:rPr lang="zh-CN" altLang="en-US" dirty="0"/>
              <a:t>新进者难以复制网络</a:t>
            </a:r>
            <a:endParaRPr lang="en-US" altLang="zh-CN" dirty="0"/>
          </a:p>
          <a:p>
            <a:r>
              <a:rPr lang="zh-CN" altLang="en-US" dirty="0"/>
              <a:t>行业竞争格局</a:t>
            </a:r>
            <a:endParaRPr lang="en-US" altLang="zh-CN" dirty="0"/>
          </a:p>
          <a:p>
            <a:pPr lvl="1"/>
            <a:r>
              <a:rPr lang="zh-CN" altLang="en-US" dirty="0"/>
              <a:t>淘宝天猫、京东、线下折扣店</a:t>
            </a:r>
          </a:p>
        </p:txBody>
      </p:sp>
    </p:spTree>
    <p:extLst>
      <p:ext uri="{BB962C8B-B14F-4D97-AF65-F5344CB8AC3E}">
        <p14:creationId xmlns:p14="http://schemas.microsoft.com/office/powerpoint/2010/main" val="3486095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投资分析</a:t>
            </a:r>
          </a:p>
        </p:txBody>
      </p:sp>
      <p:sp>
        <p:nvSpPr>
          <p:cNvPr id="3" name="内容占位符 2"/>
          <p:cNvSpPr>
            <a:spLocks noGrp="1"/>
          </p:cNvSpPr>
          <p:nvPr>
            <p:ph sz="half" idx="1"/>
          </p:nvPr>
        </p:nvSpPr>
        <p:spPr/>
        <p:txBody>
          <a:bodyPr>
            <a:normAutofit fontScale="92500" lnSpcReduction="20000"/>
          </a:bodyPr>
          <a:lstStyle/>
          <a:p>
            <a:r>
              <a:rPr lang="zh-CN" altLang="en-US" dirty="0"/>
              <a:t>是否好生意？</a:t>
            </a:r>
            <a:endParaRPr lang="en-US" altLang="zh-CN" dirty="0"/>
          </a:p>
          <a:p>
            <a:pPr lvl="1"/>
            <a:r>
              <a:rPr lang="zh-CN" altLang="en-US" dirty="0"/>
              <a:t>毛利和净利</a:t>
            </a:r>
            <a:endParaRPr lang="en-US" altLang="zh-CN" dirty="0"/>
          </a:p>
          <a:p>
            <a:pPr lvl="1"/>
            <a:r>
              <a:rPr lang="zh-CN" altLang="en-US" dirty="0"/>
              <a:t>现金流如何</a:t>
            </a:r>
            <a:endParaRPr lang="en-US" altLang="zh-CN" dirty="0"/>
          </a:p>
          <a:p>
            <a:pPr lvl="1"/>
            <a:r>
              <a:rPr lang="zh-CN" altLang="en-US" dirty="0"/>
              <a:t>投资回报率</a:t>
            </a:r>
            <a:endParaRPr lang="en-US" altLang="zh-CN" dirty="0"/>
          </a:p>
          <a:p>
            <a:r>
              <a:rPr lang="zh-CN" altLang="en-US" dirty="0"/>
              <a:t>成长性如何？</a:t>
            </a:r>
            <a:endParaRPr lang="en-US" altLang="zh-CN" dirty="0"/>
          </a:p>
          <a:p>
            <a:r>
              <a:rPr lang="zh-CN" altLang="en-US" dirty="0"/>
              <a:t>估值是否便宜？</a:t>
            </a:r>
            <a:endParaRPr lang="en-US" altLang="zh-CN" dirty="0"/>
          </a:p>
          <a:p>
            <a:r>
              <a:rPr lang="zh-CN" altLang="en-US" dirty="0"/>
              <a:t>回报股东？</a:t>
            </a:r>
            <a:endParaRPr lang="en-US" altLang="zh-CN" dirty="0"/>
          </a:p>
          <a:p>
            <a:r>
              <a:rPr lang="zh-CN" altLang="en-US" dirty="0"/>
              <a:t>有哪些风险？</a:t>
            </a:r>
            <a:endParaRPr lang="en-US" altLang="zh-CN" dirty="0"/>
          </a:p>
          <a:p>
            <a:endParaRPr lang="zh-CN" altLang="en-US" dirty="0"/>
          </a:p>
        </p:txBody>
      </p:sp>
      <p:sp>
        <p:nvSpPr>
          <p:cNvPr id="4" name="内容占位符 3">
            <a:extLst>
              <a:ext uri="{FF2B5EF4-FFF2-40B4-BE49-F238E27FC236}">
                <a16:creationId xmlns:a16="http://schemas.microsoft.com/office/drawing/2014/main" id="{84595027-B4DD-4ACF-9672-775D9A8EE03E}"/>
              </a:ext>
            </a:extLst>
          </p:cNvPr>
          <p:cNvSpPr>
            <a:spLocks noGrp="1"/>
          </p:cNvSpPr>
          <p:nvPr>
            <p:ph sz="half" idx="2"/>
          </p:nvPr>
        </p:nvSpPr>
        <p:spPr/>
        <p:txBody>
          <a:bodyPr>
            <a:normAutofit fontScale="92500" lnSpcReduction="20000"/>
          </a:bodyPr>
          <a:lstStyle/>
          <a:p>
            <a:r>
              <a:rPr lang="zh-CN" altLang="en-US" sz="2400" dirty="0"/>
              <a:t>生意（</a:t>
            </a:r>
            <a:r>
              <a:rPr lang="en-US" altLang="zh-CN" sz="2400" dirty="0"/>
              <a:t>2024</a:t>
            </a:r>
            <a:r>
              <a:rPr lang="zh-CN" altLang="en-US" sz="2400" dirty="0"/>
              <a:t>）：</a:t>
            </a:r>
            <a:endParaRPr lang="en-US" altLang="zh-CN" sz="2400" dirty="0"/>
          </a:p>
          <a:p>
            <a:pPr lvl="1"/>
            <a:r>
              <a:rPr lang="zh-CN" altLang="en-US" dirty="0">
                <a:solidFill>
                  <a:srgbClr val="C00000"/>
                </a:solidFill>
              </a:rPr>
              <a:t>毛利率 </a:t>
            </a:r>
            <a:r>
              <a:rPr lang="en-US" altLang="zh-CN" dirty="0">
                <a:solidFill>
                  <a:srgbClr val="C00000"/>
                </a:solidFill>
              </a:rPr>
              <a:t>60.9%</a:t>
            </a:r>
            <a:r>
              <a:rPr lang="zh-CN" altLang="en-US" dirty="0">
                <a:solidFill>
                  <a:srgbClr val="C00000"/>
                </a:solidFill>
              </a:rPr>
              <a:t>，净利率</a:t>
            </a:r>
            <a:r>
              <a:rPr lang="en-US" altLang="zh-CN" dirty="0">
                <a:solidFill>
                  <a:srgbClr val="C00000"/>
                </a:solidFill>
              </a:rPr>
              <a:t>28.6%</a:t>
            </a:r>
            <a:r>
              <a:rPr lang="zh-CN" altLang="en-US" dirty="0">
                <a:solidFill>
                  <a:srgbClr val="C00000"/>
                </a:solidFill>
              </a:rPr>
              <a:t>。</a:t>
            </a:r>
            <a:endParaRPr lang="en-US" altLang="zh-CN" dirty="0">
              <a:solidFill>
                <a:srgbClr val="C00000"/>
              </a:solidFill>
            </a:endParaRPr>
          </a:p>
          <a:p>
            <a:pPr lvl="1"/>
            <a:r>
              <a:rPr lang="zh-CN" altLang="en-US" dirty="0">
                <a:solidFill>
                  <a:srgbClr val="C00000"/>
                </a:solidFill>
              </a:rPr>
              <a:t>自由现金流 </a:t>
            </a:r>
            <a:r>
              <a:rPr lang="en-US" altLang="zh-CN" dirty="0">
                <a:solidFill>
                  <a:srgbClr val="C00000"/>
                </a:solidFill>
              </a:rPr>
              <a:t>&gt; </a:t>
            </a:r>
            <a:r>
              <a:rPr lang="zh-CN" altLang="en-US" dirty="0">
                <a:solidFill>
                  <a:srgbClr val="C00000"/>
                </a:solidFill>
              </a:rPr>
              <a:t>净利润</a:t>
            </a:r>
            <a:endParaRPr lang="en-US" altLang="zh-CN" dirty="0">
              <a:solidFill>
                <a:srgbClr val="C00000"/>
              </a:solidFill>
            </a:endParaRPr>
          </a:p>
          <a:p>
            <a:pPr lvl="1"/>
            <a:r>
              <a:rPr lang="en-US" altLang="zh-CN" dirty="0">
                <a:solidFill>
                  <a:srgbClr val="C00000"/>
                </a:solidFill>
              </a:rPr>
              <a:t>ROIC 63%</a:t>
            </a:r>
          </a:p>
          <a:p>
            <a:r>
              <a:rPr lang="zh-CN" altLang="en-US" sz="2400" dirty="0"/>
              <a:t>成长性：</a:t>
            </a:r>
            <a:endParaRPr lang="en-US" altLang="zh-CN" sz="2400" dirty="0"/>
          </a:p>
          <a:p>
            <a:pPr lvl="1"/>
            <a:r>
              <a:rPr lang="zh-CN" altLang="en-US" dirty="0">
                <a:solidFill>
                  <a:srgbClr val="C00000"/>
                </a:solidFill>
              </a:rPr>
              <a:t>营收增长</a:t>
            </a:r>
            <a:r>
              <a:rPr lang="en-US" altLang="zh-CN" dirty="0">
                <a:solidFill>
                  <a:srgbClr val="C00000"/>
                </a:solidFill>
              </a:rPr>
              <a:t>59%</a:t>
            </a:r>
          </a:p>
          <a:p>
            <a:pPr lvl="1"/>
            <a:r>
              <a:rPr lang="zh-CN" altLang="en-US" dirty="0">
                <a:solidFill>
                  <a:srgbClr val="C00000"/>
                </a:solidFill>
              </a:rPr>
              <a:t>净利润增长</a:t>
            </a:r>
            <a:r>
              <a:rPr lang="en-US" altLang="zh-CN" dirty="0">
                <a:solidFill>
                  <a:srgbClr val="C00000"/>
                </a:solidFill>
              </a:rPr>
              <a:t>87%</a:t>
            </a:r>
          </a:p>
          <a:p>
            <a:pPr lvl="1"/>
            <a:r>
              <a:rPr lang="zh-CN" altLang="en-US" dirty="0">
                <a:solidFill>
                  <a:srgbClr val="C00000"/>
                </a:solidFill>
              </a:rPr>
              <a:t>成长潜力？</a:t>
            </a:r>
            <a:endParaRPr lang="en-US" altLang="zh-CN" dirty="0">
              <a:solidFill>
                <a:srgbClr val="C00000"/>
              </a:solidFill>
            </a:endParaRPr>
          </a:p>
          <a:p>
            <a:r>
              <a:rPr lang="zh-CN" altLang="en-US" sz="2400" dirty="0"/>
              <a:t>估值：</a:t>
            </a:r>
            <a:r>
              <a:rPr lang="en-US" altLang="zh-CN" sz="2400" dirty="0">
                <a:solidFill>
                  <a:srgbClr val="C00000"/>
                </a:solidFill>
              </a:rPr>
              <a:t>10 PE (TTM)</a:t>
            </a:r>
          </a:p>
          <a:p>
            <a:r>
              <a:rPr lang="zh-CN" altLang="en-US" sz="2400" dirty="0"/>
              <a:t>回报股东：？</a:t>
            </a:r>
            <a:endParaRPr lang="en-US" altLang="zh-CN" sz="2400" dirty="0"/>
          </a:p>
          <a:p>
            <a:pPr lvl="1"/>
            <a:r>
              <a:rPr lang="zh-CN" altLang="en-US" sz="2000" dirty="0"/>
              <a:t>总现金：</a:t>
            </a:r>
            <a:r>
              <a:rPr lang="en-US" altLang="zh-CN" sz="2000" dirty="0"/>
              <a:t>3315.60</a:t>
            </a:r>
            <a:r>
              <a:rPr lang="zh-CN" altLang="en-US" sz="2000" dirty="0"/>
              <a:t>亿元（</a:t>
            </a:r>
            <a:r>
              <a:rPr lang="en-US" altLang="zh-CN" sz="2000" dirty="0"/>
              <a:t>2024.12.31</a:t>
            </a:r>
            <a:r>
              <a:rPr lang="zh-CN" altLang="en-US" sz="2000" dirty="0"/>
              <a:t>）</a:t>
            </a:r>
            <a:endParaRPr lang="en-US" altLang="zh-CN" sz="2000" dirty="0"/>
          </a:p>
          <a:p>
            <a:endParaRPr lang="zh-CN" altLang="en-US" dirty="0"/>
          </a:p>
        </p:txBody>
      </p:sp>
    </p:spTree>
    <p:extLst>
      <p:ext uri="{BB962C8B-B14F-4D97-AF65-F5344CB8AC3E}">
        <p14:creationId xmlns:p14="http://schemas.microsoft.com/office/powerpoint/2010/main" val="2982718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D797E0-7D57-4EE9-B8D0-02ECF7B181D4}"/>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FAC7B492-EAB7-4625-8C95-38A83550C0A5}"/>
              </a:ext>
            </a:extLst>
          </p:cNvPr>
          <p:cNvSpPr>
            <a:spLocks noGrp="1"/>
          </p:cNvSpPr>
          <p:nvPr>
            <p:ph idx="1"/>
          </p:nvPr>
        </p:nvSpPr>
        <p:spPr/>
        <p:txBody>
          <a:bodyPr/>
          <a:lstStyle/>
          <a:p>
            <a:r>
              <a:rPr lang="zh-CN" altLang="en-US" dirty="0"/>
              <a:t>引论</a:t>
            </a:r>
            <a:endParaRPr lang="en-US" altLang="zh-CN" dirty="0"/>
          </a:p>
          <a:p>
            <a:r>
              <a:rPr lang="zh-CN" altLang="en-US" dirty="0"/>
              <a:t>案例</a:t>
            </a:r>
            <a:endParaRPr lang="en-US" altLang="zh-CN" dirty="0"/>
          </a:p>
          <a:p>
            <a:pPr lvl="1"/>
            <a:r>
              <a:rPr lang="en-US" altLang="zh-CN" dirty="0"/>
              <a:t>VISA &amp; MasterCard</a:t>
            </a:r>
          </a:p>
          <a:p>
            <a:pPr lvl="1"/>
            <a:r>
              <a:rPr lang="zh-CN" altLang="en-US" dirty="0"/>
              <a:t>拼多多</a:t>
            </a:r>
            <a:endParaRPr lang="en-US" altLang="zh-CN" dirty="0"/>
          </a:p>
          <a:p>
            <a:pPr lvl="1"/>
            <a:r>
              <a:rPr lang="en-US" altLang="zh-CN" dirty="0">
                <a:solidFill>
                  <a:srgbClr val="C00000"/>
                </a:solidFill>
              </a:rPr>
              <a:t>Booking &amp; </a:t>
            </a:r>
            <a:r>
              <a:rPr lang="zh-CN" altLang="en-US" dirty="0">
                <a:solidFill>
                  <a:srgbClr val="C00000"/>
                </a:solidFill>
              </a:rPr>
              <a:t>携程</a:t>
            </a:r>
            <a:endParaRPr lang="en-US" altLang="zh-CN" dirty="0"/>
          </a:p>
          <a:p>
            <a:pPr lvl="1"/>
            <a:r>
              <a:rPr lang="zh-CN" altLang="en-US" dirty="0"/>
              <a:t>唯品会</a:t>
            </a:r>
            <a:endParaRPr lang="en-US" altLang="zh-CN" dirty="0">
              <a:solidFill>
                <a:srgbClr val="C00000"/>
              </a:solidFill>
            </a:endParaRPr>
          </a:p>
          <a:p>
            <a:r>
              <a:rPr lang="zh-CN" altLang="en-US" dirty="0"/>
              <a:t>小结</a:t>
            </a:r>
            <a:endParaRPr lang="en-US" altLang="zh-CN" dirty="0"/>
          </a:p>
          <a:p>
            <a:endParaRPr lang="zh-CN" altLang="en-US" dirty="0"/>
          </a:p>
        </p:txBody>
      </p:sp>
    </p:spTree>
    <p:extLst>
      <p:ext uri="{BB962C8B-B14F-4D97-AF65-F5344CB8AC3E}">
        <p14:creationId xmlns:p14="http://schemas.microsoft.com/office/powerpoint/2010/main" val="1043158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F78E2D6B-1348-40B2-805E-7B275C797329}"/>
              </a:ext>
            </a:extLst>
          </p:cNvPr>
          <p:cNvSpPr>
            <a:spLocks noGrp="1"/>
          </p:cNvSpPr>
          <p:nvPr>
            <p:ph type="title"/>
          </p:nvPr>
        </p:nvSpPr>
        <p:spPr/>
        <p:txBody>
          <a:bodyPr/>
          <a:lstStyle/>
          <a:p>
            <a:r>
              <a:rPr lang="en-US" altLang="zh-CN" dirty="0"/>
              <a:t>Booking </a:t>
            </a:r>
            <a:r>
              <a:rPr lang="zh-CN" altLang="en-US" dirty="0"/>
              <a:t>发展简史</a:t>
            </a:r>
          </a:p>
        </p:txBody>
      </p:sp>
      <p:sp>
        <p:nvSpPr>
          <p:cNvPr id="5" name="内容占位符 4">
            <a:extLst>
              <a:ext uri="{FF2B5EF4-FFF2-40B4-BE49-F238E27FC236}">
                <a16:creationId xmlns:a16="http://schemas.microsoft.com/office/drawing/2014/main" id="{AEFB1245-079C-4F9A-AFD0-4EF47674125D}"/>
              </a:ext>
            </a:extLst>
          </p:cNvPr>
          <p:cNvSpPr>
            <a:spLocks noGrp="1"/>
          </p:cNvSpPr>
          <p:nvPr>
            <p:ph idx="1"/>
          </p:nvPr>
        </p:nvSpPr>
        <p:spPr/>
        <p:txBody>
          <a:bodyPr>
            <a:normAutofit fontScale="77500" lnSpcReduction="20000"/>
          </a:bodyPr>
          <a:lstStyle/>
          <a:p>
            <a:r>
              <a:rPr lang="en-US" altLang="zh-CN" dirty="0"/>
              <a:t>1996</a:t>
            </a:r>
            <a:r>
              <a:rPr lang="zh-CN" altLang="en-US" dirty="0"/>
              <a:t>年，</a:t>
            </a:r>
            <a:r>
              <a:rPr lang="en-US" altLang="zh-CN" dirty="0"/>
              <a:t>Bookings.nl </a:t>
            </a:r>
            <a:r>
              <a:rPr lang="zh-CN" altLang="en-US" dirty="0"/>
              <a:t>成立。</a:t>
            </a:r>
            <a:endParaRPr lang="en-US" altLang="zh-CN" dirty="0"/>
          </a:p>
          <a:p>
            <a:r>
              <a:rPr lang="en-US" altLang="zh-CN" dirty="0"/>
              <a:t>2000</a:t>
            </a:r>
            <a:r>
              <a:rPr lang="zh-CN" altLang="en-US" dirty="0"/>
              <a:t>年，</a:t>
            </a:r>
            <a:r>
              <a:rPr lang="en-US" altLang="zh-CN" dirty="0"/>
              <a:t> Bookings.nl </a:t>
            </a:r>
            <a:r>
              <a:rPr lang="zh-CN" altLang="en-US" dirty="0"/>
              <a:t>和</a:t>
            </a:r>
            <a:r>
              <a:rPr lang="en-US" altLang="zh-CN" dirty="0"/>
              <a:t>Bookings.com</a:t>
            </a:r>
            <a:r>
              <a:rPr lang="zh-CN" altLang="en-US" dirty="0"/>
              <a:t>合并，成立</a:t>
            </a:r>
            <a:r>
              <a:rPr lang="en-US" altLang="zh-CN" dirty="0">
                <a:solidFill>
                  <a:schemeClr val="accent2"/>
                </a:solidFill>
              </a:rPr>
              <a:t>Booking.com</a:t>
            </a:r>
            <a:r>
              <a:rPr lang="en-US" altLang="zh-CN" dirty="0"/>
              <a:t>.</a:t>
            </a:r>
          </a:p>
          <a:p>
            <a:r>
              <a:rPr lang="en-US" altLang="zh-CN" dirty="0"/>
              <a:t>1997</a:t>
            </a:r>
            <a:r>
              <a:rPr lang="zh-CN" altLang="en-US" dirty="0"/>
              <a:t>年，</a:t>
            </a:r>
            <a:r>
              <a:rPr lang="en-US" altLang="zh-CN" dirty="0"/>
              <a:t>Jay S. Walker </a:t>
            </a:r>
            <a:r>
              <a:rPr lang="zh-CN" altLang="en-US" dirty="0"/>
              <a:t>创办</a:t>
            </a:r>
            <a:r>
              <a:rPr lang="en-US" altLang="zh-CN" dirty="0">
                <a:solidFill>
                  <a:schemeClr val="accent2"/>
                </a:solidFill>
              </a:rPr>
              <a:t>Priceline.com</a:t>
            </a:r>
            <a:r>
              <a:rPr lang="en-US" altLang="zh-CN" dirty="0"/>
              <a:t>.</a:t>
            </a:r>
          </a:p>
          <a:p>
            <a:r>
              <a:rPr lang="en-US" altLang="zh-CN" dirty="0"/>
              <a:t>1999</a:t>
            </a:r>
            <a:r>
              <a:rPr lang="zh-CN" altLang="en-US" dirty="0"/>
              <a:t>年，</a:t>
            </a:r>
            <a:r>
              <a:rPr lang="en-US" altLang="zh-CN" dirty="0"/>
              <a:t>Priceline</a:t>
            </a:r>
            <a:r>
              <a:rPr lang="zh-CN" altLang="en-US" dirty="0"/>
              <a:t>在纳斯达克上市。</a:t>
            </a:r>
            <a:endParaRPr lang="en-US" altLang="zh-CN" dirty="0"/>
          </a:p>
          <a:p>
            <a:r>
              <a:rPr lang="en-US" altLang="zh-CN" dirty="0"/>
              <a:t>2004</a:t>
            </a:r>
            <a:r>
              <a:rPr lang="zh-CN" altLang="en-US" dirty="0"/>
              <a:t>年，以</a:t>
            </a:r>
            <a:r>
              <a:rPr lang="en-US" altLang="zh-CN" dirty="0"/>
              <a:t>1.61</a:t>
            </a:r>
            <a:r>
              <a:rPr lang="zh-CN" altLang="en-US" dirty="0"/>
              <a:t>亿美元收购</a:t>
            </a:r>
            <a:r>
              <a:rPr lang="en-US" altLang="zh-CN" dirty="0">
                <a:solidFill>
                  <a:schemeClr val="accent2"/>
                </a:solidFill>
              </a:rPr>
              <a:t>ActiveHotels.com</a:t>
            </a:r>
            <a:r>
              <a:rPr lang="en-US" altLang="zh-CN" dirty="0"/>
              <a:t>.</a:t>
            </a:r>
          </a:p>
          <a:p>
            <a:r>
              <a:rPr lang="en-US" altLang="zh-CN" dirty="0"/>
              <a:t>2005</a:t>
            </a:r>
            <a:r>
              <a:rPr lang="zh-CN" altLang="en-US" dirty="0"/>
              <a:t>年，以</a:t>
            </a:r>
            <a:r>
              <a:rPr lang="en-US" altLang="zh-CN" dirty="0"/>
              <a:t>1.33</a:t>
            </a:r>
            <a:r>
              <a:rPr lang="zh-CN" altLang="en-US" dirty="0"/>
              <a:t>亿美元收购</a:t>
            </a:r>
            <a:r>
              <a:rPr lang="en-US" altLang="zh-CN" dirty="0"/>
              <a:t>Booking.com.</a:t>
            </a:r>
          </a:p>
          <a:p>
            <a:r>
              <a:rPr lang="en-US" altLang="zh-CN" dirty="0"/>
              <a:t>2013</a:t>
            </a:r>
            <a:r>
              <a:rPr lang="zh-CN" altLang="en-US" dirty="0"/>
              <a:t>年，以</a:t>
            </a:r>
            <a:r>
              <a:rPr lang="en-US" altLang="zh-CN" dirty="0"/>
              <a:t>21</a:t>
            </a:r>
            <a:r>
              <a:rPr lang="zh-CN" altLang="en-US" dirty="0"/>
              <a:t>亿美元收购</a:t>
            </a:r>
            <a:r>
              <a:rPr lang="en-US" altLang="zh-CN" dirty="0">
                <a:solidFill>
                  <a:schemeClr val="accent2"/>
                </a:solidFill>
              </a:rPr>
              <a:t>KAYAK</a:t>
            </a:r>
            <a:r>
              <a:rPr lang="en-US" altLang="zh-CN" dirty="0"/>
              <a:t> (</a:t>
            </a:r>
            <a:r>
              <a:rPr lang="zh-CN" altLang="en-US" dirty="0"/>
              <a:t>提供在线旅游经纪和元搜索</a:t>
            </a:r>
            <a:r>
              <a:rPr lang="en-US" altLang="zh-CN" dirty="0"/>
              <a:t>Metasearch</a:t>
            </a:r>
            <a:r>
              <a:rPr lang="zh-CN" altLang="en-US" dirty="0"/>
              <a:t>服务</a:t>
            </a:r>
            <a:r>
              <a:rPr lang="en-US" altLang="zh-CN" dirty="0"/>
              <a:t>)</a:t>
            </a:r>
            <a:r>
              <a:rPr lang="zh-CN" altLang="en-US" dirty="0"/>
              <a:t>。</a:t>
            </a:r>
            <a:endParaRPr lang="en-US" altLang="zh-CN" dirty="0"/>
          </a:p>
          <a:p>
            <a:r>
              <a:rPr lang="en-US" altLang="zh-CN" dirty="0"/>
              <a:t>2014</a:t>
            </a:r>
            <a:r>
              <a:rPr lang="zh-CN" altLang="en-US" dirty="0"/>
              <a:t>年，以</a:t>
            </a:r>
            <a:r>
              <a:rPr lang="en-US" altLang="zh-CN" dirty="0"/>
              <a:t>26</a:t>
            </a:r>
            <a:r>
              <a:rPr lang="zh-CN" altLang="en-US" dirty="0"/>
              <a:t>亿美元收购</a:t>
            </a:r>
            <a:r>
              <a:rPr lang="en-US" altLang="zh-CN" dirty="0">
                <a:solidFill>
                  <a:schemeClr val="accent2"/>
                </a:solidFill>
              </a:rPr>
              <a:t>OpenTable</a:t>
            </a:r>
            <a:r>
              <a:rPr lang="en-US" altLang="zh-CN" dirty="0"/>
              <a:t> (</a:t>
            </a:r>
            <a:r>
              <a:rPr lang="zh-CN" altLang="en-US" dirty="0"/>
              <a:t>提供在线预约餐馆服务</a:t>
            </a:r>
            <a:r>
              <a:rPr lang="en-US" altLang="zh-CN" dirty="0"/>
              <a:t>)</a:t>
            </a:r>
            <a:r>
              <a:rPr lang="zh-CN" altLang="en-US" dirty="0"/>
              <a:t>。</a:t>
            </a:r>
            <a:endParaRPr lang="en-US" altLang="zh-CN" dirty="0"/>
          </a:p>
          <a:p>
            <a:r>
              <a:rPr lang="en-US" altLang="zh-CN" dirty="0"/>
              <a:t>2018</a:t>
            </a:r>
            <a:r>
              <a:rPr lang="zh-CN" altLang="en-US" dirty="0"/>
              <a:t>年，改名</a:t>
            </a:r>
            <a:r>
              <a:rPr lang="en-US" altLang="zh-CN" dirty="0"/>
              <a:t>Booking Holdings. </a:t>
            </a:r>
          </a:p>
          <a:p>
            <a:endParaRPr lang="zh-CN" altLang="en-US" dirty="0"/>
          </a:p>
        </p:txBody>
      </p:sp>
    </p:spTree>
    <p:extLst>
      <p:ext uri="{BB962C8B-B14F-4D97-AF65-F5344CB8AC3E}">
        <p14:creationId xmlns:p14="http://schemas.microsoft.com/office/powerpoint/2010/main" val="3659017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0C868C-B021-4F34-B834-054F98A1AF2D}"/>
              </a:ext>
            </a:extLst>
          </p:cNvPr>
          <p:cNvSpPr>
            <a:spLocks noGrp="1"/>
          </p:cNvSpPr>
          <p:nvPr>
            <p:ph type="title"/>
          </p:nvPr>
        </p:nvSpPr>
        <p:spPr/>
        <p:txBody>
          <a:bodyPr/>
          <a:lstStyle/>
          <a:p>
            <a:r>
              <a:rPr lang="zh-CN" altLang="en-US" dirty="0"/>
              <a:t>股价</a:t>
            </a:r>
          </a:p>
        </p:txBody>
      </p:sp>
      <p:pic>
        <p:nvPicPr>
          <p:cNvPr id="4" name="内容占位符 3"/>
          <p:cNvPicPr>
            <a:picLocks noGrp="1" noChangeAspect="1"/>
          </p:cNvPicPr>
          <p:nvPr>
            <p:ph idx="1"/>
          </p:nvPr>
        </p:nvPicPr>
        <p:blipFill>
          <a:blip r:embed="rId2"/>
          <a:stretch>
            <a:fillRect/>
          </a:stretch>
        </p:blipFill>
        <p:spPr>
          <a:xfrm>
            <a:off x="573334" y="1600200"/>
            <a:ext cx="7997332" cy="4525963"/>
          </a:xfrm>
          <a:prstGeom prst="rect">
            <a:avLst/>
          </a:prstGeom>
        </p:spPr>
      </p:pic>
      <p:sp>
        <p:nvSpPr>
          <p:cNvPr id="3" name="文本框 2">
            <a:extLst>
              <a:ext uri="{FF2B5EF4-FFF2-40B4-BE49-F238E27FC236}">
                <a16:creationId xmlns:a16="http://schemas.microsoft.com/office/drawing/2014/main" id="{65D5D31D-0A2F-4F8D-B449-430D4D68F57F}"/>
              </a:ext>
            </a:extLst>
          </p:cNvPr>
          <p:cNvSpPr txBox="1"/>
          <p:nvPr/>
        </p:nvSpPr>
        <p:spPr>
          <a:xfrm>
            <a:off x="1907704" y="2348880"/>
            <a:ext cx="3024336" cy="369332"/>
          </a:xfrm>
          <a:prstGeom prst="rect">
            <a:avLst/>
          </a:prstGeom>
          <a:noFill/>
        </p:spPr>
        <p:txBody>
          <a:bodyPr wrap="square" rtlCol="0">
            <a:spAutoFit/>
          </a:bodyPr>
          <a:lstStyle/>
          <a:p>
            <a:r>
              <a:rPr lang="en-US" altLang="zh-CN" dirty="0"/>
              <a:t>CAGR (2006-)</a:t>
            </a:r>
            <a:r>
              <a:rPr lang="zh-CN" altLang="en-US" dirty="0"/>
              <a:t>：</a:t>
            </a:r>
            <a:r>
              <a:rPr lang="en-US" altLang="zh-CN" dirty="0"/>
              <a:t>29.6%</a:t>
            </a:r>
            <a:endParaRPr lang="zh-CN" altLang="en-US" dirty="0"/>
          </a:p>
        </p:txBody>
      </p:sp>
    </p:spTree>
    <p:extLst>
      <p:ext uri="{BB962C8B-B14F-4D97-AF65-F5344CB8AC3E}">
        <p14:creationId xmlns:p14="http://schemas.microsoft.com/office/powerpoint/2010/main" val="3249387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8AEE6C-F549-402C-A3C6-642987E93703}"/>
              </a:ext>
            </a:extLst>
          </p:cNvPr>
          <p:cNvSpPr>
            <a:spLocks noGrp="1"/>
          </p:cNvSpPr>
          <p:nvPr>
            <p:ph type="title"/>
          </p:nvPr>
        </p:nvSpPr>
        <p:spPr/>
        <p:txBody>
          <a:bodyPr/>
          <a:lstStyle/>
          <a:p>
            <a:r>
              <a:rPr lang="zh-CN" altLang="en-US" dirty="0"/>
              <a:t>业务</a:t>
            </a:r>
          </a:p>
        </p:txBody>
      </p:sp>
      <p:pic>
        <p:nvPicPr>
          <p:cNvPr id="5" name="内容占位符 4"/>
          <p:cNvPicPr>
            <a:picLocks noGrp="1" noChangeAspect="1"/>
          </p:cNvPicPr>
          <p:nvPr>
            <p:ph idx="1"/>
          </p:nvPr>
        </p:nvPicPr>
        <p:blipFill>
          <a:blip r:embed="rId3"/>
          <a:stretch>
            <a:fillRect/>
          </a:stretch>
        </p:blipFill>
        <p:spPr>
          <a:xfrm>
            <a:off x="457200" y="2659828"/>
            <a:ext cx="8229600" cy="2406706"/>
          </a:xfrm>
          <a:prstGeom prst="rect">
            <a:avLst/>
          </a:prstGeom>
        </p:spPr>
      </p:pic>
    </p:spTree>
    <p:extLst>
      <p:ext uri="{BB962C8B-B14F-4D97-AF65-F5344CB8AC3E}">
        <p14:creationId xmlns:p14="http://schemas.microsoft.com/office/powerpoint/2010/main" val="1977190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EE30FA-5DF8-4FD8-B50F-C9CDCDCD6682}"/>
              </a:ext>
            </a:extLst>
          </p:cNvPr>
          <p:cNvSpPr>
            <a:spLocks noGrp="1"/>
          </p:cNvSpPr>
          <p:nvPr>
            <p:ph type="title"/>
          </p:nvPr>
        </p:nvSpPr>
        <p:spPr/>
        <p:txBody>
          <a:bodyPr/>
          <a:lstStyle/>
          <a:p>
            <a:r>
              <a:rPr lang="zh-CN" altLang="en-US" dirty="0"/>
              <a:t>如何赚钱？</a:t>
            </a:r>
          </a:p>
        </p:txBody>
      </p:sp>
      <p:sp>
        <p:nvSpPr>
          <p:cNvPr id="3" name="内容占位符 2">
            <a:extLst>
              <a:ext uri="{FF2B5EF4-FFF2-40B4-BE49-F238E27FC236}">
                <a16:creationId xmlns:a16="http://schemas.microsoft.com/office/drawing/2014/main" id="{1806457F-59F3-4B18-A696-1C22D68A47F1}"/>
              </a:ext>
            </a:extLst>
          </p:cNvPr>
          <p:cNvSpPr>
            <a:spLocks noGrp="1"/>
          </p:cNvSpPr>
          <p:nvPr>
            <p:ph idx="1"/>
          </p:nvPr>
        </p:nvSpPr>
        <p:spPr/>
        <p:txBody>
          <a:bodyPr/>
          <a:lstStyle/>
          <a:p>
            <a:r>
              <a:rPr lang="zh-CN" altLang="en-US" sz="2400" dirty="0"/>
              <a:t>营业收入（</a:t>
            </a:r>
            <a:r>
              <a:rPr lang="en-US" altLang="zh-CN" sz="2400" dirty="0"/>
              <a:t>2024</a:t>
            </a:r>
            <a:r>
              <a:rPr lang="zh-CN" altLang="en-US" sz="2400" dirty="0"/>
              <a:t>）：</a:t>
            </a:r>
            <a:r>
              <a:rPr lang="en-US" altLang="zh-CN" sz="2400" dirty="0"/>
              <a:t>237</a:t>
            </a:r>
            <a:r>
              <a:rPr lang="zh-CN" altLang="en-US" sz="2400" dirty="0"/>
              <a:t>亿美元</a:t>
            </a:r>
            <a:endParaRPr lang="en-US" altLang="zh-CN" sz="2400" dirty="0"/>
          </a:p>
          <a:p>
            <a:r>
              <a:rPr lang="zh-CN" altLang="en-US" sz="2400" dirty="0"/>
              <a:t>从商家收取经纪收入 </a:t>
            </a:r>
            <a:r>
              <a:rPr lang="en-US" altLang="zh-CN" sz="2400" dirty="0"/>
              <a:t>(Agency revenue, 85</a:t>
            </a:r>
            <a:r>
              <a:rPr lang="zh-CN" altLang="en-US" sz="2400" dirty="0"/>
              <a:t>亿美元</a:t>
            </a:r>
            <a:r>
              <a:rPr lang="en-US" altLang="zh-CN" sz="2400" dirty="0"/>
              <a:t>)</a:t>
            </a:r>
          </a:p>
          <a:p>
            <a:pPr lvl="1"/>
            <a:r>
              <a:rPr lang="zh-CN" altLang="en-US" sz="2000" dirty="0"/>
              <a:t>住宿、租车、机票</a:t>
            </a:r>
            <a:endParaRPr lang="en-US" altLang="zh-CN" sz="2000" dirty="0"/>
          </a:p>
          <a:p>
            <a:r>
              <a:rPr lang="zh-CN" altLang="en-US" sz="2400" dirty="0"/>
              <a:t>从顾客收取商品化收入 </a:t>
            </a:r>
            <a:r>
              <a:rPr lang="en-US" altLang="zh-CN" sz="2400" dirty="0"/>
              <a:t>(Merchant revenue, 141</a:t>
            </a:r>
            <a:r>
              <a:rPr lang="zh-CN" altLang="en-US" sz="2400" dirty="0"/>
              <a:t>亿美元</a:t>
            </a:r>
            <a:r>
              <a:rPr lang="en-US" altLang="zh-CN" sz="2400" dirty="0"/>
              <a:t>)</a:t>
            </a:r>
          </a:p>
          <a:p>
            <a:pPr lvl="1"/>
            <a:r>
              <a:rPr lang="zh-CN" altLang="en-US" sz="2000" dirty="0"/>
              <a:t>预订佣金、交易差价、信用卡</a:t>
            </a:r>
            <a:r>
              <a:rPr lang="en-US" altLang="zh-CN" sz="2000" dirty="0"/>
              <a:t>rebates</a:t>
            </a:r>
            <a:r>
              <a:rPr lang="zh-CN" altLang="en-US" sz="2000" dirty="0"/>
              <a:t>、旅行保险等</a:t>
            </a:r>
            <a:endParaRPr lang="en-US" altLang="zh-CN" sz="2000" dirty="0"/>
          </a:p>
          <a:p>
            <a:r>
              <a:rPr lang="zh-CN" altLang="en-US" sz="2400" dirty="0"/>
              <a:t>广告及其他收入</a:t>
            </a:r>
            <a:endParaRPr lang="en-US" altLang="zh-CN" sz="2400" dirty="0"/>
          </a:p>
          <a:p>
            <a:pPr lvl="1"/>
            <a:r>
              <a:rPr lang="zh-CN" altLang="en-US" sz="2000" dirty="0"/>
              <a:t>广告费、</a:t>
            </a:r>
            <a:r>
              <a:rPr lang="en-US" altLang="zh-CN" sz="2000" dirty="0"/>
              <a:t>KAYAK</a:t>
            </a:r>
            <a:r>
              <a:rPr lang="zh-CN" altLang="en-US" sz="2000" dirty="0"/>
              <a:t>收入、</a:t>
            </a:r>
            <a:r>
              <a:rPr lang="en-US" altLang="zh-CN" sz="2000" dirty="0"/>
              <a:t>OpenTable</a:t>
            </a:r>
            <a:r>
              <a:rPr lang="zh-CN" altLang="en-US" sz="2000" dirty="0"/>
              <a:t>餐馆预订和管理订阅。</a:t>
            </a:r>
            <a:endParaRPr lang="en-US" altLang="zh-CN" sz="2000" dirty="0"/>
          </a:p>
          <a:p>
            <a:pPr lvl="1"/>
            <a:endParaRPr lang="en-US" altLang="zh-CN" dirty="0"/>
          </a:p>
          <a:p>
            <a:pPr lvl="1"/>
            <a:endParaRPr lang="en-US" altLang="zh-CN" dirty="0"/>
          </a:p>
          <a:p>
            <a:pPr lvl="1"/>
            <a:endParaRPr lang="zh-CN" altLang="en-US" dirty="0"/>
          </a:p>
        </p:txBody>
      </p:sp>
      <p:pic>
        <p:nvPicPr>
          <p:cNvPr id="4" name="图片 3"/>
          <p:cNvPicPr>
            <a:picLocks noChangeAspect="1"/>
          </p:cNvPicPr>
          <p:nvPr/>
        </p:nvPicPr>
        <p:blipFill>
          <a:blip r:embed="rId3"/>
          <a:stretch>
            <a:fillRect/>
          </a:stretch>
        </p:blipFill>
        <p:spPr>
          <a:xfrm>
            <a:off x="457200" y="4509120"/>
            <a:ext cx="8172792" cy="1452525"/>
          </a:xfrm>
          <a:prstGeom prst="rect">
            <a:avLst/>
          </a:prstGeom>
        </p:spPr>
      </p:pic>
    </p:spTree>
    <p:extLst>
      <p:ext uri="{BB962C8B-B14F-4D97-AF65-F5344CB8AC3E}">
        <p14:creationId xmlns:p14="http://schemas.microsoft.com/office/powerpoint/2010/main" val="3626403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51A3A4-2CBA-49CB-8011-F535610625CE}"/>
              </a:ext>
            </a:extLst>
          </p:cNvPr>
          <p:cNvSpPr>
            <a:spLocks noGrp="1"/>
          </p:cNvSpPr>
          <p:nvPr>
            <p:ph type="title"/>
          </p:nvPr>
        </p:nvSpPr>
        <p:spPr/>
        <p:txBody>
          <a:bodyPr/>
          <a:lstStyle/>
          <a:p>
            <a:r>
              <a:rPr lang="zh-CN" altLang="en-US" dirty="0"/>
              <a:t>营业成本和支出（</a:t>
            </a:r>
            <a:r>
              <a:rPr lang="en-US" altLang="zh-CN" dirty="0"/>
              <a:t>2024</a:t>
            </a:r>
            <a:r>
              <a:rPr lang="zh-CN" altLang="en-US" dirty="0"/>
              <a:t>）</a:t>
            </a:r>
          </a:p>
        </p:txBody>
      </p:sp>
      <p:sp>
        <p:nvSpPr>
          <p:cNvPr id="3" name="内容占位符 2">
            <a:extLst>
              <a:ext uri="{FF2B5EF4-FFF2-40B4-BE49-F238E27FC236}">
                <a16:creationId xmlns:a16="http://schemas.microsoft.com/office/drawing/2014/main" id="{987EA179-A64B-47C9-BCC9-247EC36E9BB6}"/>
              </a:ext>
            </a:extLst>
          </p:cNvPr>
          <p:cNvSpPr>
            <a:spLocks noGrp="1"/>
          </p:cNvSpPr>
          <p:nvPr>
            <p:ph idx="1"/>
          </p:nvPr>
        </p:nvSpPr>
        <p:spPr>
          <a:xfrm>
            <a:off x="457200" y="1600200"/>
            <a:ext cx="5842992" cy="4525963"/>
          </a:xfrm>
        </p:spPr>
        <p:txBody>
          <a:bodyPr>
            <a:normAutofit fontScale="70000" lnSpcReduction="20000"/>
          </a:bodyPr>
          <a:lstStyle/>
          <a:p>
            <a:r>
              <a:rPr lang="zh-CN" altLang="en-US" dirty="0"/>
              <a:t>营销费用（</a:t>
            </a:r>
            <a:r>
              <a:rPr lang="en-US" altLang="zh-CN" dirty="0"/>
              <a:t>$7278</a:t>
            </a:r>
            <a:r>
              <a:rPr lang="zh-CN" altLang="en-US" dirty="0"/>
              <a:t>，</a:t>
            </a:r>
            <a:r>
              <a:rPr lang="en-US" altLang="zh-CN" dirty="0"/>
              <a:t>30.7%</a:t>
            </a:r>
            <a:r>
              <a:rPr lang="zh-CN" altLang="en-US" dirty="0"/>
              <a:t>）</a:t>
            </a:r>
            <a:endParaRPr lang="en-US" altLang="zh-CN" dirty="0"/>
          </a:p>
          <a:p>
            <a:pPr lvl="1"/>
            <a:r>
              <a:rPr lang="zh-CN" altLang="en-US" dirty="0"/>
              <a:t>搜索引擎、元搜索和旅游搜索网站、优惠活动、品牌建设等</a:t>
            </a:r>
            <a:endParaRPr lang="en-US" altLang="zh-CN" dirty="0"/>
          </a:p>
          <a:p>
            <a:r>
              <a:rPr lang="zh-CN" altLang="en-US" dirty="0"/>
              <a:t>销售及其他费用（</a:t>
            </a:r>
            <a:r>
              <a:rPr lang="en-US" altLang="zh-CN" dirty="0"/>
              <a:t>$3120, 13.1%</a:t>
            </a:r>
            <a:r>
              <a:rPr lang="zh-CN" altLang="en-US" dirty="0"/>
              <a:t>）</a:t>
            </a:r>
            <a:endParaRPr lang="en-US" altLang="zh-CN" dirty="0"/>
          </a:p>
          <a:p>
            <a:pPr lvl="1"/>
            <a:r>
              <a:rPr lang="zh-CN" altLang="en-US" dirty="0"/>
              <a:t>信用卡以及其他支付处理费用、</a:t>
            </a:r>
            <a:r>
              <a:rPr lang="en-US" altLang="zh-CN" dirty="0"/>
              <a:t>call center</a:t>
            </a:r>
            <a:r>
              <a:rPr lang="zh-CN" altLang="en-US" dirty="0"/>
              <a:t>、网站服务、欺诈防范、信用减值、顾客关系费用等。</a:t>
            </a:r>
            <a:endParaRPr lang="en-US" altLang="zh-CN" dirty="0"/>
          </a:p>
          <a:p>
            <a:r>
              <a:rPr lang="zh-CN" altLang="en-US" dirty="0"/>
              <a:t>员工（</a:t>
            </a:r>
            <a:r>
              <a:rPr lang="en-US" altLang="zh-CN" dirty="0"/>
              <a:t>$3354, 14.1%</a:t>
            </a:r>
            <a:r>
              <a:rPr lang="zh-CN" altLang="en-US" dirty="0"/>
              <a:t>）</a:t>
            </a:r>
            <a:endParaRPr lang="en-US" altLang="zh-CN" dirty="0"/>
          </a:p>
          <a:p>
            <a:pPr lvl="1"/>
            <a:r>
              <a:rPr lang="zh-CN" altLang="en-US" dirty="0"/>
              <a:t>工资、奖金、股权激励、</a:t>
            </a:r>
            <a:r>
              <a:rPr lang="en-US" altLang="zh-CN" dirty="0"/>
              <a:t>payroll taxes</a:t>
            </a:r>
            <a:r>
              <a:rPr lang="zh-CN" altLang="en-US" dirty="0"/>
              <a:t>、员工福利等</a:t>
            </a:r>
            <a:endParaRPr lang="en-US" altLang="zh-CN" dirty="0"/>
          </a:p>
          <a:p>
            <a:r>
              <a:rPr lang="zh-CN" altLang="en-US" dirty="0"/>
              <a:t>一般管理（</a:t>
            </a:r>
            <a:r>
              <a:rPr lang="en-US" altLang="zh-CN" dirty="0"/>
              <a:t>$1036, 4.4%</a:t>
            </a:r>
            <a:r>
              <a:rPr lang="zh-CN" altLang="en-US" dirty="0"/>
              <a:t>）</a:t>
            </a:r>
            <a:endParaRPr lang="en-US" altLang="zh-CN" dirty="0"/>
          </a:p>
          <a:p>
            <a:pPr lvl="1"/>
            <a:r>
              <a:rPr lang="zh-CN" altLang="en-US" dirty="0"/>
              <a:t>间接税、外部专家费用、办公场所费用、人事费用等</a:t>
            </a:r>
            <a:endParaRPr lang="en-US" altLang="zh-CN" dirty="0"/>
          </a:p>
          <a:p>
            <a:r>
              <a:rPr lang="en-US" altLang="zh-CN" dirty="0"/>
              <a:t>IT</a:t>
            </a:r>
            <a:r>
              <a:rPr lang="zh-CN" altLang="en-US" dirty="0"/>
              <a:t>（</a:t>
            </a:r>
            <a:r>
              <a:rPr lang="en-US" altLang="zh-CN" dirty="0"/>
              <a:t>$771, 3.2%</a:t>
            </a:r>
            <a:r>
              <a:rPr lang="zh-CN" altLang="en-US" dirty="0"/>
              <a:t>）</a:t>
            </a:r>
            <a:endParaRPr lang="en-US" altLang="zh-CN" dirty="0"/>
          </a:p>
          <a:p>
            <a:r>
              <a:rPr lang="zh-CN" altLang="en-US" dirty="0"/>
              <a:t>折旧和摊销（</a:t>
            </a:r>
            <a:r>
              <a:rPr lang="en-US" altLang="zh-CN" dirty="0"/>
              <a:t>$591, 2.5%</a:t>
            </a:r>
            <a:r>
              <a:rPr lang="zh-CN" altLang="en-US" dirty="0"/>
              <a:t>）</a:t>
            </a:r>
          </a:p>
        </p:txBody>
      </p:sp>
      <p:sp>
        <p:nvSpPr>
          <p:cNvPr id="4" name="文本框 3">
            <a:extLst>
              <a:ext uri="{FF2B5EF4-FFF2-40B4-BE49-F238E27FC236}">
                <a16:creationId xmlns:a16="http://schemas.microsoft.com/office/drawing/2014/main" id="{A859DFEC-24B4-4360-A571-95E2F682AB26}"/>
              </a:ext>
            </a:extLst>
          </p:cNvPr>
          <p:cNvSpPr txBox="1"/>
          <p:nvPr/>
        </p:nvSpPr>
        <p:spPr>
          <a:xfrm>
            <a:off x="6865992" y="3540015"/>
            <a:ext cx="2304256" cy="369332"/>
          </a:xfrm>
          <a:prstGeom prst="rect">
            <a:avLst/>
          </a:prstGeom>
          <a:noFill/>
        </p:spPr>
        <p:txBody>
          <a:bodyPr wrap="square" rtlCol="0">
            <a:spAutoFit/>
          </a:bodyPr>
          <a:lstStyle/>
          <a:p>
            <a:r>
              <a:rPr lang="zh-CN" altLang="en-US" dirty="0">
                <a:solidFill>
                  <a:srgbClr val="C00000"/>
                </a:solidFill>
              </a:rPr>
              <a:t>营业利润率：</a:t>
            </a:r>
            <a:r>
              <a:rPr lang="en-US" altLang="zh-CN" dirty="0">
                <a:solidFill>
                  <a:srgbClr val="C00000"/>
                </a:solidFill>
              </a:rPr>
              <a:t>32%</a:t>
            </a:r>
            <a:endParaRPr lang="zh-CN" altLang="en-US" dirty="0">
              <a:solidFill>
                <a:srgbClr val="C00000"/>
              </a:solidFill>
            </a:endParaRPr>
          </a:p>
        </p:txBody>
      </p:sp>
      <p:sp>
        <p:nvSpPr>
          <p:cNvPr id="5" name="文本框 4"/>
          <p:cNvSpPr txBox="1"/>
          <p:nvPr/>
        </p:nvSpPr>
        <p:spPr>
          <a:xfrm>
            <a:off x="6732240" y="1700808"/>
            <a:ext cx="2088232" cy="369332"/>
          </a:xfrm>
          <a:prstGeom prst="rect">
            <a:avLst/>
          </a:prstGeom>
          <a:noFill/>
        </p:spPr>
        <p:txBody>
          <a:bodyPr wrap="square" rtlCol="0">
            <a:spAutoFit/>
          </a:bodyPr>
          <a:lstStyle/>
          <a:p>
            <a:r>
              <a:rPr lang="zh-CN" altLang="en-US" dirty="0"/>
              <a:t>单位：百万美元</a:t>
            </a:r>
          </a:p>
        </p:txBody>
      </p:sp>
    </p:spTree>
    <p:extLst>
      <p:ext uri="{BB962C8B-B14F-4D97-AF65-F5344CB8AC3E}">
        <p14:creationId xmlns:p14="http://schemas.microsoft.com/office/powerpoint/2010/main" val="2156074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a:t>护城河分析</a:t>
            </a:r>
          </a:p>
        </p:txBody>
      </p:sp>
      <p:sp>
        <p:nvSpPr>
          <p:cNvPr id="7" name="内容占位符 6"/>
          <p:cNvSpPr>
            <a:spLocks noGrp="1"/>
          </p:cNvSpPr>
          <p:nvPr>
            <p:ph idx="1"/>
          </p:nvPr>
        </p:nvSpPr>
        <p:spPr/>
        <p:txBody>
          <a:bodyPr>
            <a:normAutofit/>
          </a:bodyPr>
          <a:lstStyle/>
          <a:p>
            <a:r>
              <a:rPr lang="zh-CN" altLang="en-US" dirty="0"/>
              <a:t>网络效应</a:t>
            </a:r>
            <a:endParaRPr lang="en-US" altLang="zh-CN" dirty="0"/>
          </a:p>
          <a:p>
            <a:pPr lvl="1"/>
            <a:r>
              <a:rPr lang="zh-CN" altLang="en-US" dirty="0"/>
              <a:t>每增加一个商家，消费者获益。</a:t>
            </a:r>
            <a:endParaRPr lang="en-US" altLang="zh-CN" dirty="0"/>
          </a:p>
          <a:p>
            <a:pPr lvl="1"/>
            <a:r>
              <a:rPr lang="zh-CN" altLang="en-US" dirty="0"/>
              <a:t>每增加一个消费者，商家获益。</a:t>
            </a:r>
            <a:endParaRPr lang="en-US" altLang="zh-CN" dirty="0"/>
          </a:p>
          <a:p>
            <a:r>
              <a:rPr lang="zh-CN" altLang="en-US" dirty="0"/>
              <a:t>规模效应</a:t>
            </a:r>
            <a:endParaRPr lang="en-US" altLang="zh-CN" dirty="0"/>
          </a:p>
          <a:p>
            <a:pPr lvl="1"/>
            <a:r>
              <a:rPr lang="zh-CN" altLang="en-US" dirty="0"/>
              <a:t>经营成本低，支持低价</a:t>
            </a:r>
            <a:endParaRPr lang="en-US" altLang="zh-CN" dirty="0"/>
          </a:p>
          <a:p>
            <a:pPr lvl="1"/>
            <a:r>
              <a:rPr lang="zh-CN" altLang="en-US" dirty="0"/>
              <a:t>新进者难以复制巨大网络</a:t>
            </a:r>
            <a:endParaRPr lang="en-US" altLang="zh-CN" dirty="0"/>
          </a:p>
          <a:p>
            <a:r>
              <a:rPr lang="zh-CN" altLang="en-US" dirty="0"/>
              <a:t>行业竞争格局</a:t>
            </a:r>
            <a:endParaRPr lang="en-US" altLang="zh-CN" dirty="0"/>
          </a:p>
          <a:p>
            <a:pPr lvl="1"/>
            <a:r>
              <a:rPr lang="en-US" altLang="zh-CN" dirty="0"/>
              <a:t>Expedia, Google, Airbnb, </a:t>
            </a:r>
            <a:r>
              <a:rPr lang="zh-CN" altLang="en-US" dirty="0"/>
              <a:t>携程等</a:t>
            </a:r>
            <a:endParaRPr lang="en-US" altLang="zh-CN" dirty="0"/>
          </a:p>
        </p:txBody>
      </p:sp>
    </p:spTree>
    <p:extLst>
      <p:ext uri="{BB962C8B-B14F-4D97-AF65-F5344CB8AC3E}">
        <p14:creationId xmlns:p14="http://schemas.microsoft.com/office/powerpoint/2010/main" val="277573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23E4A0-4E84-4453-9F98-1EFA1292FC1B}"/>
              </a:ext>
            </a:extLst>
          </p:cNvPr>
          <p:cNvSpPr>
            <a:spLocks noGrp="1"/>
          </p:cNvSpPr>
          <p:nvPr>
            <p:ph type="title"/>
          </p:nvPr>
        </p:nvSpPr>
        <p:spPr/>
        <p:txBody>
          <a:bodyPr/>
          <a:lstStyle/>
          <a:p>
            <a:r>
              <a:rPr lang="zh-CN" altLang="en-US" dirty="0"/>
              <a:t>平台股的诱惑</a:t>
            </a:r>
          </a:p>
        </p:txBody>
      </p:sp>
      <p:sp>
        <p:nvSpPr>
          <p:cNvPr id="3" name="内容占位符 2">
            <a:extLst>
              <a:ext uri="{FF2B5EF4-FFF2-40B4-BE49-F238E27FC236}">
                <a16:creationId xmlns:a16="http://schemas.microsoft.com/office/drawing/2014/main" id="{E370DBDD-1AAB-4A7A-9BE1-3F4414C63F60}"/>
              </a:ext>
            </a:extLst>
          </p:cNvPr>
          <p:cNvSpPr>
            <a:spLocks noGrp="1"/>
          </p:cNvSpPr>
          <p:nvPr>
            <p:ph idx="1"/>
          </p:nvPr>
        </p:nvSpPr>
        <p:spPr/>
        <p:txBody>
          <a:bodyPr/>
          <a:lstStyle/>
          <a:p>
            <a:r>
              <a:rPr lang="zh-CN" altLang="en-US" dirty="0"/>
              <a:t>网络效应（</a:t>
            </a:r>
            <a:r>
              <a:rPr lang="en-US" altLang="zh-CN" dirty="0"/>
              <a:t>Network effect</a:t>
            </a:r>
            <a:r>
              <a:rPr lang="zh-CN" altLang="en-US" dirty="0"/>
              <a:t>）</a:t>
            </a:r>
            <a:endParaRPr lang="en-US" altLang="zh-CN" dirty="0"/>
          </a:p>
          <a:p>
            <a:pPr lvl="1"/>
            <a:r>
              <a:rPr lang="zh-CN" altLang="en-US" dirty="0"/>
              <a:t>成规模的平台难以取代</a:t>
            </a:r>
            <a:endParaRPr lang="en-US" altLang="zh-CN" dirty="0"/>
          </a:p>
          <a:p>
            <a:endParaRPr lang="en-US" altLang="zh-CN" dirty="0"/>
          </a:p>
          <a:p>
            <a:r>
              <a:rPr lang="zh-CN" altLang="en-US" dirty="0"/>
              <a:t>可扩性（</a:t>
            </a:r>
            <a:r>
              <a:rPr lang="en-US" altLang="zh-CN" dirty="0"/>
              <a:t>Scalability</a:t>
            </a:r>
            <a:r>
              <a:rPr lang="zh-CN" altLang="en-US" dirty="0"/>
              <a:t>）</a:t>
            </a:r>
            <a:endParaRPr lang="en-US" altLang="zh-CN" dirty="0"/>
          </a:p>
          <a:p>
            <a:pPr lvl="1"/>
            <a:r>
              <a:rPr lang="zh-CN" altLang="en-US" dirty="0"/>
              <a:t>低成本扩张</a:t>
            </a:r>
            <a:endParaRPr lang="en-US" altLang="zh-CN" dirty="0"/>
          </a:p>
          <a:p>
            <a:pPr lvl="1"/>
            <a:endParaRPr lang="en-US" altLang="zh-CN" dirty="0"/>
          </a:p>
          <a:p>
            <a:endParaRPr lang="zh-CN" altLang="en-US" dirty="0"/>
          </a:p>
        </p:txBody>
      </p:sp>
      <p:sp>
        <p:nvSpPr>
          <p:cNvPr id="4" name="右大括号 3">
            <a:extLst>
              <a:ext uri="{FF2B5EF4-FFF2-40B4-BE49-F238E27FC236}">
                <a16:creationId xmlns:a16="http://schemas.microsoft.com/office/drawing/2014/main" id="{85CE23CF-719C-4184-BDFA-A51858D1D10F}"/>
              </a:ext>
            </a:extLst>
          </p:cNvPr>
          <p:cNvSpPr/>
          <p:nvPr/>
        </p:nvSpPr>
        <p:spPr>
          <a:xfrm>
            <a:off x="5004048" y="3573016"/>
            <a:ext cx="792088" cy="6480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D3B7357F-AEEB-4523-AAA1-3048A8623D39}"/>
              </a:ext>
            </a:extLst>
          </p:cNvPr>
          <p:cNvSpPr txBox="1"/>
          <p:nvPr/>
        </p:nvSpPr>
        <p:spPr>
          <a:xfrm>
            <a:off x="5796136" y="3604664"/>
            <a:ext cx="1728192" cy="584775"/>
          </a:xfrm>
          <a:prstGeom prst="rect">
            <a:avLst/>
          </a:prstGeom>
          <a:noFill/>
        </p:spPr>
        <p:txBody>
          <a:bodyPr wrap="square" rtlCol="0">
            <a:spAutoFit/>
          </a:bodyPr>
          <a:lstStyle/>
          <a:p>
            <a:r>
              <a:rPr lang="zh-CN" altLang="en-US" sz="3200" dirty="0"/>
              <a:t>成长性</a:t>
            </a:r>
          </a:p>
        </p:txBody>
      </p:sp>
      <p:sp>
        <p:nvSpPr>
          <p:cNvPr id="6" name="右大括号 5">
            <a:extLst>
              <a:ext uri="{FF2B5EF4-FFF2-40B4-BE49-F238E27FC236}">
                <a16:creationId xmlns:a16="http://schemas.microsoft.com/office/drawing/2014/main" id="{F162B555-9A67-44D8-A0E3-E5A8F57C98DF}"/>
              </a:ext>
            </a:extLst>
          </p:cNvPr>
          <p:cNvSpPr/>
          <p:nvPr/>
        </p:nvSpPr>
        <p:spPr>
          <a:xfrm>
            <a:off x="5770457" y="1772816"/>
            <a:ext cx="792088" cy="6480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F3C6EDE0-CA1C-493E-82EF-BEDE001FCF6E}"/>
              </a:ext>
            </a:extLst>
          </p:cNvPr>
          <p:cNvSpPr txBox="1"/>
          <p:nvPr/>
        </p:nvSpPr>
        <p:spPr>
          <a:xfrm>
            <a:off x="6660232" y="1801224"/>
            <a:ext cx="1728192" cy="584775"/>
          </a:xfrm>
          <a:prstGeom prst="rect">
            <a:avLst/>
          </a:prstGeom>
          <a:noFill/>
        </p:spPr>
        <p:txBody>
          <a:bodyPr wrap="square" rtlCol="0">
            <a:spAutoFit/>
          </a:bodyPr>
          <a:lstStyle/>
          <a:p>
            <a:r>
              <a:rPr lang="zh-CN" altLang="en-US" sz="3200" dirty="0"/>
              <a:t>护城河</a:t>
            </a:r>
          </a:p>
        </p:txBody>
      </p:sp>
    </p:spTree>
    <p:extLst>
      <p:ext uri="{BB962C8B-B14F-4D97-AF65-F5344CB8AC3E}">
        <p14:creationId xmlns:p14="http://schemas.microsoft.com/office/powerpoint/2010/main" val="105454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C9D977-D2E1-4DB7-BA13-E8E0537C6BA0}"/>
              </a:ext>
            </a:extLst>
          </p:cNvPr>
          <p:cNvSpPr>
            <a:spLocks noGrp="1"/>
          </p:cNvSpPr>
          <p:nvPr>
            <p:ph type="title"/>
          </p:nvPr>
        </p:nvSpPr>
        <p:spPr/>
        <p:txBody>
          <a:bodyPr/>
          <a:lstStyle/>
          <a:p>
            <a:r>
              <a:rPr lang="zh-CN" altLang="en-US" dirty="0"/>
              <a:t>战略</a:t>
            </a:r>
          </a:p>
        </p:txBody>
      </p:sp>
      <p:sp>
        <p:nvSpPr>
          <p:cNvPr id="3" name="内容占位符 2">
            <a:extLst>
              <a:ext uri="{FF2B5EF4-FFF2-40B4-BE49-F238E27FC236}">
                <a16:creationId xmlns:a16="http://schemas.microsoft.com/office/drawing/2014/main" id="{1FB94EEE-A224-440F-8299-382B27D2F5A9}"/>
              </a:ext>
            </a:extLst>
          </p:cNvPr>
          <p:cNvSpPr>
            <a:spLocks noGrp="1"/>
          </p:cNvSpPr>
          <p:nvPr>
            <p:ph idx="1"/>
          </p:nvPr>
        </p:nvSpPr>
        <p:spPr/>
        <p:txBody>
          <a:bodyPr/>
          <a:lstStyle/>
          <a:p>
            <a:r>
              <a:rPr lang="zh-CN" altLang="en-US" dirty="0"/>
              <a:t>让旅行更容易 ⇒ 扩大和保留顾客</a:t>
            </a:r>
          </a:p>
          <a:p>
            <a:r>
              <a:rPr lang="zh-CN" altLang="en-US" dirty="0"/>
              <a:t>帮助商家赚钱 ⇒ 扩大和保留商家</a:t>
            </a:r>
          </a:p>
          <a:p>
            <a:r>
              <a:rPr lang="zh-CN" altLang="en-US" dirty="0"/>
              <a:t>用科技提高用户体验</a:t>
            </a:r>
          </a:p>
          <a:p>
            <a:r>
              <a:rPr lang="zh-CN" altLang="en-US" dirty="0"/>
              <a:t>丰富服务类别</a:t>
            </a:r>
            <a:endParaRPr lang="en-US" altLang="zh-CN" dirty="0"/>
          </a:p>
          <a:p>
            <a:r>
              <a:rPr lang="zh-CN" altLang="en-US" dirty="0"/>
              <a:t>持续地理扩张 </a:t>
            </a:r>
            <a:endParaRPr lang="en-US" altLang="zh-CN" dirty="0"/>
          </a:p>
          <a:p>
            <a:r>
              <a:rPr lang="zh-CN" altLang="en-US" dirty="0"/>
              <a:t>多品牌战略</a:t>
            </a:r>
            <a:endParaRPr lang="en-US" altLang="zh-CN" dirty="0"/>
          </a:p>
        </p:txBody>
      </p:sp>
    </p:spTree>
    <p:extLst>
      <p:ext uri="{BB962C8B-B14F-4D97-AF65-F5344CB8AC3E}">
        <p14:creationId xmlns:p14="http://schemas.microsoft.com/office/powerpoint/2010/main" val="3570505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投资分析</a:t>
            </a:r>
          </a:p>
        </p:txBody>
      </p:sp>
      <p:sp>
        <p:nvSpPr>
          <p:cNvPr id="3" name="内容占位符 2"/>
          <p:cNvSpPr>
            <a:spLocks noGrp="1"/>
          </p:cNvSpPr>
          <p:nvPr>
            <p:ph sz="half" idx="1"/>
          </p:nvPr>
        </p:nvSpPr>
        <p:spPr/>
        <p:txBody>
          <a:bodyPr>
            <a:normAutofit lnSpcReduction="10000"/>
          </a:bodyPr>
          <a:lstStyle/>
          <a:p>
            <a:r>
              <a:rPr lang="zh-CN" altLang="en-US" dirty="0"/>
              <a:t>是否好生意？</a:t>
            </a:r>
            <a:endParaRPr lang="en-US" altLang="zh-CN" dirty="0"/>
          </a:p>
          <a:p>
            <a:pPr lvl="1"/>
            <a:r>
              <a:rPr lang="zh-CN" altLang="en-US" dirty="0"/>
              <a:t>毛利和净利</a:t>
            </a:r>
            <a:endParaRPr lang="en-US" altLang="zh-CN" dirty="0"/>
          </a:p>
          <a:p>
            <a:pPr lvl="1"/>
            <a:r>
              <a:rPr lang="zh-CN" altLang="en-US" dirty="0"/>
              <a:t>现金流如何</a:t>
            </a:r>
            <a:endParaRPr lang="en-US" altLang="zh-CN" dirty="0"/>
          </a:p>
          <a:p>
            <a:pPr lvl="1"/>
            <a:r>
              <a:rPr lang="zh-CN" altLang="en-US" dirty="0"/>
              <a:t>投资回报率</a:t>
            </a:r>
            <a:endParaRPr lang="en-US" altLang="zh-CN" dirty="0"/>
          </a:p>
          <a:p>
            <a:r>
              <a:rPr lang="zh-CN" altLang="en-US" dirty="0"/>
              <a:t>成长性如何？</a:t>
            </a:r>
            <a:endParaRPr lang="en-US" altLang="zh-CN" dirty="0"/>
          </a:p>
          <a:p>
            <a:r>
              <a:rPr lang="zh-CN" altLang="en-US" dirty="0"/>
              <a:t>估值是否便宜？</a:t>
            </a:r>
            <a:endParaRPr lang="en-US" altLang="zh-CN" dirty="0"/>
          </a:p>
          <a:p>
            <a:r>
              <a:rPr lang="zh-CN" altLang="en-US" dirty="0"/>
              <a:t>回报股东？</a:t>
            </a:r>
            <a:endParaRPr lang="en-US" altLang="zh-CN" dirty="0"/>
          </a:p>
          <a:p>
            <a:r>
              <a:rPr lang="zh-CN" altLang="en-US" dirty="0"/>
              <a:t>有哪些风险？</a:t>
            </a:r>
            <a:endParaRPr lang="en-US" altLang="zh-CN" dirty="0"/>
          </a:p>
          <a:p>
            <a:endParaRPr lang="zh-CN" altLang="en-US" dirty="0"/>
          </a:p>
        </p:txBody>
      </p:sp>
      <p:sp>
        <p:nvSpPr>
          <p:cNvPr id="4" name="内容占位符 3">
            <a:extLst>
              <a:ext uri="{FF2B5EF4-FFF2-40B4-BE49-F238E27FC236}">
                <a16:creationId xmlns:a16="http://schemas.microsoft.com/office/drawing/2014/main" id="{84595027-B4DD-4ACF-9672-775D9A8EE03E}"/>
              </a:ext>
            </a:extLst>
          </p:cNvPr>
          <p:cNvSpPr>
            <a:spLocks noGrp="1"/>
          </p:cNvSpPr>
          <p:nvPr>
            <p:ph sz="half" idx="2"/>
          </p:nvPr>
        </p:nvSpPr>
        <p:spPr/>
        <p:txBody>
          <a:bodyPr>
            <a:normAutofit lnSpcReduction="10000"/>
          </a:bodyPr>
          <a:lstStyle/>
          <a:p>
            <a:r>
              <a:rPr lang="zh-CN" altLang="en-US" sz="2400" dirty="0"/>
              <a:t>生意（</a:t>
            </a:r>
            <a:r>
              <a:rPr lang="en-US" altLang="zh-CN" sz="2400" dirty="0"/>
              <a:t>2024</a:t>
            </a:r>
            <a:r>
              <a:rPr lang="zh-CN" altLang="en-US" sz="2400" dirty="0"/>
              <a:t>）：</a:t>
            </a:r>
            <a:endParaRPr lang="en-US" altLang="zh-CN" sz="2400" dirty="0"/>
          </a:p>
          <a:p>
            <a:pPr lvl="1"/>
            <a:r>
              <a:rPr lang="zh-CN" altLang="en-US" dirty="0">
                <a:solidFill>
                  <a:srgbClr val="C00000"/>
                </a:solidFill>
              </a:rPr>
              <a:t>净利率</a:t>
            </a:r>
            <a:r>
              <a:rPr lang="en-US" altLang="zh-CN" dirty="0">
                <a:solidFill>
                  <a:srgbClr val="C00000"/>
                </a:solidFill>
              </a:rPr>
              <a:t>24.8%</a:t>
            </a:r>
            <a:r>
              <a:rPr lang="zh-CN" altLang="en-US" dirty="0">
                <a:solidFill>
                  <a:srgbClr val="C00000"/>
                </a:solidFill>
              </a:rPr>
              <a:t>。</a:t>
            </a:r>
            <a:endParaRPr lang="en-US" altLang="zh-CN" dirty="0">
              <a:solidFill>
                <a:srgbClr val="C00000"/>
              </a:solidFill>
            </a:endParaRPr>
          </a:p>
          <a:p>
            <a:pPr lvl="1"/>
            <a:r>
              <a:rPr lang="zh-CN" altLang="en-US" dirty="0">
                <a:solidFill>
                  <a:srgbClr val="C00000"/>
                </a:solidFill>
              </a:rPr>
              <a:t>自由现金流</a:t>
            </a:r>
            <a:r>
              <a:rPr lang="en-US" altLang="zh-CN" dirty="0">
                <a:solidFill>
                  <a:srgbClr val="C00000"/>
                </a:solidFill>
              </a:rPr>
              <a:t>/</a:t>
            </a:r>
            <a:r>
              <a:rPr lang="zh-CN" altLang="en-US" dirty="0">
                <a:solidFill>
                  <a:srgbClr val="C00000"/>
                </a:solidFill>
              </a:rPr>
              <a:t>净利润 </a:t>
            </a:r>
            <a:r>
              <a:rPr lang="en-US" altLang="zh-CN" dirty="0">
                <a:solidFill>
                  <a:srgbClr val="C00000"/>
                </a:solidFill>
              </a:rPr>
              <a:t>=</a:t>
            </a:r>
            <a:r>
              <a:rPr lang="zh-CN" altLang="en-US" dirty="0">
                <a:solidFill>
                  <a:srgbClr val="C00000"/>
                </a:solidFill>
              </a:rPr>
              <a:t> </a:t>
            </a:r>
            <a:r>
              <a:rPr lang="en-US" altLang="zh-CN" dirty="0">
                <a:solidFill>
                  <a:srgbClr val="C00000"/>
                </a:solidFill>
              </a:rPr>
              <a:t>134%</a:t>
            </a:r>
          </a:p>
          <a:p>
            <a:pPr lvl="1"/>
            <a:r>
              <a:rPr lang="en-US" altLang="zh-CN" dirty="0">
                <a:solidFill>
                  <a:srgbClr val="C00000"/>
                </a:solidFill>
              </a:rPr>
              <a:t>ROIC 84%</a:t>
            </a:r>
          </a:p>
          <a:p>
            <a:r>
              <a:rPr lang="zh-CN" altLang="en-US" sz="2400" dirty="0"/>
              <a:t>成长性：</a:t>
            </a:r>
            <a:endParaRPr lang="en-US" altLang="zh-CN" sz="2400" dirty="0"/>
          </a:p>
          <a:p>
            <a:pPr lvl="1"/>
            <a:r>
              <a:rPr lang="zh-CN" altLang="en-US" dirty="0">
                <a:solidFill>
                  <a:srgbClr val="C00000"/>
                </a:solidFill>
              </a:rPr>
              <a:t>营收增长</a:t>
            </a:r>
            <a:r>
              <a:rPr lang="en-US" altLang="zh-CN" dirty="0">
                <a:solidFill>
                  <a:srgbClr val="C00000"/>
                </a:solidFill>
              </a:rPr>
              <a:t>11%</a:t>
            </a:r>
          </a:p>
          <a:p>
            <a:pPr lvl="1"/>
            <a:r>
              <a:rPr lang="zh-CN" altLang="en-US" dirty="0">
                <a:solidFill>
                  <a:srgbClr val="C00000"/>
                </a:solidFill>
              </a:rPr>
              <a:t>净利润增长</a:t>
            </a:r>
            <a:r>
              <a:rPr lang="en-US" altLang="zh-CN" dirty="0">
                <a:solidFill>
                  <a:srgbClr val="C00000"/>
                </a:solidFill>
              </a:rPr>
              <a:t>37%</a:t>
            </a:r>
          </a:p>
          <a:p>
            <a:pPr lvl="1"/>
            <a:r>
              <a:rPr lang="zh-CN" altLang="en-US" dirty="0">
                <a:solidFill>
                  <a:srgbClr val="C00000"/>
                </a:solidFill>
              </a:rPr>
              <a:t>增长潜力？</a:t>
            </a:r>
            <a:endParaRPr lang="en-US" altLang="zh-CN" dirty="0">
              <a:solidFill>
                <a:srgbClr val="C00000"/>
              </a:solidFill>
            </a:endParaRPr>
          </a:p>
          <a:p>
            <a:r>
              <a:rPr lang="zh-CN" altLang="en-US" sz="2400" dirty="0"/>
              <a:t>估值：</a:t>
            </a:r>
            <a:r>
              <a:rPr lang="en-US" altLang="zh-CN" sz="2400" dirty="0">
                <a:solidFill>
                  <a:srgbClr val="C00000"/>
                </a:solidFill>
              </a:rPr>
              <a:t>33.6 PE (TTM)</a:t>
            </a:r>
          </a:p>
          <a:p>
            <a:r>
              <a:rPr lang="zh-CN" altLang="en-US" sz="2400" dirty="0"/>
              <a:t>回报股东：？</a:t>
            </a:r>
            <a:endParaRPr lang="en-US" altLang="zh-CN" sz="2400" dirty="0"/>
          </a:p>
          <a:p>
            <a:endParaRPr lang="zh-CN" altLang="en-US" dirty="0"/>
          </a:p>
        </p:txBody>
      </p:sp>
    </p:spTree>
    <p:extLst>
      <p:ext uri="{BB962C8B-B14F-4D97-AF65-F5344CB8AC3E}">
        <p14:creationId xmlns:p14="http://schemas.microsoft.com/office/powerpoint/2010/main" val="42745895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0EB3A0E4-2314-4169-AF3D-137506183072}"/>
              </a:ext>
            </a:extLst>
          </p:cNvPr>
          <p:cNvSpPr>
            <a:spLocks noGrp="1"/>
          </p:cNvSpPr>
          <p:nvPr>
            <p:ph type="title"/>
          </p:nvPr>
        </p:nvSpPr>
        <p:spPr/>
        <p:txBody>
          <a:bodyPr/>
          <a:lstStyle/>
          <a:p>
            <a:r>
              <a:rPr lang="zh-CN" altLang="en-US" dirty="0"/>
              <a:t>从现金流量表看股东回报</a:t>
            </a:r>
          </a:p>
        </p:txBody>
      </p:sp>
      <mc:AlternateContent xmlns:mc="http://schemas.openxmlformats.org/markup-compatibility/2006" xmlns:cx1="http://schemas.microsoft.com/office/drawing/2015/9/8/chartex">
        <mc:Choice Requires="cx1">
          <p:graphicFrame>
            <p:nvGraphicFramePr>
              <p:cNvPr id="7" name="内容占位符 6">
                <a:extLst>
                  <a:ext uri="{FF2B5EF4-FFF2-40B4-BE49-F238E27FC236}">
                    <a16:creationId xmlns:a16="http://schemas.microsoft.com/office/drawing/2014/main" id="{59BDCE52-E641-4527-8CCB-1DAA1A9C1428}"/>
                  </a:ext>
                </a:extLst>
              </p:cNvPr>
              <p:cNvGraphicFramePr>
                <a:graphicFrameLocks noGrp="1"/>
              </p:cNvGraphicFramePr>
              <p:nvPr>
                <p:ph idx="1"/>
                <p:extLst>
                  <p:ext uri="{D42A27DB-BD31-4B8C-83A1-F6EECF244321}">
                    <p14:modId xmlns:p14="http://schemas.microsoft.com/office/powerpoint/2010/main" val="4234169701"/>
                  </p:ext>
                </p:extLst>
              </p:nvPr>
            </p:nvGraphicFramePr>
            <p:xfrm>
              <a:off x="457200" y="1600200"/>
              <a:ext cx="8229600" cy="4525963"/>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7" name="内容占位符 6">
                <a:extLst>
                  <a:ext uri="{FF2B5EF4-FFF2-40B4-BE49-F238E27FC236}">
                    <a16:creationId xmlns:a16="http://schemas.microsoft.com/office/drawing/2014/main" id="{59BDCE52-E641-4527-8CCB-1DAA1A9C1428}"/>
                  </a:ext>
                </a:extLst>
              </p:cNvPr>
              <p:cNvPicPr>
                <a:picLocks noGrp="1" noRot="1" noChangeAspect="1" noMove="1" noResize="1" noEditPoints="1" noAdjustHandles="1" noChangeArrowheads="1" noChangeShapeType="1"/>
              </p:cNvPicPr>
              <p:nvPr/>
            </p:nvPicPr>
            <p:blipFill>
              <a:blip r:embed="rId3"/>
              <a:stretch>
                <a:fillRect/>
              </a:stretch>
            </p:blipFill>
            <p:spPr>
              <a:xfrm>
                <a:off x="457200" y="1600200"/>
                <a:ext cx="8229600" cy="4525963"/>
              </a:xfrm>
              <a:prstGeom prst="rect">
                <a:avLst/>
              </a:prstGeom>
            </p:spPr>
          </p:pic>
        </mc:Fallback>
      </mc:AlternateContent>
    </p:spTree>
    <p:extLst>
      <p:ext uri="{BB962C8B-B14F-4D97-AF65-F5344CB8AC3E}">
        <p14:creationId xmlns:p14="http://schemas.microsoft.com/office/powerpoint/2010/main" val="3899438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FD368A-1CBC-4BF9-AA9B-6A8A53B57A8A}"/>
              </a:ext>
            </a:extLst>
          </p:cNvPr>
          <p:cNvSpPr>
            <a:spLocks noGrp="1"/>
          </p:cNvSpPr>
          <p:nvPr>
            <p:ph type="title"/>
          </p:nvPr>
        </p:nvSpPr>
        <p:spPr/>
        <p:txBody>
          <a:bodyPr/>
          <a:lstStyle/>
          <a:p>
            <a:r>
              <a:rPr lang="zh-CN" altLang="en-US" dirty="0"/>
              <a:t>全球扩张</a:t>
            </a:r>
          </a:p>
        </p:txBody>
      </p:sp>
      <p:graphicFrame>
        <p:nvGraphicFramePr>
          <p:cNvPr id="5" name="内容占位符 4">
            <a:extLst>
              <a:ext uri="{FF2B5EF4-FFF2-40B4-BE49-F238E27FC236}">
                <a16:creationId xmlns:a16="http://schemas.microsoft.com/office/drawing/2014/main" id="{7F372245-CCF8-404C-881E-A1BE3E256468}"/>
              </a:ext>
            </a:extLst>
          </p:cNvPr>
          <p:cNvGraphicFramePr>
            <a:graphicFrameLocks noGrp="1"/>
          </p:cNvGraphicFramePr>
          <p:nvPr>
            <p:ph idx="1"/>
            <p:extLst>
              <p:ext uri="{D42A27DB-BD31-4B8C-83A1-F6EECF244321}">
                <p14:modId xmlns:p14="http://schemas.microsoft.com/office/powerpoint/2010/main" val="143998178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6642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携程投资分析</a:t>
            </a:r>
          </a:p>
        </p:txBody>
      </p:sp>
      <p:sp>
        <p:nvSpPr>
          <p:cNvPr id="3" name="内容占位符 2"/>
          <p:cNvSpPr>
            <a:spLocks noGrp="1"/>
          </p:cNvSpPr>
          <p:nvPr>
            <p:ph sz="half" idx="1"/>
          </p:nvPr>
        </p:nvSpPr>
        <p:spPr/>
        <p:txBody>
          <a:bodyPr>
            <a:normAutofit fontScale="92500"/>
          </a:bodyPr>
          <a:lstStyle/>
          <a:p>
            <a:r>
              <a:rPr lang="zh-CN" altLang="en-US" dirty="0"/>
              <a:t>是否好生意？</a:t>
            </a:r>
            <a:endParaRPr lang="en-US" altLang="zh-CN" dirty="0"/>
          </a:p>
          <a:p>
            <a:pPr lvl="1"/>
            <a:r>
              <a:rPr lang="zh-CN" altLang="en-US" dirty="0"/>
              <a:t>毛利和净利</a:t>
            </a:r>
            <a:endParaRPr lang="en-US" altLang="zh-CN" dirty="0"/>
          </a:p>
          <a:p>
            <a:pPr lvl="1"/>
            <a:r>
              <a:rPr lang="zh-CN" altLang="en-US" dirty="0"/>
              <a:t>现金流如何</a:t>
            </a:r>
            <a:endParaRPr lang="en-US" altLang="zh-CN" dirty="0"/>
          </a:p>
          <a:p>
            <a:pPr lvl="1"/>
            <a:r>
              <a:rPr lang="zh-CN" altLang="en-US" dirty="0"/>
              <a:t>投资回报率</a:t>
            </a:r>
            <a:endParaRPr lang="en-US" altLang="zh-CN" dirty="0"/>
          </a:p>
          <a:p>
            <a:r>
              <a:rPr lang="zh-CN" altLang="en-US" dirty="0"/>
              <a:t>成长性如何？</a:t>
            </a:r>
            <a:endParaRPr lang="en-US" altLang="zh-CN" dirty="0"/>
          </a:p>
          <a:p>
            <a:r>
              <a:rPr lang="zh-CN" altLang="en-US" dirty="0"/>
              <a:t>估值是否便宜？</a:t>
            </a:r>
            <a:endParaRPr lang="en-US" altLang="zh-CN" dirty="0"/>
          </a:p>
          <a:p>
            <a:r>
              <a:rPr lang="zh-CN" altLang="en-US" dirty="0"/>
              <a:t>回报股东？</a:t>
            </a:r>
            <a:endParaRPr lang="en-US" altLang="zh-CN" dirty="0"/>
          </a:p>
          <a:p>
            <a:r>
              <a:rPr lang="zh-CN" altLang="en-US" dirty="0"/>
              <a:t>有哪些风险？</a:t>
            </a:r>
            <a:endParaRPr lang="en-US" altLang="zh-CN" dirty="0"/>
          </a:p>
          <a:p>
            <a:endParaRPr lang="zh-CN" altLang="en-US" dirty="0"/>
          </a:p>
        </p:txBody>
      </p:sp>
      <p:sp>
        <p:nvSpPr>
          <p:cNvPr id="4" name="内容占位符 3">
            <a:extLst>
              <a:ext uri="{FF2B5EF4-FFF2-40B4-BE49-F238E27FC236}">
                <a16:creationId xmlns:a16="http://schemas.microsoft.com/office/drawing/2014/main" id="{84595027-B4DD-4ACF-9672-775D9A8EE03E}"/>
              </a:ext>
            </a:extLst>
          </p:cNvPr>
          <p:cNvSpPr>
            <a:spLocks noGrp="1"/>
          </p:cNvSpPr>
          <p:nvPr>
            <p:ph sz="half" idx="2"/>
          </p:nvPr>
        </p:nvSpPr>
        <p:spPr/>
        <p:txBody>
          <a:bodyPr>
            <a:normAutofit fontScale="92500"/>
          </a:bodyPr>
          <a:lstStyle/>
          <a:p>
            <a:r>
              <a:rPr lang="zh-CN" altLang="en-US" sz="2400" dirty="0"/>
              <a:t>生意（</a:t>
            </a:r>
            <a:r>
              <a:rPr lang="en-US" altLang="zh-CN" sz="2400" dirty="0"/>
              <a:t>2024</a:t>
            </a:r>
            <a:r>
              <a:rPr lang="zh-CN" altLang="en-US" sz="2400" dirty="0"/>
              <a:t>）：</a:t>
            </a:r>
            <a:endParaRPr lang="en-US" altLang="zh-CN" sz="2400" dirty="0"/>
          </a:p>
          <a:p>
            <a:pPr lvl="1"/>
            <a:r>
              <a:rPr lang="zh-CN" altLang="en-US" dirty="0">
                <a:solidFill>
                  <a:srgbClr val="C00000"/>
                </a:solidFill>
              </a:rPr>
              <a:t>净利率</a:t>
            </a:r>
            <a:r>
              <a:rPr lang="en-US" altLang="zh-CN" dirty="0">
                <a:solidFill>
                  <a:srgbClr val="C00000"/>
                </a:solidFill>
              </a:rPr>
              <a:t>32.3%</a:t>
            </a:r>
          </a:p>
          <a:p>
            <a:pPr lvl="1"/>
            <a:r>
              <a:rPr lang="zh-CN" altLang="en-US" dirty="0">
                <a:solidFill>
                  <a:srgbClr val="C00000"/>
                </a:solidFill>
              </a:rPr>
              <a:t>自由现金流</a:t>
            </a:r>
            <a:r>
              <a:rPr lang="en-US" altLang="zh-CN" dirty="0">
                <a:solidFill>
                  <a:srgbClr val="C00000"/>
                </a:solidFill>
              </a:rPr>
              <a:t>/</a:t>
            </a:r>
            <a:r>
              <a:rPr lang="zh-CN" altLang="en-US" dirty="0">
                <a:solidFill>
                  <a:srgbClr val="C00000"/>
                </a:solidFill>
              </a:rPr>
              <a:t>净利润 </a:t>
            </a:r>
            <a:r>
              <a:rPr lang="en-US" altLang="zh-CN" dirty="0">
                <a:solidFill>
                  <a:srgbClr val="C00000"/>
                </a:solidFill>
              </a:rPr>
              <a:t>=</a:t>
            </a:r>
            <a:r>
              <a:rPr lang="zh-CN" altLang="en-US" dirty="0">
                <a:solidFill>
                  <a:srgbClr val="C00000"/>
                </a:solidFill>
              </a:rPr>
              <a:t> </a:t>
            </a:r>
            <a:r>
              <a:rPr lang="en-US" altLang="zh-CN" dirty="0">
                <a:solidFill>
                  <a:srgbClr val="C00000"/>
                </a:solidFill>
              </a:rPr>
              <a:t>111.5%</a:t>
            </a:r>
          </a:p>
          <a:p>
            <a:pPr lvl="1"/>
            <a:r>
              <a:rPr lang="en-US" altLang="zh-CN" dirty="0">
                <a:solidFill>
                  <a:srgbClr val="C00000"/>
                </a:solidFill>
              </a:rPr>
              <a:t>ROIC 16.3%</a:t>
            </a:r>
          </a:p>
          <a:p>
            <a:r>
              <a:rPr lang="zh-CN" altLang="en-US" sz="2400" dirty="0"/>
              <a:t>成长性：</a:t>
            </a:r>
            <a:endParaRPr lang="en-US" altLang="zh-CN" sz="2400" dirty="0"/>
          </a:p>
          <a:p>
            <a:pPr lvl="1"/>
            <a:r>
              <a:rPr lang="zh-CN" altLang="en-US" dirty="0">
                <a:solidFill>
                  <a:srgbClr val="C00000"/>
                </a:solidFill>
              </a:rPr>
              <a:t>营收增长</a:t>
            </a:r>
            <a:r>
              <a:rPr lang="en-US" altLang="zh-CN" dirty="0">
                <a:solidFill>
                  <a:srgbClr val="C00000"/>
                </a:solidFill>
              </a:rPr>
              <a:t>19.7%</a:t>
            </a:r>
          </a:p>
          <a:p>
            <a:pPr lvl="1"/>
            <a:r>
              <a:rPr lang="zh-CN" altLang="en-US" dirty="0">
                <a:solidFill>
                  <a:srgbClr val="C00000"/>
                </a:solidFill>
              </a:rPr>
              <a:t>净利润增长</a:t>
            </a:r>
            <a:r>
              <a:rPr lang="en-US" altLang="zh-CN" dirty="0">
                <a:solidFill>
                  <a:srgbClr val="C00000"/>
                </a:solidFill>
              </a:rPr>
              <a:t>57.9%</a:t>
            </a:r>
          </a:p>
          <a:p>
            <a:pPr lvl="1"/>
            <a:r>
              <a:rPr lang="zh-CN" altLang="en-US" dirty="0">
                <a:solidFill>
                  <a:srgbClr val="C00000"/>
                </a:solidFill>
              </a:rPr>
              <a:t>增长潜力？</a:t>
            </a:r>
            <a:endParaRPr lang="en-US" altLang="zh-CN" dirty="0">
              <a:solidFill>
                <a:srgbClr val="C00000"/>
              </a:solidFill>
            </a:endParaRPr>
          </a:p>
          <a:p>
            <a:r>
              <a:rPr lang="zh-CN" altLang="en-US" sz="2400" dirty="0"/>
              <a:t>估值：</a:t>
            </a:r>
            <a:r>
              <a:rPr lang="en-US" altLang="zh-CN" sz="2400" dirty="0">
                <a:solidFill>
                  <a:srgbClr val="C00000"/>
                </a:solidFill>
              </a:rPr>
              <a:t>17.6 PE (TTM) </a:t>
            </a:r>
            <a:r>
              <a:rPr lang="en-US" altLang="zh-CN" sz="2400" dirty="0"/>
              <a:t>2025.6.9</a:t>
            </a:r>
          </a:p>
          <a:p>
            <a:r>
              <a:rPr lang="zh-CN" altLang="en-US" sz="2400" dirty="0"/>
              <a:t>回报股东：？</a:t>
            </a:r>
            <a:endParaRPr lang="en-US" altLang="zh-CN" sz="2400" dirty="0"/>
          </a:p>
          <a:p>
            <a:endParaRPr lang="zh-CN" altLang="en-US" dirty="0"/>
          </a:p>
        </p:txBody>
      </p:sp>
    </p:spTree>
    <p:extLst>
      <p:ext uri="{BB962C8B-B14F-4D97-AF65-F5344CB8AC3E}">
        <p14:creationId xmlns:p14="http://schemas.microsoft.com/office/powerpoint/2010/main" val="21891839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6E9D53B1-F706-4087-8B7D-DBD05C13B7A7}"/>
              </a:ext>
            </a:extLst>
          </p:cNvPr>
          <p:cNvSpPr>
            <a:spLocks noGrp="1"/>
          </p:cNvSpPr>
          <p:nvPr>
            <p:ph type="title"/>
          </p:nvPr>
        </p:nvSpPr>
        <p:spPr/>
        <p:txBody>
          <a:bodyPr/>
          <a:lstStyle/>
          <a:p>
            <a:r>
              <a:rPr lang="zh-CN" altLang="en-US" dirty="0"/>
              <a:t>从现金流量表看股东回报</a:t>
            </a:r>
          </a:p>
        </p:txBody>
      </p:sp>
      <mc:AlternateContent xmlns:mc="http://schemas.openxmlformats.org/markup-compatibility/2006" xmlns:cx1="http://schemas.microsoft.com/office/drawing/2015/9/8/chartex">
        <mc:Choice Requires="cx1">
          <p:graphicFrame>
            <p:nvGraphicFramePr>
              <p:cNvPr id="7" name="内容占位符 6">
                <a:extLst>
                  <a:ext uri="{FF2B5EF4-FFF2-40B4-BE49-F238E27FC236}">
                    <a16:creationId xmlns:a16="http://schemas.microsoft.com/office/drawing/2014/main" id="{59BDCE52-E641-4527-8CCB-1DAA1A9C1428}"/>
                  </a:ext>
                </a:extLst>
              </p:cNvPr>
              <p:cNvGraphicFramePr>
                <a:graphicFrameLocks noGrp="1"/>
              </p:cNvGraphicFramePr>
              <p:nvPr>
                <p:ph idx="1"/>
                <p:extLst>
                  <p:ext uri="{D42A27DB-BD31-4B8C-83A1-F6EECF244321}">
                    <p14:modId xmlns:p14="http://schemas.microsoft.com/office/powerpoint/2010/main" val="340825630"/>
                  </p:ext>
                </p:extLst>
              </p:nvPr>
            </p:nvGraphicFramePr>
            <p:xfrm>
              <a:off x="457200" y="1600200"/>
              <a:ext cx="8229600" cy="4525963"/>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7" name="内容占位符 6">
                <a:extLst>
                  <a:ext uri="{FF2B5EF4-FFF2-40B4-BE49-F238E27FC236}">
                    <a16:creationId xmlns:a16="http://schemas.microsoft.com/office/drawing/2014/main" id="{59BDCE52-E641-4527-8CCB-1DAA1A9C1428}"/>
                  </a:ext>
                </a:extLst>
              </p:cNvPr>
              <p:cNvPicPr>
                <a:picLocks noGrp="1" noRot="1" noChangeAspect="1" noMove="1" noResize="1" noEditPoints="1" noAdjustHandles="1" noChangeArrowheads="1" noChangeShapeType="1"/>
              </p:cNvPicPr>
              <p:nvPr/>
            </p:nvPicPr>
            <p:blipFill>
              <a:blip r:embed="rId3"/>
              <a:stretch>
                <a:fillRect/>
              </a:stretch>
            </p:blipFill>
            <p:spPr>
              <a:xfrm>
                <a:off x="457200" y="1600200"/>
                <a:ext cx="8229600" cy="4525963"/>
              </a:xfrm>
              <a:prstGeom prst="rect">
                <a:avLst/>
              </a:prstGeom>
            </p:spPr>
          </p:pic>
        </mc:Fallback>
      </mc:AlternateContent>
    </p:spTree>
    <p:extLst>
      <p:ext uri="{BB962C8B-B14F-4D97-AF65-F5344CB8AC3E}">
        <p14:creationId xmlns:p14="http://schemas.microsoft.com/office/powerpoint/2010/main" val="3866667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D797E0-7D57-4EE9-B8D0-02ECF7B181D4}"/>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FAC7B492-EAB7-4625-8C95-38A83550C0A5}"/>
              </a:ext>
            </a:extLst>
          </p:cNvPr>
          <p:cNvSpPr>
            <a:spLocks noGrp="1"/>
          </p:cNvSpPr>
          <p:nvPr>
            <p:ph idx="1"/>
          </p:nvPr>
        </p:nvSpPr>
        <p:spPr/>
        <p:txBody>
          <a:bodyPr/>
          <a:lstStyle/>
          <a:p>
            <a:r>
              <a:rPr lang="zh-CN" altLang="en-US" dirty="0"/>
              <a:t>引论</a:t>
            </a:r>
            <a:endParaRPr lang="en-US" altLang="zh-CN" dirty="0"/>
          </a:p>
          <a:p>
            <a:r>
              <a:rPr lang="zh-CN" altLang="en-US" dirty="0"/>
              <a:t>案例</a:t>
            </a:r>
            <a:endParaRPr lang="en-US" altLang="zh-CN" dirty="0"/>
          </a:p>
          <a:p>
            <a:pPr lvl="1"/>
            <a:r>
              <a:rPr lang="en-US" altLang="zh-CN" dirty="0"/>
              <a:t>VISA &amp; MasterCard</a:t>
            </a:r>
          </a:p>
          <a:p>
            <a:pPr lvl="1"/>
            <a:r>
              <a:rPr lang="zh-CN" altLang="en-US" dirty="0"/>
              <a:t>拼多多</a:t>
            </a:r>
            <a:endParaRPr lang="en-US" altLang="zh-CN" dirty="0"/>
          </a:p>
          <a:p>
            <a:pPr lvl="1"/>
            <a:r>
              <a:rPr lang="en-US" altLang="zh-CN" dirty="0"/>
              <a:t>Booking &amp; </a:t>
            </a:r>
            <a:r>
              <a:rPr lang="zh-CN" altLang="en-US" dirty="0"/>
              <a:t>携程</a:t>
            </a:r>
            <a:endParaRPr lang="en-US" altLang="zh-CN" dirty="0"/>
          </a:p>
          <a:p>
            <a:pPr lvl="1"/>
            <a:r>
              <a:rPr lang="zh-CN" altLang="en-US" dirty="0">
                <a:solidFill>
                  <a:srgbClr val="C00000"/>
                </a:solidFill>
              </a:rPr>
              <a:t>唯品会</a:t>
            </a:r>
            <a:endParaRPr lang="en-US" altLang="zh-CN" dirty="0">
              <a:solidFill>
                <a:srgbClr val="C00000"/>
              </a:solidFill>
            </a:endParaRPr>
          </a:p>
          <a:p>
            <a:r>
              <a:rPr lang="zh-CN" altLang="en-US" dirty="0"/>
              <a:t>小结</a:t>
            </a:r>
            <a:endParaRPr lang="en-US" altLang="zh-CN" dirty="0"/>
          </a:p>
          <a:p>
            <a:endParaRPr lang="zh-CN" altLang="en-US" dirty="0"/>
          </a:p>
        </p:txBody>
      </p:sp>
    </p:spTree>
    <p:extLst>
      <p:ext uri="{BB962C8B-B14F-4D97-AF65-F5344CB8AC3E}">
        <p14:creationId xmlns:p14="http://schemas.microsoft.com/office/powerpoint/2010/main" val="19594189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5976D0-9276-4811-A6D4-D6E617B1DA80}"/>
              </a:ext>
            </a:extLst>
          </p:cNvPr>
          <p:cNvSpPr>
            <a:spLocks noGrp="1"/>
          </p:cNvSpPr>
          <p:nvPr>
            <p:ph type="title"/>
          </p:nvPr>
        </p:nvSpPr>
        <p:spPr/>
        <p:txBody>
          <a:bodyPr/>
          <a:lstStyle/>
          <a:p>
            <a:r>
              <a:rPr lang="zh-CN" altLang="en-US" dirty="0"/>
              <a:t>专门做特卖的网站</a:t>
            </a:r>
          </a:p>
        </p:txBody>
      </p:sp>
      <p:sp>
        <p:nvSpPr>
          <p:cNvPr id="3" name="内容占位符 2">
            <a:extLst>
              <a:ext uri="{FF2B5EF4-FFF2-40B4-BE49-F238E27FC236}">
                <a16:creationId xmlns:a16="http://schemas.microsoft.com/office/drawing/2014/main" id="{09AF4DED-9502-45A5-92FE-C8B1E042367F}"/>
              </a:ext>
            </a:extLst>
          </p:cNvPr>
          <p:cNvSpPr>
            <a:spLocks noGrp="1"/>
          </p:cNvSpPr>
          <p:nvPr>
            <p:ph idx="1"/>
          </p:nvPr>
        </p:nvSpPr>
        <p:spPr/>
        <p:txBody>
          <a:bodyPr>
            <a:normAutofit fontScale="70000" lnSpcReduction="20000"/>
          </a:bodyPr>
          <a:lstStyle/>
          <a:p>
            <a:r>
              <a:rPr lang="en-US" altLang="zh-CN" dirty="0"/>
              <a:t>2008</a:t>
            </a:r>
            <a:r>
              <a:rPr lang="zh-CN" altLang="en-US" dirty="0"/>
              <a:t>年，沈亚与洪晓波模仿</a:t>
            </a:r>
            <a:r>
              <a:rPr lang="en-US" altLang="zh-CN" dirty="0" err="1"/>
              <a:t>VentePrivee</a:t>
            </a:r>
            <a:r>
              <a:rPr lang="zh-CN" altLang="en-US" dirty="0"/>
              <a:t>创办唯品会，主打“品牌折扣</a:t>
            </a:r>
            <a:r>
              <a:rPr lang="en-US" altLang="zh-CN" dirty="0"/>
              <a:t>+</a:t>
            </a:r>
            <a:r>
              <a:rPr lang="zh-CN" altLang="en-US" dirty="0"/>
              <a:t>限时抢购</a:t>
            </a:r>
            <a:r>
              <a:rPr lang="en-US" altLang="zh-CN" dirty="0"/>
              <a:t>+</a:t>
            </a:r>
            <a:r>
              <a:rPr lang="zh-CN" altLang="en-US" dirty="0"/>
              <a:t>正品保险”。</a:t>
            </a:r>
            <a:endParaRPr lang="en-US" altLang="zh-CN" dirty="0"/>
          </a:p>
          <a:p>
            <a:r>
              <a:rPr lang="en-US" altLang="zh-CN" dirty="0"/>
              <a:t>2009</a:t>
            </a:r>
            <a:r>
              <a:rPr lang="zh-CN" altLang="en-US" dirty="0"/>
              <a:t>年重新定位为 “ 一家专门做特卖的网站 ”。</a:t>
            </a:r>
            <a:endParaRPr lang="en-US" altLang="zh-CN" dirty="0"/>
          </a:p>
          <a:p>
            <a:r>
              <a:rPr lang="en-US" altLang="zh-CN" dirty="0"/>
              <a:t>2010</a:t>
            </a:r>
            <a:r>
              <a:rPr lang="zh-CN" altLang="en-US" dirty="0"/>
              <a:t>年</a:t>
            </a:r>
            <a:r>
              <a:rPr lang="en-US" altLang="zh-CN" dirty="0"/>
              <a:t>3</a:t>
            </a:r>
            <a:r>
              <a:rPr lang="zh-CN" altLang="en-US" dirty="0"/>
              <a:t>月，推出唯品会</a:t>
            </a:r>
            <a:r>
              <a:rPr lang="en-US" altLang="zh-CN" dirty="0"/>
              <a:t>APP</a:t>
            </a:r>
            <a:r>
              <a:rPr lang="zh-CN" altLang="en-US" dirty="0"/>
              <a:t>，率先进驻微信，开设晚</a:t>
            </a:r>
            <a:r>
              <a:rPr lang="en-US" altLang="zh-CN" dirty="0"/>
              <a:t>8</a:t>
            </a:r>
            <a:r>
              <a:rPr lang="zh-CN" altLang="en-US" dirty="0"/>
              <a:t>点档的移动特卖专场。</a:t>
            </a:r>
            <a:endParaRPr lang="en-US" altLang="zh-CN" dirty="0"/>
          </a:p>
          <a:p>
            <a:r>
              <a:rPr lang="zh-CN" altLang="en-US" dirty="0"/>
              <a:t>唯品会为品牌商进驻开出四大条件：</a:t>
            </a:r>
            <a:endParaRPr lang="en-US" altLang="zh-CN" dirty="0"/>
          </a:p>
          <a:p>
            <a:pPr marL="971550" lvl="1" indent="-514350">
              <a:buFont typeface="+mj-lt"/>
              <a:buAutoNum type="arabicPeriod"/>
            </a:pPr>
            <a:r>
              <a:rPr lang="zh-CN" altLang="en-US" dirty="0"/>
              <a:t>处理尾货和过季产品；</a:t>
            </a:r>
            <a:endParaRPr lang="en-US" altLang="zh-CN" dirty="0"/>
          </a:p>
          <a:p>
            <a:pPr marL="971550" lvl="1" indent="-514350">
              <a:buFont typeface="+mj-lt"/>
              <a:buAutoNum type="arabicPeriod"/>
            </a:pPr>
            <a:r>
              <a:rPr lang="zh-CN" altLang="en-US" dirty="0"/>
              <a:t>在网站首页做免费的推荐广告；</a:t>
            </a:r>
            <a:endParaRPr lang="en-US" altLang="zh-CN" dirty="0"/>
          </a:p>
          <a:p>
            <a:pPr marL="971550" lvl="1" indent="-514350">
              <a:buFont typeface="+mj-lt"/>
              <a:buAutoNum type="arabicPeriod"/>
            </a:pPr>
            <a:r>
              <a:rPr lang="zh-CN" altLang="en-US" dirty="0"/>
              <a:t>“闪购”不影响线下原有的价格体系；</a:t>
            </a:r>
            <a:endParaRPr lang="en-US" altLang="zh-CN" dirty="0"/>
          </a:p>
          <a:p>
            <a:pPr marL="971550" lvl="1" indent="-514350">
              <a:buFont typeface="+mj-lt"/>
              <a:buAutoNum type="arabicPeriod"/>
            </a:pPr>
            <a:r>
              <a:rPr lang="zh-CN" altLang="en-US" dirty="0"/>
              <a:t>不压供货商的货款，保持一个月的账期</a:t>
            </a:r>
            <a:endParaRPr lang="en-US" altLang="zh-CN" dirty="0"/>
          </a:p>
          <a:p>
            <a:r>
              <a:rPr lang="en-US" altLang="zh-CN" dirty="0"/>
              <a:t>2012</a:t>
            </a:r>
            <a:r>
              <a:rPr lang="zh-CN" altLang="en-US" dirty="0"/>
              <a:t>年</a:t>
            </a:r>
            <a:r>
              <a:rPr lang="en-US" altLang="zh-CN" dirty="0"/>
              <a:t>3</a:t>
            </a:r>
            <a:r>
              <a:rPr lang="zh-CN" altLang="en-US" dirty="0"/>
              <a:t>月，在美国纽交所上市。</a:t>
            </a:r>
            <a:endParaRPr lang="en-US" altLang="zh-CN" dirty="0"/>
          </a:p>
          <a:p>
            <a:r>
              <a:rPr lang="en-US" altLang="zh-CN" dirty="0"/>
              <a:t>2013</a:t>
            </a:r>
            <a:r>
              <a:rPr lang="zh-CN" altLang="en-US" dirty="0"/>
              <a:t>年成立品骏快递，试图转型综合电商。</a:t>
            </a:r>
          </a:p>
          <a:p>
            <a:r>
              <a:rPr lang="en-US" altLang="zh-CN" dirty="0"/>
              <a:t>2018</a:t>
            </a:r>
            <a:r>
              <a:rPr lang="zh-CN" altLang="en-US" dirty="0"/>
              <a:t>年</a:t>
            </a:r>
            <a:r>
              <a:rPr lang="en-US" altLang="zh-CN" dirty="0"/>
              <a:t>7</a:t>
            </a:r>
            <a:r>
              <a:rPr lang="zh-CN" altLang="en-US" dirty="0"/>
              <a:t>月宣布回归特卖战略。</a:t>
            </a:r>
          </a:p>
        </p:txBody>
      </p:sp>
    </p:spTree>
    <p:extLst>
      <p:ext uri="{BB962C8B-B14F-4D97-AF65-F5344CB8AC3E}">
        <p14:creationId xmlns:p14="http://schemas.microsoft.com/office/powerpoint/2010/main" val="18307489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C77663-9C3E-4984-8897-33A51246EE98}"/>
              </a:ext>
            </a:extLst>
          </p:cNvPr>
          <p:cNvSpPr>
            <a:spLocks noGrp="1"/>
          </p:cNvSpPr>
          <p:nvPr>
            <p:ph type="title"/>
          </p:nvPr>
        </p:nvSpPr>
        <p:spPr/>
        <p:txBody>
          <a:bodyPr/>
          <a:lstStyle/>
          <a:p>
            <a:r>
              <a:rPr lang="zh-CN" altLang="en-US" dirty="0"/>
              <a:t>营业收入分解</a:t>
            </a:r>
          </a:p>
        </p:txBody>
      </p:sp>
      <p:graphicFrame>
        <p:nvGraphicFramePr>
          <p:cNvPr id="4" name="内容占位符 3">
            <a:extLst>
              <a:ext uri="{FF2B5EF4-FFF2-40B4-BE49-F238E27FC236}">
                <a16:creationId xmlns:a16="http://schemas.microsoft.com/office/drawing/2014/main" id="{9C142F65-C67C-4CFF-B943-E9F1E92394EB}"/>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279410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0CC3E3-974E-4B7E-8823-F5611B47392C}"/>
              </a:ext>
            </a:extLst>
          </p:cNvPr>
          <p:cNvSpPr>
            <a:spLocks noGrp="1"/>
          </p:cNvSpPr>
          <p:nvPr>
            <p:ph type="title"/>
          </p:nvPr>
        </p:nvSpPr>
        <p:spPr/>
        <p:txBody>
          <a:bodyPr/>
          <a:lstStyle/>
          <a:p>
            <a:r>
              <a:rPr lang="zh-CN" altLang="en-US" dirty="0"/>
              <a:t>股价</a:t>
            </a:r>
          </a:p>
        </p:txBody>
      </p:sp>
      <p:pic>
        <p:nvPicPr>
          <p:cNvPr id="4" name="内容占位符 3">
            <a:extLst>
              <a:ext uri="{FF2B5EF4-FFF2-40B4-BE49-F238E27FC236}">
                <a16:creationId xmlns:a16="http://schemas.microsoft.com/office/drawing/2014/main" id="{7DBEC57C-BB96-4F06-9246-B16552EE9F6D}"/>
              </a:ext>
            </a:extLst>
          </p:cNvPr>
          <p:cNvPicPr>
            <a:picLocks noGrp="1" noChangeAspect="1"/>
          </p:cNvPicPr>
          <p:nvPr>
            <p:ph idx="1"/>
          </p:nvPr>
        </p:nvPicPr>
        <p:blipFill>
          <a:blip r:embed="rId2"/>
          <a:stretch>
            <a:fillRect/>
          </a:stretch>
        </p:blipFill>
        <p:spPr>
          <a:xfrm>
            <a:off x="939985" y="1600200"/>
            <a:ext cx="7264030" cy="4525963"/>
          </a:xfrm>
          <a:prstGeom prst="rect">
            <a:avLst/>
          </a:prstGeom>
        </p:spPr>
      </p:pic>
      <p:sp>
        <p:nvSpPr>
          <p:cNvPr id="5" name="文本框 4">
            <a:extLst>
              <a:ext uri="{FF2B5EF4-FFF2-40B4-BE49-F238E27FC236}">
                <a16:creationId xmlns:a16="http://schemas.microsoft.com/office/drawing/2014/main" id="{63808EAD-C907-4B17-963C-AB072592EF2B}"/>
              </a:ext>
            </a:extLst>
          </p:cNvPr>
          <p:cNvSpPr txBox="1"/>
          <p:nvPr/>
        </p:nvSpPr>
        <p:spPr>
          <a:xfrm>
            <a:off x="6876256" y="1916832"/>
            <a:ext cx="1656184" cy="369332"/>
          </a:xfrm>
          <a:prstGeom prst="rect">
            <a:avLst/>
          </a:prstGeom>
          <a:noFill/>
        </p:spPr>
        <p:txBody>
          <a:bodyPr wrap="square" rtlCol="0">
            <a:spAutoFit/>
          </a:bodyPr>
          <a:lstStyle/>
          <a:p>
            <a:r>
              <a:rPr lang="en-US" altLang="zh-CN" dirty="0"/>
              <a:t>CAGR</a:t>
            </a:r>
            <a:r>
              <a:rPr lang="zh-CN" altLang="en-US" dirty="0"/>
              <a:t>：</a:t>
            </a:r>
            <a:r>
              <a:rPr lang="en-US" altLang="zh-CN" dirty="0"/>
              <a:t>25.1%</a:t>
            </a:r>
            <a:endParaRPr lang="zh-CN" altLang="en-US" dirty="0"/>
          </a:p>
        </p:txBody>
      </p:sp>
    </p:spTree>
    <p:extLst>
      <p:ext uri="{BB962C8B-B14F-4D97-AF65-F5344CB8AC3E}">
        <p14:creationId xmlns:p14="http://schemas.microsoft.com/office/powerpoint/2010/main" val="4067434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AE6989-A753-408F-9116-96B604745F08}"/>
              </a:ext>
            </a:extLst>
          </p:cNvPr>
          <p:cNvSpPr>
            <a:spLocks noGrp="1"/>
          </p:cNvSpPr>
          <p:nvPr>
            <p:ph type="title"/>
          </p:nvPr>
        </p:nvSpPr>
        <p:spPr/>
        <p:txBody>
          <a:bodyPr/>
          <a:lstStyle/>
          <a:p>
            <a:r>
              <a:rPr lang="zh-CN" altLang="en-US" dirty="0"/>
              <a:t>分析维度</a:t>
            </a:r>
          </a:p>
        </p:txBody>
      </p:sp>
      <p:sp>
        <p:nvSpPr>
          <p:cNvPr id="3" name="内容占位符 2">
            <a:extLst>
              <a:ext uri="{FF2B5EF4-FFF2-40B4-BE49-F238E27FC236}">
                <a16:creationId xmlns:a16="http://schemas.microsoft.com/office/drawing/2014/main" id="{8A8BA810-6A69-487B-861A-64AE6F31F80A}"/>
              </a:ext>
            </a:extLst>
          </p:cNvPr>
          <p:cNvSpPr>
            <a:spLocks noGrp="1"/>
          </p:cNvSpPr>
          <p:nvPr>
            <p:ph sz="half" idx="1"/>
          </p:nvPr>
        </p:nvSpPr>
        <p:spPr/>
        <p:txBody>
          <a:bodyPr/>
          <a:lstStyle/>
          <a:p>
            <a:r>
              <a:rPr lang="zh-CN" altLang="en-US" dirty="0"/>
              <a:t>是否好生意？</a:t>
            </a:r>
            <a:endParaRPr lang="en-US" altLang="zh-CN" dirty="0"/>
          </a:p>
          <a:p>
            <a:pPr lvl="1"/>
            <a:r>
              <a:rPr lang="zh-CN" altLang="en-US" dirty="0"/>
              <a:t>毛利和净利</a:t>
            </a:r>
            <a:endParaRPr lang="en-US" altLang="zh-CN" dirty="0"/>
          </a:p>
          <a:p>
            <a:pPr lvl="1"/>
            <a:r>
              <a:rPr lang="zh-CN" altLang="en-US" dirty="0"/>
              <a:t>现金流如何</a:t>
            </a:r>
            <a:endParaRPr lang="en-US" altLang="zh-CN" dirty="0"/>
          </a:p>
          <a:p>
            <a:pPr lvl="1"/>
            <a:r>
              <a:rPr lang="zh-CN" altLang="en-US" dirty="0"/>
              <a:t>投资回报率</a:t>
            </a:r>
            <a:endParaRPr lang="en-US" altLang="zh-CN" dirty="0"/>
          </a:p>
          <a:p>
            <a:r>
              <a:rPr lang="zh-CN" altLang="en-US" dirty="0"/>
              <a:t>成长性如何？</a:t>
            </a:r>
            <a:endParaRPr lang="en-US" altLang="zh-CN" dirty="0"/>
          </a:p>
          <a:p>
            <a:r>
              <a:rPr lang="zh-CN" altLang="en-US" dirty="0"/>
              <a:t>估值是否便宜？</a:t>
            </a:r>
            <a:endParaRPr lang="en-US" altLang="zh-CN" dirty="0"/>
          </a:p>
          <a:p>
            <a:r>
              <a:rPr lang="zh-CN" altLang="en-US" dirty="0"/>
              <a:t>回报股东？</a:t>
            </a:r>
            <a:endParaRPr lang="en-US" altLang="zh-CN" dirty="0"/>
          </a:p>
          <a:p>
            <a:r>
              <a:rPr lang="zh-CN" altLang="en-US" dirty="0"/>
              <a:t>有哪些风险？</a:t>
            </a:r>
            <a:endParaRPr lang="en-US" altLang="zh-CN" dirty="0"/>
          </a:p>
          <a:p>
            <a:endParaRPr lang="zh-CN" altLang="en-US" dirty="0"/>
          </a:p>
        </p:txBody>
      </p:sp>
      <p:graphicFrame>
        <p:nvGraphicFramePr>
          <p:cNvPr id="14" name="内容占位符 13">
            <a:extLst>
              <a:ext uri="{FF2B5EF4-FFF2-40B4-BE49-F238E27FC236}">
                <a16:creationId xmlns:a16="http://schemas.microsoft.com/office/drawing/2014/main" id="{896E896F-DD34-4875-9C06-EE9B18500BCF}"/>
              </a:ext>
            </a:extLst>
          </p:cNvPr>
          <p:cNvGraphicFramePr>
            <a:graphicFrameLocks noGrp="1"/>
          </p:cNvGraphicFramePr>
          <p:nvPr>
            <p:ph sz="half" idx="2"/>
            <p:extLst/>
          </p:nvPr>
        </p:nvGraphicFramePr>
        <p:xfrm>
          <a:off x="4648200" y="1600201"/>
          <a:ext cx="3524200" cy="3845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74754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a:t>护城河分析</a:t>
            </a:r>
          </a:p>
        </p:txBody>
      </p:sp>
      <p:sp>
        <p:nvSpPr>
          <p:cNvPr id="7" name="内容占位符 6"/>
          <p:cNvSpPr>
            <a:spLocks noGrp="1"/>
          </p:cNvSpPr>
          <p:nvPr>
            <p:ph idx="1"/>
          </p:nvPr>
        </p:nvSpPr>
        <p:spPr/>
        <p:txBody>
          <a:bodyPr>
            <a:normAutofit fontScale="92500" lnSpcReduction="20000"/>
          </a:bodyPr>
          <a:lstStyle/>
          <a:p>
            <a:r>
              <a:rPr lang="zh-CN" altLang="en-US" dirty="0"/>
              <a:t>网络效应</a:t>
            </a:r>
            <a:endParaRPr lang="en-US" altLang="zh-CN" dirty="0"/>
          </a:p>
          <a:p>
            <a:pPr lvl="1"/>
            <a:r>
              <a:rPr lang="zh-CN" altLang="en-US" dirty="0"/>
              <a:t>每增加一个品牌，用户获益。</a:t>
            </a:r>
            <a:endParaRPr lang="en-US" altLang="zh-CN" dirty="0"/>
          </a:p>
          <a:p>
            <a:pPr lvl="1"/>
            <a:r>
              <a:rPr lang="zh-CN" altLang="en-US" dirty="0"/>
              <a:t>每增加一个活跃用户，品牌方获益。</a:t>
            </a:r>
            <a:endParaRPr lang="en-US" altLang="zh-CN" dirty="0"/>
          </a:p>
          <a:p>
            <a:r>
              <a:rPr lang="zh-CN" altLang="en-US" dirty="0"/>
              <a:t>规模效应</a:t>
            </a:r>
            <a:endParaRPr lang="en-US" altLang="zh-CN" dirty="0"/>
          </a:p>
          <a:p>
            <a:pPr lvl="1"/>
            <a:r>
              <a:rPr lang="zh-CN" altLang="en-US" dirty="0"/>
              <a:t>经营成本低，支持低价</a:t>
            </a:r>
            <a:endParaRPr lang="en-US" altLang="zh-CN" dirty="0"/>
          </a:p>
          <a:p>
            <a:pPr lvl="1"/>
            <a:r>
              <a:rPr lang="zh-CN" altLang="en-US" dirty="0"/>
              <a:t>新进者难以复制网络</a:t>
            </a:r>
            <a:endParaRPr lang="en-US" altLang="zh-CN" dirty="0"/>
          </a:p>
          <a:p>
            <a:r>
              <a:rPr lang="zh-CN" altLang="en-US" dirty="0"/>
              <a:t>行业竞争格局</a:t>
            </a:r>
            <a:endParaRPr lang="en-US" altLang="zh-CN" dirty="0"/>
          </a:p>
          <a:p>
            <a:pPr lvl="1"/>
            <a:r>
              <a:rPr lang="zh-CN" altLang="en-US" dirty="0"/>
              <a:t>其他电商平台</a:t>
            </a:r>
            <a:endParaRPr lang="en-US" altLang="zh-CN" dirty="0"/>
          </a:p>
          <a:p>
            <a:pPr lvl="1"/>
            <a:r>
              <a:rPr lang="zh-CN" altLang="en-US" dirty="0"/>
              <a:t>直播带货</a:t>
            </a:r>
            <a:endParaRPr lang="en-US" altLang="zh-CN" dirty="0"/>
          </a:p>
          <a:p>
            <a:pPr lvl="1"/>
            <a:r>
              <a:rPr lang="zh-CN" altLang="en-US" dirty="0"/>
              <a:t>线下奥莱</a:t>
            </a:r>
            <a:endParaRPr lang="en-US" altLang="zh-CN" dirty="0"/>
          </a:p>
        </p:txBody>
      </p:sp>
    </p:spTree>
    <p:extLst>
      <p:ext uri="{BB962C8B-B14F-4D97-AF65-F5344CB8AC3E}">
        <p14:creationId xmlns:p14="http://schemas.microsoft.com/office/powerpoint/2010/main" val="35163578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投资分析</a:t>
            </a:r>
          </a:p>
        </p:txBody>
      </p:sp>
      <p:sp>
        <p:nvSpPr>
          <p:cNvPr id="3" name="内容占位符 2"/>
          <p:cNvSpPr>
            <a:spLocks noGrp="1"/>
          </p:cNvSpPr>
          <p:nvPr>
            <p:ph sz="half" idx="1"/>
          </p:nvPr>
        </p:nvSpPr>
        <p:spPr/>
        <p:txBody>
          <a:bodyPr>
            <a:normAutofit fontScale="92500" lnSpcReduction="20000"/>
          </a:bodyPr>
          <a:lstStyle/>
          <a:p>
            <a:r>
              <a:rPr lang="zh-CN" altLang="en-US" dirty="0"/>
              <a:t>是否好生意？</a:t>
            </a:r>
            <a:endParaRPr lang="en-US" altLang="zh-CN" dirty="0"/>
          </a:p>
          <a:p>
            <a:pPr lvl="1"/>
            <a:r>
              <a:rPr lang="zh-CN" altLang="en-US" dirty="0"/>
              <a:t>毛利和净利</a:t>
            </a:r>
            <a:endParaRPr lang="en-US" altLang="zh-CN" dirty="0"/>
          </a:p>
          <a:p>
            <a:pPr lvl="1"/>
            <a:r>
              <a:rPr lang="zh-CN" altLang="en-US" dirty="0"/>
              <a:t>现金流如何</a:t>
            </a:r>
            <a:endParaRPr lang="en-US" altLang="zh-CN" dirty="0"/>
          </a:p>
          <a:p>
            <a:pPr lvl="1"/>
            <a:r>
              <a:rPr lang="zh-CN" altLang="en-US" dirty="0"/>
              <a:t>投资回报率</a:t>
            </a:r>
            <a:endParaRPr lang="en-US" altLang="zh-CN" dirty="0"/>
          </a:p>
          <a:p>
            <a:r>
              <a:rPr lang="zh-CN" altLang="en-US" dirty="0"/>
              <a:t>成长性如何？</a:t>
            </a:r>
            <a:endParaRPr lang="en-US" altLang="zh-CN" dirty="0"/>
          </a:p>
          <a:p>
            <a:r>
              <a:rPr lang="zh-CN" altLang="en-US" dirty="0"/>
              <a:t>估值是否便宜？</a:t>
            </a:r>
            <a:endParaRPr lang="en-US" altLang="zh-CN" dirty="0"/>
          </a:p>
          <a:p>
            <a:r>
              <a:rPr lang="zh-CN" altLang="en-US" dirty="0"/>
              <a:t>回报股东？</a:t>
            </a:r>
            <a:endParaRPr lang="en-US" altLang="zh-CN" dirty="0"/>
          </a:p>
          <a:p>
            <a:r>
              <a:rPr lang="zh-CN" altLang="en-US" dirty="0"/>
              <a:t>有哪些风险？</a:t>
            </a:r>
            <a:endParaRPr lang="en-US" altLang="zh-CN" dirty="0"/>
          </a:p>
          <a:p>
            <a:endParaRPr lang="zh-CN" altLang="en-US" dirty="0"/>
          </a:p>
        </p:txBody>
      </p:sp>
      <p:sp>
        <p:nvSpPr>
          <p:cNvPr id="4" name="内容占位符 3">
            <a:extLst>
              <a:ext uri="{FF2B5EF4-FFF2-40B4-BE49-F238E27FC236}">
                <a16:creationId xmlns:a16="http://schemas.microsoft.com/office/drawing/2014/main" id="{84595027-B4DD-4ACF-9672-775D9A8EE03E}"/>
              </a:ext>
            </a:extLst>
          </p:cNvPr>
          <p:cNvSpPr>
            <a:spLocks noGrp="1"/>
          </p:cNvSpPr>
          <p:nvPr>
            <p:ph sz="half" idx="2"/>
          </p:nvPr>
        </p:nvSpPr>
        <p:spPr/>
        <p:txBody>
          <a:bodyPr>
            <a:normAutofit fontScale="92500" lnSpcReduction="20000"/>
          </a:bodyPr>
          <a:lstStyle/>
          <a:p>
            <a:r>
              <a:rPr lang="zh-CN" altLang="en-US" sz="2400" dirty="0"/>
              <a:t>生意（</a:t>
            </a:r>
            <a:r>
              <a:rPr lang="en-US" altLang="zh-CN" sz="2400" dirty="0"/>
              <a:t>2024</a:t>
            </a:r>
            <a:r>
              <a:rPr lang="zh-CN" altLang="en-US" sz="2400" dirty="0"/>
              <a:t>）：</a:t>
            </a:r>
            <a:endParaRPr lang="en-US" altLang="zh-CN" sz="2400" dirty="0"/>
          </a:p>
          <a:p>
            <a:pPr lvl="1"/>
            <a:r>
              <a:rPr lang="zh-CN" altLang="en-US" dirty="0">
                <a:solidFill>
                  <a:srgbClr val="C00000"/>
                </a:solidFill>
              </a:rPr>
              <a:t>毛利率</a:t>
            </a:r>
            <a:r>
              <a:rPr lang="en-US" altLang="zh-CN" dirty="0">
                <a:solidFill>
                  <a:srgbClr val="C00000"/>
                </a:solidFill>
              </a:rPr>
              <a:t>23%</a:t>
            </a:r>
            <a:r>
              <a:rPr lang="zh-CN" altLang="en-US" dirty="0">
                <a:solidFill>
                  <a:srgbClr val="C00000"/>
                </a:solidFill>
              </a:rPr>
              <a:t>，净利率</a:t>
            </a:r>
            <a:r>
              <a:rPr lang="en-US" altLang="zh-CN" dirty="0">
                <a:solidFill>
                  <a:srgbClr val="C00000"/>
                </a:solidFill>
              </a:rPr>
              <a:t>7.2%</a:t>
            </a:r>
            <a:r>
              <a:rPr lang="zh-CN" altLang="en-US" dirty="0">
                <a:solidFill>
                  <a:srgbClr val="C00000"/>
                </a:solidFill>
              </a:rPr>
              <a:t>。</a:t>
            </a:r>
            <a:endParaRPr lang="en-US" altLang="zh-CN" dirty="0">
              <a:solidFill>
                <a:srgbClr val="C00000"/>
              </a:solidFill>
            </a:endParaRPr>
          </a:p>
          <a:p>
            <a:pPr lvl="1"/>
            <a:r>
              <a:rPr lang="zh-CN" altLang="en-US" dirty="0">
                <a:solidFill>
                  <a:srgbClr val="C00000"/>
                </a:solidFill>
              </a:rPr>
              <a:t>存货周转天数</a:t>
            </a:r>
            <a:r>
              <a:rPr lang="en-US" altLang="zh-CN" dirty="0">
                <a:solidFill>
                  <a:srgbClr val="C00000"/>
                </a:solidFill>
              </a:rPr>
              <a:t>23</a:t>
            </a:r>
            <a:r>
              <a:rPr lang="zh-CN" altLang="en-US" dirty="0">
                <a:solidFill>
                  <a:srgbClr val="C00000"/>
                </a:solidFill>
              </a:rPr>
              <a:t>天，应收周转天数</a:t>
            </a:r>
            <a:r>
              <a:rPr lang="en-US" altLang="zh-CN" dirty="0">
                <a:solidFill>
                  <a:srgbClr val="C00000"/>
                </a:solidFill>
              </a:rPr>
              <a:t>3</a:t>
            </a:r>
            <a:r>
              <a:rPr lang="zh-CN" altLang="en-US" dirty="0">
                <a:solidFill>
                  <a:srgbClr val="C00000"/>
                </a:solidFill>
              </a:rPr>
              <a:t>天。</a:t>
            </a:r>
            <a:endParaRPr lang="en-US" altLang="zh-CN" dirty="0">
              <a:solidFill>
                <a:srgbClr val="C00000"/>
              </a:solidFill>
            </a:endParaRPr>
          </a:p>
          <a:p>
            <a:pPr lvl="1"/>
            <a:r>
              <a:rPr lang="zh-CN" altLang="en-US" dirty="0">
                <a:solidFill>
                  <a:srgbClr val="C00000"/>
                </a:solidFill>
              </a:rPr>
              <a:t>自由现金流</a:t>
            </a:r>
            <a:r>
              <a:rPr lang="en-US" altLang="zh-CN" dirty="0">
                <a:solidFill>
                  <a:srgbClr val="C00000"/>
                </a:solidFill>
              </a:rPr>
              <a:t>/</a:t>
            </a:r>
            <a:r>
              <a:rPr lang="zh-CN" altLang="en-US" dirty="0">
                <a:solidFill>
                  <a:srgbClr val="C00000"/>
                </a:solidFill>
              </a:rPr>
              <a:t>净利润 </a:t>
            </a:r>
            <a:r>
              <a:rPr lang="en-US" altLang="zh-CN" dirty="0">
                <a:solidFill>
                  <a:srgbClr val="C00000"/>
                </a:solidFill>
              </a:rPr>
              <a:t>=</a:t>
            </a:r>
            <a:r>
              <a:rPr lang="zh-CN" altLang="en-US" dirty="0">
                <a:solidFill>
                  <a:srgbClr val="C00000"/>
                </a:solidFill>
              </a:rPr>
              <a:t> </a:t>
            </a:r>
            <a:r>
              <a:rPr lang="en-US" altLang="zh-CN" dirty="0">
                <a:solidFill>
                  <a:srgbClr val="C00000"/>
                </a:solidFill>
              </a:rPr>
              <a:t>71.9%</a:t>
            </a:r>
          </a:p>
          <a:p>
            <a:pPr lvl="1"/>
            <a:r>
              <a:rPr lang="en-US" altLang="zh-CN" dirty="0">
                <a:solidFill>
                  <a:srgbClr val="C00000"/>
                </a:solidFill>
              </a:rPr>
              <a:t>ROIC 27.1%</a:t>
            </a:r>
          </a:p>
          <a:p>
            <a:r>
              <a:rPr lang="zh-CN" altLang="en-US" sz="2400" dirty="0"/>
              <a:t>成长性：</a:t>
            </a:r>
            <a:endParaRPr lang="en-US" altLang="zh-CN" sz="2400" dirty="0"/>
          </a:p>
          <a:p>
            <a:pPr lvl="1"/>
            <a:r>
              <a:rPr lang="zh-CN" altLang="en-US" dirty="0">
                <a:solidFill>
                  <a:srgbClr val="C00000"/>
                </a:solidFill>
              </a:rPr>
              <a:t>营收倒退</a:t>
            </a:r>
            <a:r>
              <a:rPr lang="en-US" altLang="zh-CN" dirty="0">
                <a:solidFill>
                  <a:srgbClr val="C00000"/>
                </a:solidFill>
              </a:rPr>
              <a:t>3.9%</a:t>
            </a:r>
          </a:p>
          <a:p>
            <a:pPr lvl="1"/>
            <a:r>
              <a:rPr lang="zh-CN" altLang="en-US" dirty="0">
                <a:solidFill>
                  <a:srgbClr val="C00000"/>
                </a:solidFill>
              </a:rPr>
              <a:t>净利润倒退</a:t>
            </a:r>
            <a:r>
              <a:rPr lang="en-US" altLang="zh-CN" dirty="0">
                <a:solidFill>
                  <a:srgbClr val="C00000"/>
                </a:solidFill>
              </a:rPr>
              <a:t>4.6%</a:t>
            </a:r>
          </a:p>
          <a:p>
            <a:pPr lvl="1"/>
            <a:r>
              <a:rPr lang="zh-CN" altLang="en-US" dirty="0">
                <a:solidFill>
                  <a:srgbClr val="C00000"/>
                </a:solidFill>
              </a:rPr>
              <a:t>增长潜力？</a:t>
            </a:r>
            <a:endParaRPr lang="en-US" altLang="zh-CN" dirty="0">
              <a:solidFill>
                <a:srgbClr val="C00000"/>
              </a:solidFill>
            </a:endParaRPr>
          </a:p>
          <a:p>
            <a:r>
              <a:rPr lang="zh-CN" altLang="en-US" sz="2400" dirty="0"/>
              <a:t>估值：</a:t>
            </a:r>
            <a:r>
              <a:rPr lang="en-US" altLang="zh-CN" sz="2400" dirty="0">
                <a:solidFill>
                  <a:srgbClr val="C00000"/>
                </a:solidFill>
              </a:rPr>
              <a:t>7.35 PE (TTM) </a:t>
            </a:r>
            <a:r>
              <a:rPr lang="en-US" altLang="zh-CN" sz="2400" dirty="0"/>
              <a:t>2025.6.6</a:t>
            </a:r>
          </a:p>
          <a:p>
            <a:r>
              <a:rPr lang="zh-CN" altLang="en-US" sz="2400" dirty="0"/>
              <a:t>回报股东：？</a:t>
            </a:r>
            <a:endParaRPr lang="en-US" altLang="zh-CN" sz="2400" dirty="0"/>
          </a:p>
          <a:p>
            <a:endParaRPr lang="zh-CN" altLang="en-US" dirty="0"/>
          </a:p>
        </p:txBody>
      </p:sp>
    </p:spTree>
    <p:extLst>
      <p:ext uri="{BB962C8B-B14F-4D97-AF65-F5344CB8AC3E}">
        <p14:creationId xmlns:p14="http://schemas.microsoft.com/office/powerpoint/2010/main" val="17055459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9FE84E23-75EE-4C5D-B5EA-1A0387C61147}"/>
              </a:ext>
            </a:extLst>
          </p:cNvPr>
          <p:cNvSpPr>
            <a:spLocks noGrp="1"/>
          </p:cNvSpPr>
          <p:nvPr>
            <p:ph type="title"/>
          </p:nvPr>
        </p:nvSpPr>
        <p:spPr/>
        <p:txBody>
          <a:bodyPr/>
          <a:lstStyle/>
          <a:p>
            <a:r>
              <a:rPr lang="zh-CN" altLang="en-US" dirty="0"/>
              <a:t>从现金流量表看股东回报</a:t>
            </a:r>
          </a:p>
        </p:txBody>
      </p:sp>
      <mc:AlternateContent xmlns:mc="http://schemas.openxmlformats.org/markup-compatibility/2006" xmlns:cx1="http://schemas.microsoft.com/office/drawing/2015/9/8/chartex">
        <mc:Choice Requires="cx1">
          <p:graphicFrame>
            <p:nvGraphicFramePr>
              <p:cNvPr id="7" name="内容占位符 6">
                <a:extLst>
                  <a:ext uri="{FF2B5EF4-FFF2-40B4-BE49-F238E27FC236}">
                    <a16:creationId xmlns:a16="http://schemas.microsoft.com/office/drawing/2014/main" id="{00000000-0008-0000-0000-000003000000}"/>
                  </a:ext>
                </a:extLst>
              </p:cNvPr>
              <p:cNvGraphicFramePr>
                <a:graphicFrameLocks noGrp="1"/>
              </p:cNvGraphicFramePr>
              <p:nvPr>
                <p:ph idx="1"/>
                <p:extLst>
                  <p:ext uri="{D42A27DB-BD31-4B8C-83A1-F6EECF244321}">
                    <p14:modId xmlns:p14="http://schemas.microsoft.com/office/powerpoint/2010/main" val="3333653342"/>
                  </p:ext>
                </p:extLst>
              </p:nvPr>
            </p:nvGraphicFramePr>
            <p:xfrm>
              <a:off x="457200" y="1600200"/>
              <a:ext cx="8229600" cy="4525963"/>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7" name="内容占位符 6">
                <a:extLst>
                  <a:ext uri="{FF2B5EF4-FFF2-40B4-BE49-F238E27FC236}">
                    <a16:creationId xmlns:a16="http://schemas.microsoft.com/office/drawing/2014/main" id="{00000000-0008-0000-0000-000003000000}"/>
                  </a:ext>
                </a:extLst>
              </p:cNvPr>
              <p:cNvPicPr>
                <a:picLocks noGrp="1" noRot="1" noChangeAspect="1" noMove="1" noResize="1" noEditPoints="1" noAdjustHandles="1" noChangeArrowheads="1" noChangeShapeType="1"/>
              </p:cNvPicPr>
              <p:nvPr/>
            </p:nvPicPr>
            <p:blipFill>
              <a:blip r:embed="rId3"/>
              <a:stretch>
                <a:fillRect/>
              </a:stretch>
            </p:blipFill>
            <p:spPr>
              <a:xfrm>
                <a:off x="457200" y="1600200"/>
                <a:ext cx="8229600" cy="4525963"/>
              </a:xfrm>
              <a:prstGeom prst="rect">
                <a:avLst/>
              </a:prstGeom>
            </p:spPr>
          </p:pic>
        </mc:Fallback>
      </mc:AlternateContent>
    </p:spTree>
    <p:extLst>
      <p:ext uri="{BB962C8B-B14F-4D97-AF65-F5344CB8AC3E}">
        <p14:creationId xmlns:p14="http://schemas.microsoft.com/office/powerpoint/2010/main" val="33077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1B8F7E-2312-4A07-BE3B-B10E96C371EA}"/>
              </a:ext>
            </a:extLst>
          </p:cNvPr>
          <p:cNvSpPr>
            <a:spLocks noGrp="1"/>
          </p:cNvSpPr>
          <p:nvPr>
            <p:ph type="title"/>
          </p:nvPr>
        </p:nvSpPr>
        <p:spPr/>
        <p:txBody>
          <a:bodyPr/>
          <a:lstStyle/>
          <a:p>
            <a:r>
              <a:rPr lang="zh-CN" altLang="en-US" dirty="0"/>
              <a:t>杉杉奥莱</a:t>
            </a:r>
          </a:p>
        </p:txBody>
      </p:sp>
      <p:sp>
        <p:nvSpPr>
          <p:cNvPr id="3" name="内容占位符 2">
            <a:extLst>
              <a:ext uri="{FF2B5EF4-FFF2-40B4-BE49-F238E27FC236}">
                <a16:creationId xmlns:a16="http://schemas.microsoft.com/office/drawing/2014/main" id="{5DE9DDE7-0AA4-4D7A-A6BB-7541717393E2}"/>
              </a:ext>
            </a:extLst>
          </p:cNvPr>
          <p:cNvSpPr>
            <a:spLocks noGrp="1"/>
          </p:cNvSpPr>
          <p:nvPr>
            <p:ph sz="half" idx="1"/>
          </p:nvPr>
        </p:nvSpPr>
        <p:spPr/>
        <p:txBody>
          <a:bodyPr>
            <a:normAutofit/>
          </a:bodyPr>
          <a:lstStyle/>
          <a:p>
            <a:r>
              <a:rPr lang="en-US" altLang="zh-CN" dirty="0"/>
              <a:t>2019</a:t>
            </a:r>
            <a:r>
              <a:rPr lang="zh-CN" altLang="en-US" dirty="0"/>
              <a:t>年，</a:t>
            </a:r>
            <a:r>
              <a:rPr lang="en-US" altLang="zh-CN" dirty="0"/>
              <a:t>29</a:t>
            </a:r>
            <a:r>
              <a:rPr lang="zh-CN" altLang="en-US" dirty="0"/>
              <a:t>亿元收购杉杉奥莱（</a:t>
            </a:r>
            <a:r>
              <a:rPr lang="en-US" altLang="zh-CN" dirty="0"/>
              <a:t>5</a:t>
            </a:r>
            <a:r>
              <a:rPr lang="zh-CN" altLang="en-US" dirty="0"/>
              <a:t>家在营，</a:t>
            </a:r>
            <a:r>
              <a:rPr lang="en-US" altLang="zh-CN" dirty="0"/>
              <a:t>5</a:t>
            </a:r>
            <a:r>
              <a:rPr lang="zh-CN" altLang="en-US" dirty="0"/>
              <a:t>家规划）。</a:t>
            </a:r>
            <a:endParaRPr lang="en-US" altLang="zh-CN" dirty="0"/>
          </a:p>
          <a:p>
            <a:r>
              <a:rPr lang="zh-CN" altLang="en-US" dirty="0"/>
              <a:t>目前全国有</a:t>
            </a:r>
            <a:r>
              <a:rPr lang="en-US" altLang="zh-CN" dirty="0"/>
              <a:t>20</a:t>
            </a:r>
            <a:r>
              <a:rPr lang="zh-CN" altLang="en-US" dirty="0"/>
              <a:t>座杉杉奥莱，其中</a:t>
            </a:r>
            <a:r>
              <a:rPr lang="en-US" altLang="zh-CN" dirty="0"/>
              <a:t>9</a:t>
            </a:r>
            <a:r>
              <a:rPr lang="zh-CN" altLang="en-US" dirty="0"/>
              <a:t>家在二线及以下城市。</a:t>
            </a:r>
            <a:endParaRPr lang="en-US" altLang="zh-CN" dirty="0"/>
          </a:p>
          <a:p>
            <a:r>
              <a:rPr lang="en-US" altLang="zh-CN" dirty="0"/>
              <a:t>2025</a:t>
            </a:r>
            <a:r>
              <a:rPr lang="zh-CN" altLang="en-US" dirty="0"/>
              <a:t>年</a:t>
            </a:r>
            <a:r>
              <a:rPr lang="en-US" altLang="zh-CN" dirty="0"/>
              <a:t>5</a:t>
            </a:r>
            <a:r>
              <a:rPr lang="zh-CN" altLang="en-US" dirty="0"/>
              <a:t>月，中金唯品会奥特莱斯</a:t>
            </a:r>
            <a:r>
              <a:rPr lang="en-US" altLang="zh-CN" dirty="0"/>
              <a:t>REITs</a:t>
            </a:r>
            <a:r>
              <a:rPr lang="zh-CN" altLang="en-US" dirty="0"/>
              <a:t>正式申报。</a:t>
            </a:r>
            <a:endParaRPr lang="en-US" altLang="zh-CN" dirty="0"/>
          </a:p>
        </p:txBody>
      </p:sp>
      <p:graphicFrame>
        <p:nvGraphicFramePr>
          <p:cNvPr id="5" name="内容占位符 4">
            <a:extLst>
              <a:ext uri="{FF2B5EF4-FFF2-40B4-BE49-F238E27FC236}">
                <a16:creationId xmlns:a16="http://schemas.microsoft.com/office/drawing/2014/main" id="{00000000-0008-0000-0400-000004000000}"/>
              </a:ext>
            </a:extLst>
          </p:cNvPr>
          <p:cNvGraphicFramePr>
            <a:graphicFrameLocks noGrp="1"/>
          </p:cNvGraphicFramePr>
          <p:nvPr>
            <p:ph sz="half" idx="2"/>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33335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D797E0-7D57-4EE9-B8D0-02ECF7B181D4}"/>
              </a:ext>
            </a:extLst>
          </p:cNvPr>
          <p:cNvSpPr>
            <a:spLocks noGrp="1"/>
          </p:cNvSpPr>
          <p:nvPr>
            <p:ph type="title"/>
          </p:nvPr>
        </p:nvSpPr>
        <p:spPr/>
        <p:txBody>
          <a:bodyPr/>
          <a:lstStyle/>
          <a:p>
            <a:r>
              <a:rPr lang="zh-CN" altLang="en-US" dirty="0"/>
              <a:t>小结</a:t>
            </a:r>
          </a:p>
        </p:txBody>
      </p:sp>
      <p:sp>
        <p:nvSpPr>
          <p:cNvPr id="3" name="内容占位符 2">
            <a:extLst>
              <a:ext uri="{FF2B5EF4-FFF2-40B4-BE49-F238E27FC236}">
                <a16:creationId xmlns:a16="http://schemas.microsoft.com/office/drawing/2014/main" id="{FAC7B492-EAB7-4625-8C95-38A83550C0A5}"/>
              </a:ext>
            </a:extLst>
          </p:cNvPr>
          <p:cNvSpPr>
            <a:spLocks noGrp="1"/>
          </p:cNvSpPr>
          <p:nvPr>
            <p:ph idx="1"/>
          </p:nvPr>
        </p:nvSpPr>
        <p:spPr/>
        <p:txBody>
          <a:bodyPr/>
          <a:lstStyle/>
          <a:p>
            <a:r>
              <a:rPr lang="zh-CN" altLang="en-US" dirty="0"/>
              <a:t>因为网络效应，平台股常常能用较低的成本实现迅速成长。</a:t>
            </a:r>
            <a:endParaRPr lang="en-US" altLang="zh-CN" dirty="0"/>
          </a:p>
          <a:p>
            <a:r>
              <a:rPr lang="zh-CN" altLang="en-US" dirty="0"/>
              <a:t>一旦建立生态，平台公司很难复制，因此有较深的护城河。</a:t>
            </a:r>
            <a:endParaRPr lang="en-US" altLang="zh-CN" dirty="0"/>
          </a:p>
          <a:p>
            <a:r>
              <a:rPr lang="zh-CN" altLang="en-US" dirty="0"/>
              <a:t>平台公司没有存货，没有应收，还能占用商家和用户资金，因此往往有很高的</a:t>
            </a:r>
            <a:r>
              <a:rPr lang="en-US" altLang="zh-CN" dirty="0"/>
              <a:t>ROIC</a:t>
            </a:r>
            <a:r>
              <a:rPr lang="zh-CN" altLang="en-US" dirty="0"/>
              <a:t>。</a:t>
            </a:r>
            <a:endParaRPr lang="en-US" altLang="zh-CN" dirty="0"/>
          </a:p>
          <a:p>
            <a:r>
              <a:rPr lang="zh-CN" altLang="en-US" dirty="0"/>
              <a:t>平台股的风险主要是估值过高，市场饱和失去增长潜力。</a:t>
            </a:r>
          </a:p>
        </p:txBody>
      </p:sp>
    </p:spTree>
    <p:extLst>
      <p:ext uri="{BB962C8B-B14F-4D97-AF65-F5344CB8AC3E}">
        <p14:creationId xmlns:p14="http://schemas.microsoft.com/office/powerpoint/2010/main" val="4267692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D797E0-7D57-4EE9-B8D0-02ECF7B181D4}"/>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FAC7B492-EAB7-4625-8C95-38A83550C0A5}"/>
              </a:ext>
            </a:extLst>
          </p:cNvPr>
          <p:cNvSpPr>
            <a:spLocks noGrp="1"/>
          </p:cNvSpPr>
          <p:nvPr>
            <p:ph idx="1"/>
          </p:nvPr>
        </p:nvSpPr>
        <p:spPr/>
        <p:txBody>
          <a:bodyPr/>
          <a:lstStyle/>
          <a:p>
            <a:r>
              <a:rPr lang="zh-CN" altLang="en-US" dirty="0"/>
              <a:t>引论</a:t>
            </a:r>
            <a:endParaRPr lang="en-US" altLang="zh-CN" dirty="0"/>
          </a:p>
          <a:p>
            <a:r>
              <a:rPr lang="zh-CN" altLang="en-US" dirty="0"/>
              <a:t>案例</a:t>
            </a:r>
            <a:endParaRPr lang="en-US" altLang="zh-CN" dirty="0"/>
          </a:p>
          <a:p>
            <a:pPr lvl="1"/>
            <a:r>
              <a:rPr lang="en-US" altLang="zh-CN" dirty="0"/>
              <a:t>VISA &amp; MasterCard</a:t>
            </a:r>
          </a:p>
          <a:p>
            <a:pPr lvl="1"/>
            <a:r>
              <a:rPr lang="zh-CN" altLang="en-US" dirty="0"/>
              <a:t>拼多多</a:t>
            </a:r>
            <a:endParaRPr lang="en-US" altLang="zh-CN" dirty="0"/>
          </a:p>
          <a:p>
            <a:pPr lvl="1"/>
            <a:r>
              <a:rPr lang="en-US" altLang="zh-CN" dirty="0"/>
              <a:t>Booking &amp; </a:t>
            </a:r>
            <a:r>
              <a:rPr lang="zh-CN" altLang="en-US" dirty="0"/>
              <a:t>携程</a:t>
            </a:r>
            <a:endParaRPr lang="en-US" altLang="zh-CN" dirty="0"/>
          </a:p>
          <a:p>
            <a:pPr lvl="1"/>
            <a:r>
              <a:rPr lang="zh-CN" altLang="en-US" dirty="0"/>
              <a:t>唯品会</a:t>
            </a:r>
            <a:endParaRPr lang="en-US" altLang="zh-CN" dirty="0"/>
          </a:p>
          <a:p>
            <a:r>
              <a:rPr lang="zh-CN" altLang="en-US" dirty="0"/>
              <a:t>小结</a:t>
            </a:r>
            <a:endParaRPr lang="en-US" altLang="zh-CN" dirty="0"/>
          </a:p>
          <a:p>
            <a:endParaRPr lang="zh-CN" altLang="en-US" dirty="0"/>
          </a:p>
        </p:txBody>
      </p:sp>
    </p:spTree>
    <p:extLst>
      <p:ext uri="{BB962C8B-B14F-4D97-AF65-F5344CB8AC3E}">
        <p14:creationId xmlns:p14="http://schemas.microsoft.com/office/powerpoint/2010/main" val="4067236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76497E-8D48-4A30-8CD1-5E078F171D91}"/>
              </a:ext>
            </a:extLst>
          </p:cNvPr>
          <p:cNvSpPr>
            <a:spLocks noGrp="1"/>
          </p:cNvSpPr>
          <p:nvPr>
            <p:ph type="title"/>
          </p:nvPr>
        </p:nvSpPr>
        <p:spPr/>
        <p:txBody>
          <a:bodyPr/>
          <a:lstStyle/>
          <a:p>
            <a:r>
              <a:rPr lang="en-US" altLang="zh-CN" dirty="0"/>
              <a:t>VISA &amp; MasterCard</a:t>
            </a:r>
            <a:endParaRPr lang="zh-CN" altLang="en-US" dirty="0"/>
          </a:p>
        </p:txBody>
      </p:sp>
      <mc:AlternateContent xmlns:mc="http://schemas.openxmlformats.org/markup-compatibility/2006" xmlns:a14="http://schemas.microsoft.com/office/drawing/2010/main">
        <mc:Choice Requires="a14">
          <p:sp>
            <p:nvSpPr>
              <p:cNvPr id="4" name="内容占位符 3">
                <a:extLst>
                  <a:ext uri="{FF2B5EF4-FFF2-40B4-BE49-F238E27FC236}">
                    <a16:creationId xmlns:a16="http://schemas.microsoft.com/office/drawing/2014/main" id="{2C02656B-B5BA-470F-8742-4B9C3C99754E}"/>
                  </a:ext>
                </a:extLst>
              </p:cNvPr>
              <p:cNvSpPr>
                <a:spLocks noGrp="1"/>
              </p:cNvSpPr>
              <p:nvPr>
                <p:ph sz="half" idx="1"/>
              </p:nvPr>
            </p:nvSpPr>
            <p:spPr/>
            <p:txBody>
              <a:bodyPr>
                <a:normAutofit fontScale="92500" lnSpcReduction="10000"/>
              </a:bodyPr>
              <a:lstStyle/>
              <a:p>
                <a:r>
                  <a:rPr lang="zh-CN" altLang="en-US" dirty="0"/>
                  <a:t>支付网络</a:t>
                </a:r>
                <a:endParaRPr lang="en-US" altLang="zh-CN" dirty="0"/>
              </a:p>
              <a:p>
                <a:pPr lvl="1"/>
                <a:r>
                  <a:rPr lang="zh-CN" altLang="en-US" dirty="0"/>
                  <a:t>持卡人</a:t>
                </a:r>
                <a:endParaRPr lang="en-US" altLang="zh-CN" dirty="0"/>
              </a:p>
              <a:p>
                <a:pPr lvl="1"/>
                <a:r>
                  <a:rPr lang="zh-CN" altLang="en-US" dirty="0"/>
                  <a:t>发卡银行（</a:t>
                </a:r>
                <a:r>
                  <a:rPr lang="en-US" altLang="zh-CN" dirty="0"/>
                  <a:t>Issuer</a:t>
                </a:r>
                <a:r>
                  <a:rPr lang="zh-CN" altLang="en-US" dirty="0"/>
                  <a:t>）</a:t>
                </a:r>
                <a:endParaRPr lang="en-US" altLang="zh-CN" dirty="0"/>
              </a:p>
              <a:p>
                <a:pPr lvl="1"/>
                <a:r>
                  <a:rPr lang="zh-CN" altLang="en-US" dirty="0"/>
                  <a:t>收单银行（</a:t>
                </a:r>
                <a:r>
                  <a:rPr lang="en-US" altLang="zh-CN" dirty="0"/>
                  <a:t>Acquirer</a:t>
                </a:r>
                <a:r>
                  <a:rPr lang="zh-CN" altLang="en-US" dirty="0"/>
                  <a:t>）</a:t>
                </a:r>
                <a:endParaRPr lang="en-US" altLang="zh-CN" dirty="0"/>
              </a:p>
              <a:p>
                <a:pPr lvl="1"/>
                <a:r>
                  <a:rPr lang="zh-CN" altLang="en-US" dirty="0"/>
                  <a:t>商家（</a:t>
                </a:r>
                <a:r>
                  <a:rPr lang="en-US" altLang="zh-CN" dirty="0"/>
                  <a:t>Merchant</a:t>
                </a:r>
                <a:r>
                  <a:rPr lang="zh-CN" altLang="en-US" dirty="0"/>
                  <a:t>）</a:t>
                </a:r>
                <a:endParaRPr lang="en-US" altLang="zh-CN" dirty="0"/>
              </a:p>
              <a:p>
                <a:r>
                  <a:rPr lang="zh-CN" altLang="en-US" dirty="0"/>
                  <a:t>增值服务与解决方案</a:t>
                </a:r>
                <a:endParaRPr lang="en-US" altLang="zh-CN" dirty="0"/>
              </a:p>
              <a:p>
                <a:pPr lvl="1"/>
                <a:r>
                  <a:rPr lang="zh-CN" altLang="en-US" dirty="0"/>
                  <a:t>安全解决方案</a:t>
                </a:r>
                <a:endParaRPr lang="en-US" altLang="zh-CN" dirty="0"/>
              </a:p>
              <a:p>
                <a:pPr lvl="1"/>
                <a:r>
                  <a:rPr lang="zh-CN" altLang="en-US" dirty="0"/>
                  <a:t>消费者获取</a:t>
                </a:r>
                <a:endParaRPr lang="en-US" altLang="zh-CN" dirty="0"/>
              </a:p>
              <a:p>
                <a:pPr lvl="1"/>
                <a:r>
                  <a:rPr lang="zh-CN" altLang="en-US" dirty="0"/>
                  <a:t>商业和市场信息</a:t>
                </a:r>
                <a:endParaRPr lang="en-US" altLang="zh-CN" dirty="0"/>
              </a:p>
              <a:p>
                <a:pPr lvl="1"/>
                <a:r>
                  <a:rPr lang="zh-CN" altLang="en-US" dirty="0"/>
                  <a:t>电子认证</a:t>
                </a:r>
                <a:endParaRPr lang="en-US" altLang="zh-CN" dirty="0"/>
              </a:p>
              <a:p>
                <a:pPr marL="457200" lvl="1" indent="0">
                  <a:buNone/>
                </a:pPr>
                <a:r>
                  <a:rPr lang="en-US" altLang="zh-CN" b="0" dirty="0"/>
                  <a:t>         </a:t>
                </a:r>
                <a14:m>
                  <m:oMath xmlns:m="http://schemas.openxmlformats.org/officeDocument/2006/math">
                    <m:r>
                      <a:rPr lang="en-US" altLang="zh-CN" b="0" i="1" smtClean="0">
                        <a:latin typeface="Cambria Math" panose="02040503050406030204" pitchFamily="18" charset="0"/>
                      </a:rPr>
                      <m:t>⋮</m:t>
                    </m:r>
                  </m:oMath>
                </a14:m>
                <a:endParaRPr lang="en-US" altLang="zh-CN" dirty="0"/>
              </a:p>
              <a:p>
                <a:pPr lvl="1"/>
                <a:endParaRPr lang="zh-CN" altLang="en-US" dirty="0"/>
              </a:p>
            </p:txBody>
          </p:sp>
        </mc:Choice>
        <mc:Fallback xmlns="">
          <p:sp>
            <p:nvSpPr>
              <p:cNvPr id="4" name="内容占位符 3">
                <a:extLst>
                  <a:ext uri="{FF2B5EF4-FFF2-40B4-BE49-F238E27FC236}">
                    <a16:creationId xmlns:a16="http://schemas.microsoft.com/office/drawing/2014/main" id="{2C02656B-B5BA-470F-8742-4B9C3C99754E}"/>
                  </a:ext>
                </a:extLst>
              </p:cNvPr>
              <p:cNvSpPr>
                <a:spLocks noGrp="1" noRot="1" noChangeAspect="1" noMove="1" noResize="1" noEditPoints="1" noAdjustHandles="1" noChangeArrowheads="1" noChangeShapeType="1" noTextEdit="1"/>
              </p:cNvSpPr>
              <p:nvPr>
                <p:ph sz="half" idx="1"/>
              </p:nvPr>
            </p:nvSpPr>
            <p:spPr>
              <a:blipFill>
                <a:blip r:embed="rId3"/>
                <a:stretch>
                  <a:fillRect l="-2262" t="-2695"/>
                </a:stretch>
              </a:blipFill>
            </p:spPr>
            <p:txBody>
              <a:bodyPr/>
              <a:lstStyle/>
              <a:p>
                <a:r>
                  <a:rPr lang="zh-CN" altLang="en-US">
                    <a:noFill/>
                  </a:rPr>
                  <a:t> </a:t>
                </a:r>
              </a:p>
            </p:txBody>
          </p:sp>
        </mc:Fallback>
      </mc:AlternateContent>
      <p:pic>
        <p:nvPicPr>
          <p:cNvPr id="1028" name="Picture 4" descr="https://fifthperson.com/wp-content/uploads/2020/10/mastercard-model-1000x536.png"/>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2780837"/>
            <a:ext cx="4038600" cy="2164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374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股价表现</a:t>
            </a:r>
          </a:p>
        </p:txBody>
      </p:sp>
      <p:pic>
        <p:nvPicPr>
          <p:cNvPr id="7" name="内容占位符 6"/>
          <p:cNvPicPr>
            <a:picLocks noGrp="1" noChangeAspect="1"/>
          </p:cNvPicPr>
          <p:nvPr>
            <p:ph sz="half" idx="2"/>
          </p:nvPr>
        </p:nvPicPr>
        <p:blipFill>
          <a:blip r:embed="rId2"/>
          <a:stretch>
            <a:fillRect/>
          </a:stretch>
        </p:blipFill>
        <p:spPr>
          <a:xfrm>
            <a:off x="4648200" y="2487249"/>
            <a:ext cx="4038600" cy="2751865"/>
          </a:xfrm>
          <a:prstGeom prst="rect">
            <a:avLst/>
          </a:prstGeom>
        </p:spPr>
      </p:pic>
      <p:pic>
        <p:nvPicPr>
          <p:cNvPr id="2" name="图片 1">
            <a:extLst>
              <a:ext uri="{FF2B5EF4-FFF2-40B4-BE49-F238E27FC236}">
                <a16:creationId xmlns:a16="http://schemas.microsoft.com/office/drawing/2014/main" id="{80C491A1-56B5-40EC-A050-DD7001F7BB96}"/>
              </a:ext>
            </a:extLst>
          </p:cNvPr>
          <p:cNvPicPr>
            <a:picLocks noChangeAspect="1"/>
          </p:cNvPicPr>
          <p:nvPr/>
        </p:nvPicPr>
        <p:blipFill>
          <a:blip r:embed="rId3"/>
          <a:stretch>
            <a:fillRect/>
          </a:stretch>
        </p:blipFill>
        <p:spPr>
          <a:xfrm>
            <a:off x="5652120" y="1201389"/>
            <a:ext cx="1909787" cy="1186569"/>
          </a:xfrm>
          <a:prstGeom prst="rect">
            <a:avLst/>
          </a:prstGeom>
        </p:spPr>
      </p:pic>
      <p:pic>
        <p:nvPicPr>
          <p:cNvPr id="9" name="内容占位符 8">
            <a:extLst>
              <a:ext uri="{FF2B5EF4-FFF2-40B4-BE49-F238E27FC236}">
                <a16:creationId xmlns:a16="http://schemas.microsoft.com/office/drawing/2014/main" id="{D344B230-238D-411C-BBA2-263853D0C29E}"/>
              </a:ext>
            </a:extLst>
          </p:cNvPr>
          <p:cNvPicPr>
            <a:picLocks noGrp="1" noChangeAspect="1"/>
          </p:cNvPicPr>
          <p:nvPr>
            <p:ph sz="half" idx="1"/>
          </p:nvPr>
        </p:nvPicPr>
        <p:blipFill>
          <a:blip r:embed="rId4"/>
          <a:stretch>
            <a:fillRect/>
          </a:stretch>
        </p:blipFill>
        <p:spPr>
          <a:xfrm>
            <a:off x="457201" y="2410813"/>
            <a:ext cx="3754760" cy="2828301"/>
          </a:xfrm>
          <a:prstGeom prst="rect">
            <a:avLst/>
          </a:prstGeom>
        </p:spPr>
      </p:pic>
      <p:pic>
        <p:nvPicPr>
          <p:cNvPr id="1026" name="Picture 2" descr="VISA卡（信用卡品牌） - 搜狗百科">
            <a:extLst>
              <a:ext uri="{FF2B5EF4-FFF2-40B4-BE49-F238E27FC236}">
                <a16:creationId xmlns:a16="http://schemas.microsoft.com/office/drawing/2014/main" id="{98E74B03-B0D1-4B52-945E-9C18C974150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5656" y="1340768"/>
            <a:ext cx="1954374" cy="836472"/>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9">
            <a:extLst>
              <a:ext uri="{FF2B5EF4-FFF2-40B4-BE49-F238E27FC236}">
                <a16:creationId xmlns:a16="http://schemas.microsoft.com/office/drawing/2014/main" id="{F5446A97-DB8E-430F-90FE-7DB2BDD8B199}"/>
              </a:ext>
            </a:extLst>
          </p:cNvPr>
          <p:cNvSpPr txBox="1"/>
          <p:nvPr/>
        </p:nvSpPr>
        <p:spPr>
          <a:xfrm>
            <a:off x="1259632" y="5354935"/>
            <a:ext cx="1944216" cy="369332"/>
          </a:xfrm>
          <a:prstGeom prst="rect">
            <a:avLst/>
          </a:prstGeom>
          <a:noFill/>
        </p:spPr>
        <p:txBody>
          <a:bodyPr wrap="square" rtlCol="0">
            <a:spAutoFit/>
          </a:bodyPr>
          <a:lstStyle/>
          <a:p>
            <a:r>
              <a:rPr lang="en-US" altLang="zh-CN" dirty="0"/>
              <a:t>CAGR: 19.6%</a:t>
            </a:r>
            <a:endParaRPr lang="zh-CN" altLang="en-US" dirty="0"/>
          </a:p>
        </p:txBody>
      </p:sp>
      <p:sp>
        <p:nvSpPr>
          <p:cNvPr id="12" name="文本框 11">
            <a:extLst>
              <a:ext uri="{FF2B5EF4-FFF2-40B4-BE49-F238E27FC236}">
                <a16:creationId xmlns:a16="http://schemas.microsoft.com/office/drawing/2014/main" id="{12061EB8-44A5-456D-A6BA-5325D7F38507}"/>
              </a:ext>
            </a:extLst>
          </p:cNvPr>
          <p:cNvSpPr txBox="1"/>
          <p:nvPr/>
        </p:nvSpPr>
        <p:spPr>
          <a:xfrm>
            <a:off x="5583805" y="5350050"/>
            <a:ext cx="1944216" cy="369332"/>
          </a:xfrm>
          <a:prstGeom prst="rect">
            <a:avLst/>
          </a:prstGeom>
          <a:noFill/>
        </p:spPr>
        <p:txBody>
          <a:bodyPr wrap="square" rtlCol="0">
            <a:spAutoFit/>
          </a:bodyPr>
          <a:lstStyle/>
          <a:p>
            <a:r>
              <a:rPr lang="en-US" altLang="zh-CN" dirty="0"/>
              <a:t>CAGR: 26.7%</a:t>
            </a:r>
            <a:endParaRPr lang="zh-CN" altLang="en-US" dirty="0"/>
          </a:p>
        </p:txBody>
      </p:sp>
    </p:spTree>
    <p:extLst>
      <p:ext uri="{BB962C8B-B14F-4D97-AF65-F5344CB8AC3E}">
        <p14:creationId xmlns:p14="http://schemas.microsoft.com/office/powerpoint/2010/main" val="3550901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a:t>护城河分析</a:t>
            </a:r>
          </a:p>
        </p:txBody>
      </p:sp>
      <p:sp>
        <p:nvSpPr>
          <p:cNvPr id="7" name="内容占位符 6"/>
          <p:cNvSpPr>
            <a:spLocks noGrp="1"/>
          </p:cNvSpPr>
          <p:nvPr>
            <p:ph idx="1"/>
          </p:nvPr>
        </p:nvSpPr>
        <p:spPr/>
        <p:txBody>
          <a:bodyPr>
            <a:normAutofit lnSpcReduction="10000"/>
          </a:bodyPr>
          <a:lstStyle/>
          <a:p>
            <a:r>
              <a:rPr lang="zh-CN" altLang="en-US" dirty="0"/>
              <a:t>网络效应</a:t>
            </a:r>
            <a:endParaRPr lang="en-US" altLang="zh-CN" dirty="0"/>
          </a:p>
          <a:p>
            <a:pPr lvl="1"/>
            <a:r>
              <a:rPr lang="zh-CN" altLang="en-US" dirty="0"/>
              <a:t>每增加一个商家，发卡行和消费者获益。</a:t>
            </a:r>
            <a:endParaRPr lang="en-US" altLang="zh-CN" dirty="0"/>
          </a:p>
          <a:p>
            <a:pPr lvl="1"/>
            <a:r>
              <a:rPr lang="zh-CN" altLang="en-US" dirty="0"/>
              <a:t>每增加一个持卡人，银行和商家获益。</a:t>
            </a:r>
            <a:endParaRPr lang="en-US" altLang="zh-CN" dirty="0"/>
          </a:p>
          <a:p>
            <a:r>
              <a:rPr lang="zh-CN" altLang="en-US" dirty="0"/>
              <a:t>规模效应</a:t>
            </a:r>
            <a:endParaRPr lang="en-US" altLang="zh-CN" dirty="0"/>
          </a:p>
          <a:p>
            <a:pPr lvl="1"/>
            <a:r>
              <a:rPr lang="zh-CN" altLang="en-US" dirty="0"/>
              <a:t>经营成本低，支持低价</a:t>
            </a:r>
            <a:endParaRPr lang="en-US" altLang="zh-CN" dirty="0"/>
          </a:p>
          <a:p>
            <a:pPr lvl="1"/>
            <a:r>
              <a:rPr lang="zh-CN" altLang="en-US" dirty="0"/>
              <a:t>新进者难以复制巨大网络</a:t>
            </a:r>
            <a:endParaRPr lang="en-US" altLang="zh-CN" dirty="0"/>
          </a:p>
          <a:p>
            <a:r>
              <a:rPr lang="zh-CN" altLang="en-US" dirty="0"/>
              <a:t>行业竞争格局</a:t>
            </a:r>
            <a:endParaRPr lang="en-US" altLang="zh-CN" dirty="0"/>
          </a:p>
          <a:p>
            <a:pPr lvl="1"/>
            <a:r>
              <a:rPr lang="en-US" altLang="zh-CN" dirty="0"/>
              <a:t>VISA, MasterCard, </a:t>
            </a:r>
            <a:r>
              <a:rPr lang="en-US" altLang="zh-CN" dirty="0" err="1"/>
              <a:t>AmericanExpress</a:t>
            </a:r>
            <a:r>
              <a:rPr lang="en-US" altLang="zh-CN" dirty="0"/>
              <a:t>, </a:t>
            </a:r>
            <a:r>
              <a:rPr lang="zh-CN" altLang="en-US" dirty="0"/>
              <a:t>银联</a:t>
            </a:r>
            <a:endParaRPr lang="en-US" altLang="zh-CN" dirty="0"/>
          </a:p>
          <a:p>
            <a:pPr lvl="1"/>
            <a:r>
              <a:rPr lang="en-US" altLang="zh-CN" dirty="0"/>
              <a:t>Apple Pay, Google Pay, </a:t>
            </a:r>
            <a:r>
              <a:rPr lang="en-US" altLang="zh-CN" dirty="0" err="1"/>
              <a:t>Paypal</a:t>
            </a:r>
            <a:r>
              <a:rPr lang="en-US" altLang="zh-CN" dirty="0"/>
              <a:t>, </a:t>
            </a:r>
            <a:r>
              <a:rPr lang="zh-CN" altLang="en-US" dirty="0"/>
              <a:t>支付宝，微信</a:t>
            </a:r>
          </a:p>
        </p:txBody>
      </p:sp>
    </p:spTree>
    <p:extLst>
      <p:ext uri="{BB962C8B-B14F-4D97-AF65-F5344CB8AC3E}">
        <p14:creationId xmlns:p14="http://schemas.microsoft.com/office/powerpoint/2010/main" val="1250364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投资分析</a:t>
            </a:r>
          </a:p>
        </p:txBody>
      </p:sp>
      <p:sp>
        <p:nvSpPr>
          <p:cNvPr id="3" name="内容占位符 2"/>
          <p:cNvSpPr>
            <a:spLocks noGrp="1"/>
          </p:cNvSpPr>
          <p:nvPr>
            <p:ph idx="1"/>
          </p:nvPr>
        </p:nvSpPr>
        <p:spPr/>
        <p:txBody>
          <a:bodyPr/>
          <a:lstStyle/>
          <a:p>
            <a:r>
              <a:rPr lang="zh-CN" altLang="en-US" dirty="0"/>
              <a:t>是否好生意？</a:t>
            </a:r>
            <a:endParaRPr lang="en-US" altLang="zh-CN" dirty="0"/>
          </a:p>
          <a:p>
            <a:pPr lvl="1"/>
            <a:r>
              <a:rPr lang="zh-CN" altLang="en-US" dirty="0"/>
              <a:t>毛利和净利</a:t>
            </a:r>
            <a:endParaRPr lang="en-US" altLang="zh-CN" dirty="0"/>
          </a:p>
          <a:p>
            <a:pPr lvl="1"/>
            <a:r>
              <a:rPr lang="zh-CN" altLang="en-US" dirty="0"/>
              <a:t>现金流如何</a:t>
            </a:r>
            <a:endParaRPr lang="en-US" altLang="zh-CN" dirty="0"/>
          </a:p>
          <a:p>
            <a:pPr lvl="1"/>
            <a:r>
              <a:rPr lang="zh-CN" altLang="en-US" dirty="0"/>
              <a:t>投资回报率</a:t>
            </a:r>
            <a:endParaRPr lang="en-US" altLang="zh-CN" dirty="0"/>
          </a:p>
          <a:p>
            <a:r>
              <a:rPr lang="zh-CN" altLang="en-US" dirty="0"/>
              <a:t>成长性如何？</a:t>
            </a:r>
            <a:endParaRPr lang="en-US" altLang="zh-CN" dirty="0"/>
          </a:p>
          <a:p>
            <a:r>
              <a:rPr lang="zh-CN" altLang="en-US" dirty="0"/>
              <a:t>估值是否便宜？</a:t>
            </a:r>
            <a:endParaRPr lang="en-US" altLang="zh-CN" dirty="0"/>
          </a:p>
          <a:p>
            <a:r>
              <a:rPr lang="zh-CN" altLang="en-US" dirty="0"/>
              <a:t>回报股东？</a:t>
            </a:r>
            <a:endParaRPr lang="en-US" altLang="zh-CN" dirty="0"/>
          </a:p>
          <a:p>
            <a:r>
              <a:rPr lang="zh-CN" altLang="en-US" dirty="0"/>
              <a:t>有哪些风险？</a:t>
            </a:r>
            <a:endParaRPr lang="en-US" altLang="zh-CN" dirty="0"/>
          </a:p>
          <a:p>
            <a:endParaRPr lang="zh-CN" altLang="en-US" dirty="0"/>
          </a:p>
        </p:txBody>
      </p:sp>
    </p:spTree>
    <p:extLst>
      <p:ext uri="{BB962C8B-B14F-4D97-AF65-F5344CB8AC3E}">
        <p14:creationId xmlns:p14="http://schemas.microsoft.com/office/powerpoint/2010/main" val="193707658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3154</TotalTime>
  <Words>2675</Words>
  <Application>Microsoft Office PowerPoint</Application>
  <PresentationFormat>全屏显示(4:3)</PresentationFormat>
  <Paragraphs>386</Paragraphs>
  <Slides>44</Slides>
  <Notes>10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44</vt:i4>
      </vt:variant>
    </vt:vector>
  </HeadingPairs>
  <TitlesOfParts>
    <vt:vector size="52" baseType="lpstr">
      <vt:lpstr>等线</vt:lpstr>
      <vt:lpstr>等线 Light</vt:lpstr>
      <vt:lpstr>宋体</vt:lpstr>
      <vt:lpstr>Arial</vt:lpstr>
      <vt:lpstr>Calibri</vt:lpstr>
      <vt:lpstr>Calibri Light</vt:lpstr>
      <vt:lpstr>Cambria Math</vt:lpstr>
      <vt:lpstr>Office 主题</vt:lpstr>
      <vt:lpstr>平台股</vt:lpstr>
      <vt:lpstr>引论</vt:lpstr>
      <vt:lpstr>平台股的诱惑</vt:lpstr>
      <vt:lpstr>分析维度</vt:lpstr>
      <vt:lpstr>内容</vt:lpstr>
      <vt:lpstr>VISA &amp; MasterCard</vt:lpstr>
      <vt:lpstr>股价表现</vt:lpstr>
      <vt:lpstr>护城河分析</vt:lpstr>
      <vt:lpstr>投资分析</vt:lpstr>
      <vt:lpstr>MA利润分析（百万美元）</vt:lpstr>
      <vt:lpstr>MA现金流分析（百万美元）</vt:lpstr>
      <vt:lpstr>ROIC</vt:lpstr>
      <vt:lpstr>营收和净利增速</vt:lpstr>
      <vt:lpstr>风险</vt:lpstr>
      <vt:lpstr>内容</vt:lpstr>
      <vt:lpstr>拼多多的奇迹</vt:lpstr>
      <vt:lpstr>发展战略</vt:lpstr>
      <vt:lpstr>平台的成长</vt:lpstr>
      <vt:lpstr>拼多多赚什么钱？</vt:lpstr>
      <vt:lpstr>营业成本和费用</vt:lpstr>
      <vt:lpstr>护城河分析</vt:lpstr>
      <vt:lpstr>投资分析</vt:lpstr>
      <vt:lpstr>内容</vt:lpstr>
      <vt:lpstr>Booking 发展简史</vt:lpstr>
      <vt:lpstr>股价</vt:lpstr>
      <vt:lpstr>业务</vt:lpstr>
      <vt:lpstr>如何赚钱？</vt:lpstr>
      <vt:lpstr>营业成本和支出（2024）</vt:lpstr>
      <vt:lpstr>护城河分析</vt:lpstr>
      <vt:lpstr>战略</vt:lpstr>
      <vt:lpstr>投资分析</vt:lpstr>
      <vt:lpstr>从现金流量表看股东回报</vt:lpstr>
      <vt:lpstr>全球扩张</vt:lpstr>
      <vt:lpstr>携程投资分析</vt:lpstr>
      <vt:lpstr>从现金流量表看股东回报</vt:lpstr>
      <vt:lpstr>内容</vt:lpstr>
      <vt:lpstr>专门做特卖的网站</vt:lpstr>
      <vt:lpstr>营业收入分解</vt:lpstr>
      <vt:lpstr>股价</vt:lpstr>
      <vt:lpstr>护城河分析</vt:lpstr>
      <vt:lpstr>投资分析</vt:lpstr>
      <vt:lpstr>从现金流量表看股东回报</vt:lpstr>
      <vt:lpstr>杉杉奥莱</vt:lpstr>
      <vt:lpstr>小结</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cp:lastModifiedBy>Junhui</cp:lastModifiedBy>
  <cp:revision>123</cp:revision>
  <dcterms:created xsi:type="dcterms:W3CDTF">2011-12-09T08:32:57Z</dcterms:created>
  <dcterms:modified xsi:type="dcterms:W3CDTF">2025-06-09T10:02:58Z</dcterms:modified>
</cp:coreProperties>
</file>