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61" r:id="rId3"/>
    <p:sldId id="262" r:id="rId4"/>
    <p:sldId id="263" r:id="rId5"/>
    <p:sldId id="319" r:id="rId6"/>
    <p:sldId id="318" r:id="rId7"/>
    <p:sldId id="314" r:id="rId8"/>
    <p:sldId id="271" r:id="rId9"/>
    <p:sldId id="279" r:id="rId10"/>
    <p:sldId id="272" r:id="rId11"/>
    <p:sldId id="264" r:id="rId12"/>
    <p:sldId id="265" r:id="rId13"/>
    <p:sldId id="299" r:id="rId14"/>
    <p:sldId id="277" r:id="rId15"/>
    <p:sldId id="278" r:id="rId16"/>
    <p:sldId id="275" r:id="rId17"/>
    <p:sldId id="298" r:id="rId18"/>
    <p:sldId id="301" r:id="rId19"/>
    <p:sldId id="276" r:id="rId20"/>
    <p:sldId id="300" r:id="rId21"/>
    <p:sldId id="308" r:id="rId22"/>
    <p:sldId id="309" r:id="rId23"/>
    <p:sldId id="310" r:id="rId24"/>
    <p:sldId id="311" r:id="rId25"/>
    <p:sldId id="312" r:id="rId26"/>
    <p:sldId id="315" r:id="rId27"/>
    <p:sldId id="295" r:id="rId28"/>
    <p:sldId id="303" r:id="rId29"/>
    <p:sldId id="304" r:id="rId30"/>
    <p:sldId id="270" r:id="rId31"/>
    <p:sldId id="280" r:id="rId32"/>
    <p:sldId id="281" r:id="rId33"/>
    <p:sldId id="293" r:id="rId34"/>
    <p:sldId id="294" r:id="rId35"/>
    <p:sldId id="306" r:id="rId36"/>
    <p:sldId id="302" r:id="rId37"/>
    <p:sldId id="316" r:id="rId38"/>
    <p:sldId id="283" r:id="rId39"/>
    <p:sldId id="284" r:id="rId40"/>
    <p:sldId id="305" r:id="rId41"/>
    <p:sldId id="285" r:id="rId42"/>
    <p:sldId id="287" r:id="rId43"/>
    <p:sldId id="291" r:id="rId44"/>
    <p:sldId id="292" r:id="rId45"/>
    <p:sldId id="289" r:id="rId46"/>
    <p:sldId id="290" r:id="rId47"/>
    <p:sldId id="286" r:id="rId48"/>
    <p:sldId id="288" r:id="rId49"/>
    <p:sldId id="317" r:id="rId50"/>
    <p:sldId id="296" r:id="rId5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55" autoAdjust="0"/>
    <p:restoredTop sz="82415" autoAdjust="0"/>
  </p:normalViewPr>
  <p:slideViewPr>
    <p:cSldViewPr>
      <p:cViewPr varScale="1">
        <p:scale>
          <a:sx n="114" d="100"/>
          <a:sy n="114" d="100"/>
        </p:scale>
        <p:origin x="2095" y="55"/>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unhui\Documents\courses\Investment\Case\&#34701;&#21019;&#26381;&#21153;\&#20928;&#21033;&#28070;&#21644;&#29616;&#37329;&#27969;.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unhui\Documents\courses\Investment\Case\AAPL&#33529;&#26524;\AAPL.O-GSD.&#36130;&#21153;&#25253;&#34920;.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ltLang="en-US"/>
              <a:t>融创服务</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Sheet1!$A$2</c:f>
              <c:strCache>
                <c:ptCount val="1"/>
                <c:pt idx="0">
                  <c:v>净利润(元)</c:v>
                </c:pt>
              </c:strCache>
            </c:strRef>
          </c:tx>
          <c:spPr>
            <a:solidFill>
              <a:schemeClr val="accent1"/>
            </a:solidFill>
            <a:ln>
              <a:noFill/>
            </a:ln>
            <a:effectLst/>
            <a:sp3d/>
          </c:spPr>
          <c:invertIfNegative val="0"/>
          <c:cat>
            <c:numRef>
              <c:f>Sheet1!$B$1:$E$1</c:f>
              <c:numCache>
                <c:formatCode>General</c:formatCode>
                <c:ptCount val="4"/>
                <c:pt idx="0">
                  <c:v>2019</c:v>
                </c:pt>
                <c:pt idx="1">
                  <c:v>2020</c:v>
                </c:pt>
                <c:pt idx="2">
                  <c:v>2021</c:v>
                </c:pt>
                <c:pt idx="3">
                  <c:v>2022</c:v>
                </c:pt>
              </c:numCache>
            </c:numRef>
          </c:cat>
          <c:val>
            <c:numRef>
              <c:f>Sheet1!$B$2:$E$2</c:f>
              <c:numCache>
                <c:formatCode>#,##0.00</c:formatCode>
                <c:ptCount val="4"/>
                <c:pt idx="0">
                  <c:v>269898000</c:v>
                </c:pt>
                <c:pt idx="1">
                  <c:v>600862000</c:v>
                </c:pt>
                <c:pt idx="2">
                  <c:v>1276326000</c:v>
                </c:pt>
                <c:pt idx="3">
                  <c:v>-481902000</c:v>
                </c:pt>
              </c:numCache>
            </c:numRef>
          </c:val>
          <c:extLst>
            <c:ext xmlns:c16="http://schemas.microsoft.com/office/drawing/2014/chart" uri="{C3380CC4-5D6E-409C-BE32-E72D297353CC}">
              <c16:uniqueId val="{00000000-C897-4B0F-BE09-02CDAE43A885}"/>
            </c:ext>
          </c:extLst>
        </c:ser>
        <c:ser>
          <c:idx val="1"/>
          <c:order val="1"/>
          <c:tx>
            <c:strRef>
              <c:f>Sheet1!$A$3</c:f>
              <c:strCache>
                <c:ptCount val="1"/>
                <c:pt idx="0">
                  <c:v>经营活动产生的现金流量净额(元)</c:v>
                </c:pt>
              </c:strCache>
            </c:strRef>
          </c:tx>
          <c:spPr>
            <a:solidFill>
              <a:schemeClr val="accent2"/>
            </a:solidFill>
            <a:ln>
              <a:noFill/>
            </a:ln>
            <a:effectLst/>
            <a:sp3d/>
          </c:spPr>
          <c:invertIfNegative val="0"/>
          <c:cat>
            <c:numRef>
              <c:f>Sheet1!$B$1:$E$1</c:f>
              <c:numCache>
                <c:formatCode>General</c:formatCode>
                <c:ptCount val="4"/>
                <c:pt idx="0">
                  <c:v>2019</c:v>
                </c:pt>
                <c:pt idx="1">
                  <c:v>2020</c:v>
                </c:pt>
                <c:pt idx="2">
                  <c:v>2021</c:v>
                </c:pt>
                <c:pt idx="3">
                  <c:v>2022</c:v>
                </c:pt>
              </c:numCache>
            </c:numRef>
          </c:cat>
          <c:val>
            <c:numRef>
              <c:f>Sheet1!$B$3:$E$3</c:f>
              <c:numCache>
                <c:formatCode>#,##0.00</c:formatCode>
                <c:ptCount val="4"/>
                <c:pt idx="0">
                  <c:v>706933000</c:v>
                </c:pt>
                <c:pt idx="1">
                  <c:v>1023717000</c:v>
                </c:pt>
                <c:pt idx="2">
                  <c:v>-386849000</c:v>
                </c:pt>
                <c:pt idx="3">
                  <c:v>-394808000</c:v>
                </c:pt>
              </c:numCache>
            </c:numRef>
          </c:val>
          <c:extLst>
            <c:ext xmlns:c16="http://schemas.microsoft.com/office/drawing/2014/chart" uri="{C3380CC4-5D6E-409C-BE32-E72D297353CC}">
              <c16:uniqueId val="{00000001-C897-4B0F-BE09-02CDAE43A885}"/>
            </c:ext>
          </c:extLst>
        </c:ser>
        <c:dLbls>
          <c:showLegendKey val="0"/>
          <c:showVal val="0"/>
          <c:showCatName val="0"/>
          <c:showSerName val="0"/>
          <c:showPercent val="0"/>
          <c:showBubbleSize val="0"/>
        </c:dLbls>
        <c:gapWidth val="150"/>
        <c:shape val="box"/>
        <c:axId val="238577231"/>
        <c:axId val="575851455"/>
        <c:axId val="0"/>
      </c:bar3DChart>
      <c:catAx>
        <c:axId val="23857723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575851455"/>
        <c:crossesAt val="0"/>
        <c:auto val="1"/>
        <c:lblAlgn val="ctr"/>
        <c:lblOffset val="100"/>
        <c:noMultiLvlLbl val="0"/>
      </c:catAx>
      <c:valAx>
        <c:axId val="57585145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385772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ROIC (AAPL)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Sheet3!$B$1</c:f>
              <c:strCache>
                <c:ptCount val="1"/>
                <c:pt idx="0">
                  <c:v>ROIC</c:v>
                </c:pt>
              </c:strCache>
            </c:strRef>
          </c:tx>
          <c:spPr>
            <a:ln w="28575" cap="rnd">
              <a:solidFill>
                <a:schemeClr val="accent1"/>
              </a:solidFill>
              <a:round/>
            </a:ln>
            <a:effectLst/>
          </c:spPr>
          <c:marker>
            <c:symbol val="none"/>
          </c:marker>
          <c:cat>
            <c:numRef>
              <c:f>Sheet3!$A$2:$A$10</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Sheet3!$B$2:$B$10</c:f>
              <c:numCache>
                <c:formatCode>General</c:formatCode>
                <c:ptCount val="9"/>
                <c:pt idx="0">
                  <c:v>0.81247982166983013</c:v>
                </c:pt>
                <c:pt idx="1">
                  <c:v>0.99082732244290495</c:v>
                </c:pt>
                <c:pt idx="2">
                  <c:v>0.89640742460088707</c:v>
                </c:pt>
                <c:pt idx="3">
                  <c:v>0.78496113751585317</c:v>
                </c:pt>
                <c:pt idx="4">
                  <c:v>0.7652792971838247</c:v>
                </c:pt>
                <c:pt idx="5">
                  <c:v>0.60546239812900127</c:v>
                </c:pt>
                <c:pt idx="6">
                  <c:v>0.60464900741764294</c:v>
                </c:pt>
                <c:pt idx="7">
                  <c:v>0.83758450818980368</c:v>
                </c:pt>
                <c:pt idx="8">
                  <c:v>0.80099641600994431</c:v>
                </c:pt>
              </c:numCache>
            </c:numRef>
          </c:val>
          <c:smooth val="0"/>
          <c:extLst>
            <c:ext xmlns:c16="http://schemas.microsoft.com/office/drawing/2014/chart" uri="{C3380CC4-5D6E-409C-BE32-E72D297353CC}">
              <c16:uniqueId val="{00000000-2868-4B87-AE68-89408228789D}"/>
            </c:ext>
          </c:extLst>
        </c:ser>
        <c:dLbls>
          <c:showLegendKey val="0"/>
          <c:showVal val="0"/>
          <c:showCatName val="0"/>
          <c:showSerName val="0"/>
          <c:showPercent val="0"/>
          <c:showBubbleSize val="0"/>
        </c:dLbls>
        <c:smooth val="0"/>
        <c:axId val="1072516464"/>
        <c:axId val="1344437392"/>
      </c:lineChart>
      <c:catAx>
        <c:axId val="1072516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344437392"/>
        <c:crosses val="autoZero"/>
        <c:auto val="1"/>
        <c:lblAlgn val="ctr"/>
        <c:lblOffset val="100"/>
        <c:noMultiLvlLbl val="0"/>
      </c:catAx>
      <c:valAx>
        <c:axId val="13444373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072516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2D800F-64EB-4ADB-8655-41612516515C}" type="doc">
      <dgm:prSet loTypeId="urn:microsoft.com/office/officeart/2005/8/layout/target1" loCatId="relationship" qsTypeId="urn:microsoft.com/office/officeart/2005/8/quickstyle/simple1" qsCatId="simple" csTypeId="urn:microsoft.com/office/officeart/2005/8/colors/accent1_2" csCatId="accent1" phldr="1"/>
      <dgm:spPr/>
    </dgm:pt>
    <dgm:pt modelId="{C17C1F06-0FF9-4B45-B635-E3E4C5EBB146}">
      <dgm:prSet phldrT="[文本]"/>
      <dgm:spPr/>
      <dgm:t>
        <a:bodyPr/>
        <a:lstStyle/>
        <a:p>
          <a:r>
            <a:rPr lang="zh-CN" altLang="en-US" dirty="0">
              <a:solidFill>
                <a:srgbClr val="C00000"/>
              </a:solidFill>
            </a:rPr>
            <a:t>买入</a:t>
          </a:r>
        </a:p>
      </dgm:t>
    </dgm:pt>
    <dgm:pt modelId="{EF2536B7-BD11-434F-94D4-73786B7CC59D}" type="parTrans" cxnId="{9B083358-1C7D-4268-9B8E-0E6F30A5D556}">
      <dgm:prSet/>
      <dgm:spPr/>
      <dgm:t>
        <a:bodyPr/>
        <a:lstStyle/>
        <a:p>
          <a:endParaRPr lang="zh-CN" altLang="en-US"/>
        </a:p>
      </dgm:t>
    </dgm:pt>
    <dgm:pt modelId="{5CB13FB5-5C6C-4B38-BB51-B852FFD14889}" type="sibTrans" cxnId="{9B083358-1C7D-4268-9B8E-0E6F30A5D556}">
      <dgm:prSet/>
      <dgm:spPr/>
      <dgm:t>
        <a:bodyPr/>
        <a:lstStyle/>
        <a:p>
          <a:endParaRPr lang="zh-CN" altLang="en-US"/>
        </a:p>
      </dgm:t>
    </dgm:pt>
    <dgm:pt modelId="{D8569E81-BB8B-49D0-A5D4-40D7CE4DB4E3}">
      <dgm:prSet phldrT="[文本]"/>
      <dgm:spPr/>
      <dgm:t>
        <a:bodyPr/>
        <a:lstStyle/>
        <a:p>
          <a:r>
            <a:rPr lang="zh-CN" altLang="en-US" dirty="0">
              <a:solidFill>
                <a:schemeClr val="tx2"/>
              </a:solidFill>
            </a:rPr>
            <a:t>股池</a:t>
          </a:r>
        </a:p>
      </dgm:t>
    </dgm:pt>
    <dgm:pt modelId="{2C082EC8-BF2B-4752-8BC7-12A01393CCCB}" type="parTrans" cxnId="{20591817-AB55-44F6-A33D-3A3F59B6C0BA}">
      <dgm:prSet/>
      <dgm:spPr/>
      <dgm:t>
        <a:bodyPr/>
        <a:lstStyle/>
        <a:p>
          <a:endParaRPr lang="zh-CN" altLang="en-US"/>
        </a:p>
      </dgm:t>
    </dgm:pt>
    <dgm:pt modelId="{A5FA9EDA-FA39-44C2-AD99-D48512BF830C}" type="sibTrans" cxnId="{20591817-AB55-44F6-A33D-3A3F59B6C0BA}">
      <dgm:prSet/>
      <dgm:spPr/>
      <dgm:t>
        <a:bodyPr/>
        <a:lstStyle/>
        <a:p>
          <a:endParaRPr lang="zh-CN" altLang="en-US"/>
        </a:p>
      </dgm:t>
    </dgm:pt>
    <dgm:pt modelId="{6EEEF7B2-57D8-4BE8-8ABA-4CE0C70B761C}">
      <dgm:prSet phldrT="[文本]"/>
      <dgm:spPr/>
      <dgm:t>
        <a:bodyPr/>
        <a:lstStyle/>
        <a:p>
          <a:r>
            <a:rPr lang="zh-CN" altLang="en-US" dirty="0">
              <a:solidFill>
                <a:schemeClr val="tx2">
                  <a:lumMod val="40000"/>
                  <a:lumOff val="60000"/>
                </a:schemeClr>
              </a:solidFill>
            </a:rPr>
            <a:t>股海</a:t>
          </a:r>
        </a:p>
      </dgm:t>
    </dgm:pt>
    <dgm:pt modelId="{E9091FB9-F1AB-4089-87CA-F3A3064FA211}" type="parTrans" cxnId="{49B92914-FA52-4FE7-9C4D-9532A48857E7}">
      <dgm:prSet/>
      <dgm:spPr/>
      <dgm:t>
        <a:bodyPr/>
        <a:lstStyle/>
        <a:p>
          <a:endParaRPr lang="zh-CN" altLang="en-US"/>
        </a:p>
      </dgm:t>
    </dgm:pt>
    <dgm:pt modelId="{76C5C629-480E-451C-B711-7B1791CF2FE3}" type="sibTrans" cxnId="{49B92914-FA52-4FE7-9C4D-9532A48857E7}">
      <dgm:prSet/>
      <dgm:spPr/>
      <dgm:t>
        <a:bodyPr/>
        <a:lstStyle/>
        <a:p>
          <a:endParaRPr lang="zh-CN" altLang="en-US"/>
        </a:p>
      </dgm:t>
    </dgm:pt>
    <dgm:pt modelId="{3801224C-7552-4359-92F1-715321E1F500}" type="pres">
      <dgm:prSet presAssocID="{DC2D800F-64EB-4ADB-8655-41612516515C}" presName="composite" presStyleCnt="0">
        <dgm:presLayoutVars>
          <dgm:chMax val="5"/>
          <dgm:dir/>
          <dgm:resizeHandles val="exact"/>
        </dgm:presLayoutVars>
      </dgm:prSet>
      <dgm:spPr/>
    </dgm:pt>
    <dgm:pt modelId="{152001D4-591E-439E-9983-907FCD0FEE37}" type="pres">
      <dgm:prSet presAssocID="{C17C1F06-0FF9-4B45-B635-E3E4C5EBB146}" presName="circle1" presStyleLbl="lnNode1" presStyleIdx="0" presStyleCnt="3" custScaleX="73427" custScaleY="51466"/>
      <dgm:spPr>
        <a:solidFill>
          <a:schemeClr val="accent2"/>
        </a:solidFill>
      </dgm:spPr>
    </dgm:pt>
    <dgm:pt modelId="{9FF8E860-C19F-44B1-B17E-A392C63BB339}" type="pres">
      <dgm:prSet presAssocID="{C17C1F06-0FF9-4B45-B635-E3E4C5EBB146}" presName="text1" presStyleLbl="revTx" presStyleIdx="0" presStyleCnt="3">
        <dgm:presLayoutVars>
          <dgm:bulletEnabled val="1"/>
        </dgm:presLayoutVars>
      </dgm:prSet>
      <dgm:spPr/>
    </dgm:pt>
    <dgm:pt modelId="{66ECD28B-C359-4C8B-8E43-F50E2563E200}" type="pres">
      <dgm:prSet presAssocID="{C17C1F06-0FF9-4B45-B635-E3E4C5EBB146}" presName="line1" presStyleLbl="callout" presStyleIdx="0" presStyleCnt="6"/>
      <dgm:spPr/>
    </dgm:pt>
    <dgm:pt modelId="{34C8AF30-9689-4ACA-9FE9-0C8A1FA7D49D}" type="pres">
      <dgm:prSet presAssocID="{C17C1F06-0FF9-4B45-B635-E3E4C5EBB146}" presName="d1" presStyleLbl="callout" presStyleIdx="1" presStyleCnt="6"/>
      <dgm:spPr/>
    </dgm:pt>
    <dgm:pt modelId="{5D91579C-90DA-4C81-B474-C14C6F5866B2}" type="pres">
      <dgm:prSet presAssocID="{D8569E81-BB8B-49D0-A5D4-40D7CE4DB4E3}" presName="circle2" presStyleLbl="lnNode1" presStyleIdx="1" presStyleCnt="3" custScaleX="74004" custScaleY="52183"/>
      <dgm:spPr/>
    </dgm:pt>
    <dgm:pt modelId="{5B8D8B46-BE89-4E7C-B93E-0AD173C98740}" type="pres">
      <dgm:prSet presAssocID="{D8569E81-BB8B-49D0-A5D4-40D7CE4DB4E3}" presName="text2" presStyleLbl="revTx" presStyleIdx="1" presStyleCnt="3">
        <dgm:presLayoutVars>
          <dgm:bulletEnabled val="1"/>
        </dgm:presLayoutVars>
      </dgm:prSet>
      <dgm:spPr/>
    </dgm:pt>
    <dgm:pt modelId="{B361144A-EA5E-460C-BBD6-BE5D9EC12063}" type="pres">
      <dgm:prSet presAssocID="{D8569E81-BB8B-49D0-A5D4-40D7CE4DB4E3}" presName="line2" presStyleLbl="callout" presStyleIdx="2" presStyleCnt="6" custLinFactNeighborX="5781" custLinFactNeighborY="-82333"/>
      <dgm:spPr/>
    </dgm:pt>
    <dgm:pt modelId="{57E24991-3C99-44D8-A7AA-E644A7062C62}" type="pres">
      <dgm:prSet presAssocID="{D8569E81-BB8B-49D0-A5D4-40D7CE4DB4E3}" presName="d2" presStyleLbl="callout" presStyleIdx="3" presStyleCnt="6" custScaleX="94210" custScaleY="77807" custLinFactNeighborX="4837" custLinFactNeighborY="-13346"/>
      <dgm:spPr/>
    </dgm:pt>
    <dgm:pt modelId="{DEA3B82B-8576-4CA3-B28B-16DFE9AEA045}" type="pres">
      <dgm:prSet presAssocID="{6EEEF7B2-57D8-4BE8-8ABA-4CE0C70B761C}" presName="circle3" presStyleLbl="lnNode1" presStyleIdx="2" presStyleCnt="3" custScaleX="131443" custScaleY="122659"/>
      <dgm:spPr>
        <a:solidFill>
          <a:schemeClr val="accent1">
            <a:lumMod val="60000"/>
            <a:lumOff val="40000"/>
          </a:schemeClr>
        </a:solidFill>
      </dgm:spPr>
    </dgm:pt>
    <dgm:pt modelId="{D49D77C4-B86E-4939-915C-ABA31FD66651}" type="pres">
      <dgm:prSet presAssocID="{6EEEF7B2-57D8-4BE8-8ABA-4CE0C70B761C}" presName="text3" presStyleLbl="revTx" presStyleIdx="2" presStyleCnt="3">
        <dgm:presLayoutVars>
          <dgm:bulletEnabled val="1"/>
        </dgm:presLayoutVars>
      </dgm:prSet>
      <dgm:spPr/>
    </dgm:pt>
    <dgm:pt modelId="{C704D289-3242-40F5-B37A-FD09BAC8C209}" type="pres">
      <dgm:prSet presAssocID="{6EEEF7B2-57D8-4BE8-8ABA-4CE0C70B761C}" presName="line3" presStyleLbl="callout" presStyleIdx="4" presStyleCnt="6"/>
      <dgm:spPr/>
    </dgm:pt>
    <dgm:pt modelId="{57382C16-8575-4790-A9FE-040536801099}" type="pres">
      <dgm:prSet presAssocID="{6EEEF7B2-57D8-4BE8-8ABA-4CE0C70B761C}" presName="d3" presStyleLbl="callout" presStyleIdx="5" presStyleCnt="6"/>
      <dgm:spPr/>
    </dgm:pt>
  </dgm:ptLst>
  <dgm:cxnLst>
    <dgm:cxn modelId="{F80CB611-7AD0-41CF-97A4-C05EB0A5BB34}" type="presOf" srcId="{D8569E81-BB8B-49D0-A5D4-40D7CE4DB4E3}" destId="{5B8D8B46-BE89-4E7C-B93E-0AD173C98740}" srcOrd="0" destOrd="0" presId="urn:microsoft.com/office/officeart/2005/8/layout/target1"/>
    <dgm:cxn modelId="{945C0014-3B98-49D8-BA00-FD59FE7DBDCD}" type="presOf" srcId="{DC2D800F-64EB-4ADB-8655-41612516515C}" destId="{3801224C-7552-4359-92F1-715321E1F500}" srcOrd="0" destOrd="0" presId="urn:microsoft.com/office/officeart/2005/8/layout/target1"/>
    <dgm:cxn modelId="{49B92914-FA52-4FE7-9C4D-9532A48857E7}" srcId="{DC2D800F-64EB-4ADB-8655-41612516515C}" destId="{6EEEF7B2-57D8-4BE8-8ABA-4CE0C70B761C}" srcOrd="2" destOrd="0" parTransId="{E9091FB9-F1AB-4089-87CA-F3A3064FA211}" sibTransId="{76C5C629-480E-451C-B711-7B1791CF2FE3}"/>
    <dgm:cxn modelId="{20591817-AB55-44F6-A33D-3A3F59B6C0BA}" srcId="{DC2D800F-64EB-4ADB-8655-41612516515C}" destId="{D8569E81-BB8B-49D0-A5D4-40D7CE4DB4E3}" srcOrd="1" destOrd="0" parTransId="{2C082EC8-BF2B-4752-8BC7-12A01393CCCB}" sibTransId="{A5FA9EDA-FA39-44C2-AD99-D48512BF830C}"/>
    <dgm:cxn modelId="{9B083358-1C7D-4268-9B8E-0E6F30A5D556}" srcId="{DC2D800F-64EB-4ADB-8655-41612516515C}" destId="{C17C1F06-0FF9-4B45-B635-E3E4C5EBB146}" srcOrd="0" destOrd="0" parTransId="{EF2536B7-BD11-434F-94D4-73786B7CC59D}" sibTransId="{5CB13FB5-5C6C-4B38-BB51-B852FFD14889}"/>
    <dgm:cxn modelId="{0A0FED86-249E-405B-A62F-F7EA03B7FA62}" type="presOf" srcId="{6EEEF7B2-57D8-4BE8-8ABA-4CE0C70B761C}" destId="{D49D77C4-B86E-4939-915C-ABA31FD66651}" srcOrd="0" destOrd="0" presId="urn:microsoft.com/office/officeart/2005/8/layout/target1"/>
    <dgm:cxn modelId="{3BB6AF99-7C74-47D3-828E-4CF7731CD10D}" type="presOf" srcId="{C17C1F06-0FF9-4B45-B635-E3E4C5EBB146}" destId="{9FF8E860-C19F-44B1-B17E-A392C63BB339}" srcOrd="0" destOrd="0" presId="urn:microsoft.com/office/officeart/2005/8/layout/target1"/>
    <dgm:cxn modelId="{0E0878B0-AAF4-490F-8EDB-49633AE5B7D0}" type="presParOf" srcId="{3801224C-7552-4359-92F1-715321E1F500}" destId="{152001D4-591E-439E-9983-907FCD0FEE37}" srcOrd="0" destOrd="0" presId="urn:microsoft.com/office/officeart/2005/8/layout/target1"/>
    <dgm:cxn modelId="{213E15DA-5532-4981-9A09-A8DE0B4592E6}" type="presParOf" srcId="{3801224C-7552-4359-92F1-715321E1F500}" destId="{9FF8E860-C19F-44B1-B17E-A392C63BB339}" srcOrd="1" destOrd="0" presId="urn:microsoft.com/office/officeart/2005/8/layout/target1"/>
    <dgm:cxn modelId="{3377B442-1CDB-4B44-A8B1-6CCC1AC8D731}" type="presParOf" srcId="{3801224C-7552-4359-92F1-715321E1F500}" destId="{66ECD28B-C359-4C8B-8E43-F50E2563E200}" srcOrd="2" destOrd="0" presId="urn:microsoft.com/office/officeart/2005/8/layout/target1"/>
    <dgm:cxn modelId="{D7E7F1B1-DD34-4BF9-A510-7EAB820B05EA}" type="presParOf" srcId="{3801224C-7552-4359-92F1-715321E1F500}" destId="{34C8AF30-9689-4ACA-9FE9-0C8A1FA7D49D}" srcOrd="3" destOrd="0" presId="urn:microsoft.com/office/officeart/2005/8/layout/target1"/>
    <dgm:cxn modelId="{89BFE1B2-E572-4634-B162-C5054E490CF1}" type="presParOf" srcId="{3801224C-7552-4359-92F1-715321E1F500}" destId="{5D91579C-90DA-4C81-B474-C14C6F5866B2}" srcOrd="4" destOrd="0" presId="urn:microsoft.com/office/officeart/2005/8/layout/target1"/>
    <dgm:cxn modelId="{9CF58C7F-4C37-4DB2-8C02-EAD5C10FD21C}" type="presParOf" srcId="{3801224C-7552-4359-92F1-715321E1F500}" destId="{5B8D8B46-BE89-4E7C-B93E-0AD173C98740}" srcOrd="5" destOrd="0" presId="urn:microsoft.com/office/officeart/2005/8/layout/target1"/>
    <dgm:cxn modelId="{AB84442F-E1D0-4FED-8140-74BD24A86F72}" type="presParOf" srcId="{3801224C-7552-4359-92F1-715321E1F500}" destId="{B361144A-EA5E-460C-BBD6-BE5D9EC12063}" srcOrd="6" destOrd="0" presId="urn:microsoft.com/office/officeart/2005/8/layout/target1"/>
    <dgm:cxn modelId="{EE8B3888-C5ED-405F-9C90-2432D081BAC9}" type="presParOf" srcId="{3801224C-7552-4359-92F1-715321E1F500}" destId="{57E24991-3C99-44D8-A7AA-E644A7062C62}" srcOrd="7" destOrd="0" presId="urn:microsoft.com/office/officeart/2005/8/layout/target1"/>
    <dgm:cxn modelId="{CAF3CAE9-1198-4AF4-A947-3F6FAB067DA4}" type="presParOf" srcId="{3801224C-7552-4359-92F1-715321E1F500}" destId="{DEA3B82B-8576-4CA3-B28B-16DFE9AEA045}" srcOrd="8" destOrd="0" presId="urn:microsoft.com/office/officeart/2005/8/layout/target1"/>
    <dgm:cxn modelId="{FA600200-40BD-4ADA-AFFB-BD2CC884BB32}" type="presParOf" srcId="{3801224C-7552-4359-92F1-715321E1F500}" destId="{D49D77C4-B86E-4939-915C-ABA31FD66651}" srcOrd="9" destOrd="0" presId="urn:microsoft.com/office/officeart/2005/8/layout/target1"/>
    <dgm:cxn modelId="{9B7D70C6-A58B-4FE3-851C-EE36E4455087}" type="presParOf" srcId="{3801224C-7552-4359-92F1-715321E1F500}" destId="{C704D289-3242-40F5-B37A-FD09BAC8C209}" srcOrd="10" destOrd="0" presId="urn:microsoft.com/office/officeart/2005/8/layout/target1"/>
    <dgm:cxn modelId="{4D8AC952-28F1-41DA-AD1D-F512FB1A9868}" type="presParOf" srcId="{3801224C-7552-4359-92F1-715321E1F500}" destId="{57382C16-8575-4790-A9FE-040536801099}" srcOrd="11"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BBCB7A-CB03-405E-B730-87EB6DC252E5}"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D068A8A7-A51A-4186-BC8A-01916F087DF6}">
      <dgm:prSet phldrT="[文本]"/>
      <dgm:spPr/>
      <dgm:t>
        <a:bodyPr/>
        <a:lstStyle/>
        <a:p>
          <a:r>
            <a:rPr lang="zh-CN" altLang="en-US" dirty="0"/>
            <a:t>分散</a:t>
          </a:r>
        </a:p>
      </dgm:t>
    </dgm:pt>
    <dgm:pt modelId="{51B4ABD8-E96D-4729-8CC1-B575666A3CB7}" type="parTrans" cxnId="{39A94175-2C7B-47B8-9B4C-0AF3E58409BF}">
      <dgm:prSet/>
      <dgm:spPr/>
      <dgm:t>
        <a:bodyPr/>
        <a:lstStyle/>
        <a:p>
          <a:endParaRPr lang="zh-CN" altLang="en-US"/>
        </a:p>
      </dgm:t>
    </dgm:pt>
    <dgm:pt modelId="{E18D983F-E2A3-4590-BC9C-6CF20B28C345}" type="sibTrans" cxnId="{39A94175-2C7B-47B8-9B4C-0AF3E58409BF}">
      <dgm:prSet/>
      <dgm:spPr/>
      <dgm:t>
        <a:bodyPr/>
        <a:lstStyle/>
        <a:p>
          <a:endParaRPr lang="zh-CN" altLang="en-US"/>
        </a:p>
      </dgm:t>
    </dgm:pt>
    <dgm:pt modelId="{BACEDAF6-4FB7-4A9F-B3C6-F56B69B025C9}">
      <dgm:prSet phldrT="[文本]"/>
      <dgm:spPr/>
      <dgm:t>
        <a:bodyPr/>
        <a:lstStyle/>
        <a:p>
          <a:r>
            <a:rPr lang="zh-CN" altLang="en-US" dirty="0"/>
            <a:t>安全边际</a:t>
          </a:r>
        </a:p>
      </dgm:t>
    </dgm:pt>
    <dgm:pt modelId="{BD894371-EBD5-4C62-B7BB-C372E1BFAEE2}" type="parTrans" cxnId="{EAB6FF67-A3C3-4944-811C-4A7ED477236F}">
      <dgm:prSet/>
      <dgm:spPr/>
      <dgm:t>
        <a:bodyPr/>
        <a:lstStyle/>
        <a:p>
          <a:endParaRPr lang="zh-CN" altLang="en-US"/>
        </a:p>
      </dgm:t>
    </dgm:pt>
    <dgm:pt modelId="{E99353F3-BA71-426B-B25E-5F85F6C44DFC}" type="sibTrans" cxnId="{EAB6FF67-A3C3-4944-811C-4A7ED477236F}">
      <dgm:prSet/>
      <dgm:spPr/>
      <dgm:t>
        <a:bodyPr/>
        <a:lstStyle/>
        <a:p>
          <a:endParaRPr lang="zh-CN" altLang="en-US"/>
        </a:p>
      </dgm:t>
    </dgm:pt>
    <dgm:pt modelId="{8F8926AE-7268-4951-A7B4-A972F4857A40}">
      <dgm:prSet/>
      <dgm:spPr/>
      <dgm:t>
        <a:bodyPr/>
        <a:lstStyle/>
        <a:p>
          <a:r>
            <a:rPr lang="zh-CN" altLang="en-US" dirty="0"/>
            <a:t>低价</a:t>
          </a:r>
        </a:p>
      </dgm:t>
    </dgm:pt>
    <dgm:pt modelId="{63F00014-FB59-4C32-9B63-6D0C9252978A}" type="parTrans" cxnId="{A4B8E249-940D-4EE8-A0B8-D4F1CA972212}">
      <dgm:prSet/>
      <dgm:spPr/>
      <dgm:t>
        <a:bodyPr/>
        <a:lstStyle/>
        <a:p>
          <a:endParaRPr lang="zh-CN" altLang="en-US"/>
        </a:p>
      </dgm:t>
    </dgm:pt>
    <dgm:pt modelId="{ADC28391-047B-45D7-8C08-E9835DFA6C62}" type="sibTrans" cxnId="{A4B8E249-940D-4EE8-A0B8-D4F1CA972212}">
      <dgm:prSet/>
      <dgm:spPr/>
      <dgm:t>
        <a:bodyPr/>
        <a:lstStyle/>
        <a:p>
          <a:endParaRPr lang="zh-CN" altLang="en-US"/>
        </a:p>
      </dgm:t>
    </dgm:pt>
    <dgm:pt modelId="{828EDA96-C66A-48C5-9C92-832BB0878FDA}" type="pres">
      <dgm:prSet presAssocID="{CFBBCB7A-CB03-405E-B730-87EB6DC252E5}" presName="Name0" presStyleCnt="0">
        <dgm:presLayoutVars>
          <dgm:dir/>
          <dgm:resizeHandles val="exact"/>
        </dgm:presLayoutVars>
      </dgm:prSet>
      <dgm:spPr/>
    </dgm:pt>
    <dgm:pt modelId="{733193B7-F673-48A5-84D5-7FC0F6144370}" type="pres">
      <dgm:prSet presAssocID="{CFBBCB7A-CB03-405E-B730-87EB6DC252E5}" presName="vNodes" presStyleCnt="0"/>
      <dgm:spPr/>
    </dgm:pt>
    <dgm:pt modelId="{31E1C56C-C2EE-4F15-9D0C-A6E69E049465}" type="pres">
      <dgm:prSet presAssocID="{8F8926AE-7268-4951-A7B4-A972F4857A40}" presName="node" presStyleLbl="node1" presStyleIdx="0" presStyleCnt="3">
        <dgm:presLayoutVars>
          <dgm:bulletEnabled val="1"/>
        </dgm:presLayoutVars>
      </dgm:prSet>
      <dgm:spPr/>
    </dgm:pt>
    <dgm:pt modelId="{82DFC011-BE76-4B08-B7F3-43AA42CF6A4F}" type="pres">
      <dgm:prSet presAssocID="{ADC28391-047B-45D7-8C08-E9835DFA6C62}" presName="spacerT" presStyleCnt="0"/>
      <dgm:spPr/>
    </dgm:pt>
    <dgm:pt modelId="{C493E0A5-3F59-43A6-A0D2-AA1ED1C6286A}" type="pres">
      <dgm:prSet presAssocID="{ADC28391-047B-45D7-8C08-E9835DFA6C62}" presName="sibTrans" presStyleLbl="sibTrans2D1" presStyleIdx="0" presStyleCnt="2"/>
      <dgm:spPr/>
    </dgm:pt>
    <dgm:pt modelId="{92139844-2B8C-4758-B2E5-E75DFBA8B90B}" type="pres">
      <dgm:prSet presAssocID="{ADC28391-047B-45D7-8C08-E9835DFA6C62}" presName="spacerB" presStyleCnt="0"/>
      <dgm:spPr/>
    </dgm:pt>
    <dgm:pt modelId="{22A0A9D8-FD91-41C5-B295-D9BDD9176725}" type="pres">
      <dgm:prSet presAssocID="{D068A8A7-A51A-4186-BC8A-01916F087DF6}" presName="node" presStyleLbl="node1" presStyleIdx="1" presStyleCnt="3">
        <dgm:presLayoutVars>
          <dgm:bulletEnabled val="1"/>
        </dgm:presLayoutVars>
      </dgm:prSet>
      <dgm:spPr/>
    </dgm:pt>
    <dgm:pt modelId="{3727EAAD-4FC0-4D2D-B2D7-82D3D718D470}" type="pres">
      <dgm:prSet presAssocID="{CFBBCB7A-CB03-405E-B730-87EB6DC252E5}" presName="sibTransLast" presStyleLbl="sibTrans2D1" presStyleIdx="1" presStyleCnt="2"/>
      <dgm:spPr/>
    </dgm:pt>
    <dgm:pt modelId="{FF0FD0EA-AD3A-4A1F-800D-EADF3E327FA1}" type="pres">
      <dgm:prSet presAssocID="{CFBBCB7A-CB03-405E-B730-87EB6DC252E5}" presName="connectorText" presStyleLbl="sibTrans2D1" presStyleIdx="1" presStyleCnt="2"/>
      <dgm:spPr/>
    </dgm:pt>
    <dgm:pt modelId="{484B6DBC-5F20-40DD-AD2B-9CEC79DE70CA}" type="pres">
      <dgm:prSet presAssocID="{CFBBCB7A-CB03-405E-B730-87EB6DC252E5}" presName="lastNode" presStyleLbl="node1" presStyleIdx="2" presStyleCnt="3">
        <dgm:presLayoutVars>
          <dgm:bulletEnabled val="1"/>
        </dgm:presLayoutVars>
      </dgm:prSet>
      <dgm:spPr/>
    </dgm:pt>
  </dgm:ptLst>
  <dgm:cxnLst>
    <dgm:cxn modelId="{5C73C010-C40F-4FA1-A162-EC289CA8439F}" type="presOf" srcId="{CFBBCB7A-CB03-405E-B730-87EB6DC252E5}" destId="{828EDA96-C66A-48C5-9C92-832BB0878FDA}" srcOrd="0" destOrd="0" presId="urn:microsoft.com/office/officeart/2005/8/layout/equation2"/>
    <dgm:cxn modelId="{02B92825-9950-4C0F-9DD0-806CAF6EB070}" type="presOf" srcId="{ADC28391-047B-45D7-8C08-E9835DFA6C62}" destId="{C493E0A5-3F59-43A6-A0D2-AA1ED1C6286A}" srcOrd="0" destOrd="0" presId="urn:microsoft.com/office/officeart/2005/8/layout/equation2"/>
    <dgm:cxn modelId="{EAB6FF67-A3C3-4944-811C-4A7ED477236F}" srcId="{CFBBCB7A-CB03-405E-B730-87EB6DC252E5}" destId="{BACEDAF6-4FB7-4A9F-B3C6-F56B69B025C9}" srcOrd="2" destOrd="0" parTransId="{BD894371-EBD5-4C62-B7BB-C372E1BFAEE2}" sibTransId="{E99353F3-BA71-426B-B25E-5F85F6C44DFC}"/>
    <dgm:cxn modelId="{A4B8E249-940D-4EE8-A0B8-D4F1CA972212}" srcId="{CFBBCB7A-CB03-405E-B730-87EB6DC252E5}" destId="{8F8926AE-7268-4951-A7B4-A972F4857A40}" srcOrd="0" destOrd="0" parTransId="{63F00014-FB59-4C32-9B63-6D0C9252978A}" sibTransId="{ADC28391-047B-45D7-8C08-E9835DFA6C62}"/>
    <dgm:cxn modelId="{39A94175-2C7B-47B8-9B4C-0AF3E58409BF}" srcId="{CFBBCB7A-CB03-405E-B730-87EB6DC252E5}" destId="{D068A8A7-A51A-4186-BC8A-01916F087DF6}" srcOrd="1" destOrd="0" parTransId="{51B4ABD8-E96D-4729-8CC1-B575666A3CB7}" sibTransId="{E18D983F-E2A3-4590-BC9C-6CF20B28C345}"/>
    <dgm:cxn modelId="{9DC5CDA7-7778-4BCD-B2EA-4AF7E2DF64B1}" type="presOf" srcId="{D068A8A7-A51A-4186-BC8A-01916F087DF6}" destId="{22A0A9D8-FD91-41C5-B295-D9BDD9176725}" srcOrd="0" destOrd="0" presId="urn:microsoft.com/office/officeart/2005/8/layout/equation2"/>
    <dgm:cxn modelId="{5F61B0AF-7F01-42F5-A009-EE9C4EC5F1AF}" type="presOf" srcId="{BACEDAF6-4FB7-4A9F-B3C6-F56B69B025C9}" destId="{484B6DBC-5F20-40DD-AD2B-9CEC79DE70CA}" srcOrd="0" destOrd="0" presId="urn:microsoft.com/office/officeart/2005/8/layout/equation2"/>
    <dgm:cxn modelId="{834BB5C3-6C32-433F-A5AA-341986C9C389}" type="presOf" srcId="{E18D983F-E2A3-4590-BC9C-6CF20B28C345}" destId="{FF0FD0EA-AD3A-4A1F-800D-EADF3E327FA1}" srcOrd="1" destOrd="0" presId="urn:microsoft.com/office/officeart/2005/8/layout/equation2"/>
    <dgm:cxn modelId="{D41F40D8-ECF2-4488-BB90-2C0DC1069F93}" type="presOf" srcId="{8F8926AE-7268-4951-A7B4-A972F4857A40}" destId="{31E1C56C-C2EE-4F15-9D0C-A6E69E049465}" srcOrd="0" destOrd="0" presId="urn:microsoft.com/office/officeart/2005/8/layout/equation2"/>
    <dgm:cxn modelId="{EDCAA3DD-E620-49C4-925B-600179F54F82}" type="presOf" srcId="{E18D983F-E2A3-4590-BC9C-6CF20B28C345}" destId="{3727EAAD-4FC0-4D2D-B2D7-82D3D718D470}" srcOrd="0" destOrd="0" presId="urn:microsoft.com/office/officeart/2005/8/layout/equation2"/>
    <dgm:cxn modelId="{045C633F-D74C-47B8-8D0A-1D7C92776A50}" type="presParOf" srcId="{828EDA96-C66A-48C5-9C92-832BB0878FDA}" destId="{733193B7-F673-48A5-84D5-7FC0F6144370}" srcOrd="0" destOrd="0" presId="urn:microsoft.com/office/officeart/2005/8/layout/equation2"/>
    <dgm:cxn modelId="{E039BC71-1957-42E7-9CCD-C2E9591472BE}" type="presParOf" srcId="{733193B7-F673-48A5-84D5-7FC0F6144370}" destId="{31E1C56C-C2EE-4F15-9D0C-A6E69E049465}" srcOrd="0" destOrd="0" presId="urn:microsoft.com/office/officeart/2005/8/layout/equation2"/>
    <dgm:cxn modelId="{05AEB0CE-04CB-4EB9-A446-E372859D20E4}" type="presParOf" srcId="{733193B7-F673-48A5-84D5-7FC0F6144370}" destId="{82DFC011-BE76-4B08-B7F3-43AA42CF6A4F}" srcOrd="1" destOrd="0" presId="urn:microsoft.com/office/officeart/2005/8/layout/equation2"/>
    <dgm:cxn modelId="{B54C40FF-D7F8-4A3B-9C10-63AA8363C1FC}" type="presParOf" srcId="{733193B7-F673-48A5-84D5-7FC0F6144370}" destId="{C493E0A5-3F59-43A6-A0D2-AA1ED1C6286A}" srcOrd="2" destOrd="0" presId="urn:microsoft.com/office/officeart/2005/8/layout/equation2"/>
    <dgm:cxn modelId="{7001B75B-5611-4038-93B8-7A670A6EADDD}" type="presParOf" srcId="{733193B7-F673-48A5-84D5-7FC0F6144370}" destId="{92139844-2B8C-4758-B2E5-E75DFBA8B90B}" srcOrd="3" destOrd="0" presId="urn:microsoft.com/office/officeart/2005/8/layout/equation2"/>
    <dgm:cxn modelId="{FACE74FB-00CF-4EC7-ADC3-89228F0B62F9}" type="presParOf" srcId="{733193B7-F673-48A5-84D5-7FC0F6144370}" destId="{22A0A9D8-FD91-41C5-B295-D9BDD9176725}" srcOrd="4" destOrd="0" presId="urn:microsoft.com/office/officeart/2005/8/layout/equation2"/>
    <dgm:cxn modelId="{7CA8299A-FDAE-4343-8991-565000ED2A83}" type="presParOf" srcId="{828EDA96-C66A-48C5-9C92-832BB0878FDA}" destId="{3727EAAD-4FC0-4D2D-B2D7-82D3D718D470}" srcOrd="1" destOrd="0" presId="urn:microsoft.com/office/officeart/2005/8/layout/equation2"/>
    <dgm:cxn modelId="{3307825F-C94E-4912-8AC3-6FAC7F1728B1}" type="presParOf" srcId="{3727EAAD-4FC0-4D2D-B2D7-82D3D718D470}" destId="{FF0FD0EA-AD3A-4A1F-800D-EADF3E327FA1}" srcOrd="0" destOrd="0" presId="urn:microsoft.com/office/officeart/2005/8/layout/equation2"/>
    <dgm:cxn modelId="{65779D83-ECC0-42C9-931D-510F5D725AF3}" type="presParOf" srcId="{828EDA96-C66A-48C5-9C92-832BB0878FDA}" destId="{484B6DBC-5F20-40DD-AD2B-9CEC79DE70CA}"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9B917F-E56E-4B37-99B7-0C6A26A5467D}"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zh-CN" altLang="en-US"/>
        </a:p>
      </dgm:t>
    </dgm:pt>
    <dgm:pt modelId="{24289008-D39C-4FCE-AC6D-260CD38A0D61}">
      <dgm:prSet phldrT="[文本]"/>
      <dgm:spPr/>
      <dgm:t>
        <a:bodyPr/>
        <a:lstStyle/>
        <a:p>
          <a:r>
            <a:rPr lang="zh-CN" altLang="en-US" dirty="0"/>
            <a:t>有效市场</a:t>
          </a:r>
        </a:p>
      </dgm:t>
    </dgm:pt>
    <dgm:pt modelId="{533AD622-49A0-4EE9-90E2-EA44E491E055}" type="parTrans" cxnId="{F887A603-8C9A-4706-99B8-4E5F9B826731}">
      <dgm:prSet/>
      <dgm:spPr/>
      <dgm:t>
        <a:bodyPr/>
        <a:lstStyle/>
        <a:p>
          <a:endParaRPr lang="zh-CN" altLang="en-US"/>
        </a:p>
      </dgm:t>
    </dgm:pt>
    <dgm:pt modelId="{2D214CC0-72B9-484C-B8C2-6A47BF4DDA8E}" type="sibTrans" cxnId="{F887A603-8C9A-4706-99B8-4E5F9B826731}">
      <dgm:prSet/>
      <dgm:spPr/>
      <dgm:t>
        <a:bodyPr/>
        <a:lstStyle/>
        <a:p>
          <a:endParaRPr lang="zh-CN" altLang="en-US"/>
        </a:p>
      </dgm:t>
    </dgm:pt>
    <dgm:pt modelId="{E8D1A175-6E83-4E79-92D3-EBBB068E766B}">
      <dgm:prSet phldrT="[文本]"/>
      <dgm:spPr/>
      <dgm:t>
        <a:bodyPr/>
        <a:lstStyle/>
        <a:p>
          <a:r>
            <a:rPr lang="zh-CN" altLang="en-US" dirty="0"/>
            <a:t>市场失败</a:t>
          </a:r>
        </a:p>
      </dgm:t>
    </dgm:pt>
    <dgm:pt modelId="{9FF1C4DA-9BBC-40FB-980D-5BFE84AE8125}" type="parTrans" cxnId="{53CFDE88-1655-4B1A-BBCF-BA5120654E90}">
      <dgm:prSet/>
      <dgm:spPr/>
      <dgm:t>
        <a:bodyPr/>
        <a:lstStyle/>
        <a:p>
          <a:endParaRPr lang="zh-CN" altLang="en-US"/>
        </a:p>
      </dgm:t>
    </dgm:pt>
    <dgm:pt modelId="{DFE616D6-714C-406D-8D1C-D1A158858114}" type="sibTrans" cxnId="{53CFDE88-1655-4B1A-BBCF-BA5120654E90}">
      <dgm:prSet/>
      <dgm:spPr/>
      <dgm:t>
        <a:bodyPr/>
        <a:lstStyle/>
        <a:p>
          <a:endParaRPr lang="zh-CN" altLang="en-US"/>
        </a:p>
      </dgm:t>
    </dgm:pt>
    <dgm:pt modelId="{A7D92E93-3705-4BAE-AA6D-03C3BBADD0AB}" type="pres">
      <dgm:prSet presAssocID="{EF9B917F-E56E-4B37-99B7-0C6A26A5467D}" presName="diagram" presStyleCnt="0">
        <dgm:presLayoutVars>
          <dgm:dir/>
          <dgm:resizeHandles val="exact"/>
        </dgm:presLayoutVars>
      </dgm:prSet>
      <dgm:spPr/>
    </dgm:pt>
    <dgm:pt modelId="{60044F23-0348-4789-96A6-86398614B8B1}" type="pres">
      <dgm:prSet presAssocID="{24289008-D39C-4FCE-AC6D-260CD38A0D61}" presName="arrow" presStyleLbl="node1" presStyleIdx="0" presStyleCnt="2">
        <dgm:presLayoutVars>
          <dgm:bulletEnabled val="1"/>
        </dgm:presLayoutVars>
      </dgm:prSet>
      <dgm:spPr/>
    </dgm:pt>
    <dgm:pt modelId="{08D13166-C476-4476-959B-46770B78BB27}" type="pres">
      <dgm:prSet presAssocID="{E8D1A175-6E83-4E79-92D3-EBBB068E766B}" presName="arrow" presStyleLbl="node1" presStyleIdx="1" presStyleCnt="2">
        <dgm:presLayoutVars>
          <dgm:bulletEnabled val="1"/>
        </dgm:presLayoutVars>
      </dgm:prSet>
      <dgm:spPr/>
    </dgm:pt>
  </dgm:ptLst>
  <dgm:cxnLst>
    <dgm:cxn modelId="{F887A603-8C9A-4706-99B8-4E5F9B826731}" srcId="{EF9B917F-E56E-4B37-99B7-0C6A26A5467D}" destId="{24289008-D39C-4FCE-AC6D-260CD38A0D61}" srcOrd="0" destOrd="0" parTransId="{533AD622-49A0-4EE9-90E2-EA44E491E055}" sibTransId="{2D214CC0-72B9-484C-B8C2-6A47BF4DDA8E}"/>
    <dgm:cxn modelId="{CA5CA947-5BF4-4668-A8C8-5D68993BABBC}" type="presOf" srcId="{EF9B917F-E56E-4B37-99B7-0C6A26A5467D}" destId="{A7D92E93-3705-4BAE-AA6D-03C3BBADD0AB}" srcOrd="0" destOrd="0" presId="urn:microsoft.com/office/officeart/2005/8/layout/arrow5"/>
    <dgm:cxn modelId="{FBDB195A-7C04-4DCE-9F06-60EA2922A5B2}" type="presOf" srcId="{24289008-D39C-4FCE-AC6D-260CD38A0D61}" destId="{60044F23-0348-4789-96A6-86398614B8B1}" srcOrd="0" destOrd="0" presId="urn:microsoft.com/office/officeart/2005/8/layout/arrow5"/>
    <dgm:cxn modelId="{53CFDE88-1655-4B1A-BBCF-BA5120654E90}" srcId="{EF9B917F-E56E-4B37-99B7-0C6A26A5467D}" destId="{E8D1A175-6E83-4E79-92D3-EBBB068E766B}" srcOrd="1" destOrd="0" parTransId="{9FF1C4DA-9BBC-40FB-980D-5BFE84AE8125}" sibTransId="{DFE616D6-714C-406D-8D1C-D1A158858114}"/>
    <dgm:cxn modelId="{50862DAB-BFBF-4766-8594-E33C417C88DD}" type="presOf" srcId="{E8D1A175-6E83-4E79-92D3-EBBB068E766B}" destId="{08D13166-C476-4476-959B-46770B78BB27}" srcOrd="0" destOrd="0" presId="urn:microsoft.com/office/officeart/2005/8/layout/arrow5"/>
    <dgm:cxn modelId="{9452D6C9-4463-446F-A646-6657B8C13728}" type="presParOf" srcId="{A7D92E93-3705-4BAE-AA6D-03C3BBADD0AB}" destId="{60044F23-0348-4789-96A6-86398614B8B1}" srcOrd="0" destOrd="0" presId="urn:microsoft.com/office/officeart/2005/8/layout/arrow5"/>
    <dgm:cxn modelId="{2BD09F13-3EB6-40C1-AF84-9C7B749BB16C}" type="presParOf" srcId="{A7D92E93-3705-4BAE-AA6D-03C3BBADD0AB}" destId="{08D13166-C476-4476-959B-46770B78BB27}"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3B82B-8576-4CA3-B28B-16DFE9AEA045}">
      <dsp:nvSpPr>
        <dsp:cNvPr id="0" name=""/>
        <dsp:cNvSpPr/>
      </dsp:nvSpPr>
      <dsp:spPr>
        <a:xfrm>
          <a:off x="-190478" y="1043463"/>
          <a:ext cx="3185074" cy="2972223"/>
        </a:xfrm>
        <a:prstGeom prst="ellipse">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91579C-90DA-4C81-B474-C14C6F5866B2}">
      <dsp:nvSpPr>
        <dsp:cNvPr id="0" name=""/>
        <dsp:cNvSpPr/>
      </dsp:nvSpPr>
      <dsp:spPr>
        <a:xfrm>
          <a:off x="864087" y="2150232"/>
          <a:ext cx="1075941" cy="7586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2001D4-591E-439E-9983-907FCD0FEE37}">
      <dsp:nvSpPr>
        <dsp:cNvPr id="0" name=""/>
        <dsp:cNvSpPr/>
      </dsp:nvSpPr>
      <dsp:spPr>
        <a:xfrm>
          <a:off x="1224133" y="2404865"/>
          <a:ext cx="355850" cy="249420"/>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F8E860-C19F-44B1-B17E-A392C63BB339}">
      <dsp:nvSpPr>
        <dsp:cNvPr id="0" name=""/>
        <dsp:cNvSpPr/>
      </dsp:nvSpPr>
      <dsp:spPr>
        <a:xfrm>
          <a:off x="3017498" y="510275"/>
          <a:ext cx="1211580" cy="706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20" tIns="44450" rIns="44450" bIns="44450" numCol="1" spcCol="1270" anchor="ctr" anchorCtr="0">
          <a:noAutofit/>
        </a:bodyPr>
        <a:lstStyle/>
        <a:p>
          <a:pPr marL="0" lvl="0" indent="0" algn="l" defTabSz="1555750">
            <a:lnSpc>
              <a:spcPct val="90000"/>
            </a:lnSpc>
            <a:spcBef>
              <a:spcPct val="0"/>
            </a:spcBef>
            <a:spcAft>
              <a:spcPct val="35000"/>
            </a:spcAft>
            <a:buNone/>
          </a:pPr>
          <a:r>
            <a:rPr lang="zh-CN" altLang="en-US" sz="3500" kern="1200" dirty="0">
              <a:solidFill>
                <a:srgbClr val="C00000"/>
              </a:solidFill>
            </a:rPr>
            <a:t>买入</a:t>
          </a:r>
        </a:p>
      </dsp:txBody>
      <dsp:txXfrm>
        <a:off x="3017498" y="510275"/>
        <a:ext cx="1211580" cy="706755"/>
      </dsp:txXfrm>
    </dsp:sp>
    <dsp:sp modelId="{66ECD28B-C359-4C8B-8E43-F50E2563E200}">
      <dsp:nvSpPr>
        <dsp:cNvPr id="0" name=""/>
        <dsp:cNvSpPr/>
      </dsp:nvSpPr>
      <dsp:spPr>
        <a:xfrm>
          <a:off x="2714603" y="863653"/>
          <a:ext cx="30289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C8AF30-9689-4ACA-9FE9-0C8A1FA7D49D}">
      <dsp:nvSpPr>
        <dsp:cNvPr id="0" name=""/>
        <dsp:cNvSpPr/>
      </dsp:nvSpPr>
      <dsp:spPr>
        <a:xfrm rot="5400000">
          <a:off x="1224965" y="1041149"/>
          <a:ext cx="1665518" cy="1311333"/>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8D8B46-BE89-4E7C-B93E-0AD173C98740}">
      <dsp:nvSpPr>
        <dsp:cNvPr id="0" name=""/>
        <dsp:cNvSpPr/>
      </dsp:nvSpPr>
      <dsp:spPr>
        <a:xfrm>
          <a:off x="3017498" y="1217030"/>
          <a:ext cx="1211580" cy="706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20" tIns="44450" rIns="44450" bIns="44450" numCol="1" spcCol="1270" anchor="ctr" anchorCtr="0">
          <a:noAutofit/>
        </a:bodyPr>
        <a:lstStyle/>
        <a:p>
          <a:pPr marL="0" lvl="0" indent="0" algn="l" defTabSz="1555750">
            <a:lnSpc>
              <a:spcPct val="90000"/>
            </a:lnSpc>
            <a:spcBef>
              <a:spcPct val="0"/>
            </a:spcBef>
            <a:spcAft>
              <a:spcPct val="35000"/>
            </a:spcAft>
            <a:buNone/>
          </a:pPr>
          <a:r>
            <a:rPr lang="zh-CN" altLang="en-US" sz="3500" kern="1200" dirty="0">
              <a:solidFill>
                <a:schemeClr val="tx2"/>
              </a:solidFill>
            </a:rPr>
            <a:t>股池</a:t>
          </a:r>
        </a:p>
      </dsp:txBody>
      <dsp:txXfrm>
        <a:off x="3017498" y="1217030"/>
        <a:ext cx="1211580" cy="706755"/>
      </dsp:txXfrm>
    </dsp:sp>
    <dsp:sp modelId="{B361144A-EA5E-460C-BBD6-BE5D9EC12063}">
      <dsp:nvSpPr>
        <dsp:cNvPr id="0" name=""/>
        <dsp:cNvSpPr/>
      </dsp:nvSpPr>
      <dsp:spPr>
        <a:xfrm>
          <a:off x="2732113" y="1540768"/>
          <a:ext cx="30289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E24991-3C99-44D8-A7AA-E644A7062C62}">
      <dsp:nvSpPr>
        <dsp:cNvPr id="0" name=""/>
        <dsp:cNvSpPr/>
      </dsp:nvSpPr>
      <dsp:spPr>
        <a:xfrm rot="5400000">
          <a:off x="1773107" y="1591577"/>
          <a:ext cx="1009813" cy="908197"/>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9D77C4-B86E-4939-915C-ABA31FD66651}">
      <dsp:nvSpPr>
        <dsp:cNvPr id="0" name=""/>
        <dsp:cNvSpPr/>
      </dsp:nvSpPr>
      <dsp:spPr>
        <a:xfrm>
          <a:off x="3017498" y="1923785"/>
          <a:ext cx="1211580" cy="706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20" tIns="44450" rIns="44450" bIns="44450" numCol="1" spcCol="1270" anchor="ctr" anchorCtr="0">
          <a:noAutofit/>
        </a:bodyPr>
        <a:lstStyle/>
        <a:p>
          <a:pPr marL="0" lvl="0" indent="0" algn="l" defTabSz="1555750">
            <a:lnSpc>
              <a:spcPct val="90000"/>
            </a:lnSpc>
            <a:spcBef>
              <a:spcPct val="0"/>
            </a:spcBef>
            <a:spcAft>
              <a:spcPct val="35000"/>
            </a:spcAft>
            <a:buNone/>
          </a:pPr>
          <a:r>
            <a:rPr lang="zh-CN" altLang="en-US" sz="3500" kern="1200" dirty="0">
              <a:solidFill>
                <a:schemeClr val="tx2">
                  <a:lumMod val="40000"/>
                  <a:lumOff val="60000"/>
                </a:schemeClr>
              </a:solidFill>
            </a:rPr>
            <a:t>股海</a:t>
          </a:r>
        </a:p>
      </dsp:txBody>
      <dsp:txXfrm>
        <a:off x="3017498" y="1923785"/>
        <a:ext cx="1211580" cy="706755"/>
      </dsp:txXfrm>
    </dsp:sp>
    <dsp:sp modelId="{C704D289-3242-40F5-B37A-FD09BAC8C209}">
      <dsp:nvSpPr>
        <dsp:cNvPr id="0" name=""/>
        <dsp:cNvSpPr/>
      </dsp:nvSpPr>
      <dsp:spPr>
        <a:xfrm>
          <a:off x="2714603" y="2277163"/>
          <a:ext cx="30289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382C16-8575-4790-A9FE-040536801099}">
      <dsp:nvSpPr>
        <dsp:cNvPr id="0" name=""/>
        <dsp:cNvSpPr/>
      </dsp:nvSpPr>
      <dsp:spPr>
        <a:xfrm rot="5400000">
          <a:off x="1940403" y="2432043"/>
          <a:ext cx="927262" cy="616694"/>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E1C56C-C2EE-4F15-9D0C-A6E69E049465}">
      <dsp:nvSpPr>
        <dsp:cNvPr id="0" name=""/>
        <dsp:cNvSpPr/>
      </dsp:nvSpPr>
      <dsp:spPr>
        <a:xfrm>
          <a:off x="3155" y="727127"/>
          <a:ext cx="1120080" cy="11200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t>低价</a:t>
          </a:r>
        </a:p>
      </dsp:txBody>
      <dsp:txXfrm>
        <a:off x="167187" y="891159"/>
        <a:ext cx="792016" cy="792016"/>
      </dsp:txXfrm>
    </dsp:sp>
    <dsp:sp modelId="{C493E0A5-3F59-43A6-A0D2-AA1ED1C6286A}">
      <dsp:nvSpPr>
        <dsp:cNvPr id="0" name=""/>
        <dsp:cNvSpPr/>
      </dsp:nvSpPr>
      <dsp:spPr>
        <a:xfrm>
          <a:off x="238372" y="1938158"/>
          <a:ext cx="649646" cy="649646"/>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zh-CN" altLang="en-US" sz="1000" kern="1200"/>
        </a:p>
      </dsp:txBody>
      <dsp:txXfrm>
        <a:off x="324483" y="2186583"/>
        <a:ext cx="477424" cy="152796"/>
      </dsp:txXfrm>
    </dsp:sp>
    <dsp:sp modelId="{22A0A9D8-FD91-41C5-B295-D9BDD9176725}">
      <dsp:nvSpPr>
        <dsp:cNvPr id="0" name=""/>
        <dsp:cNvSpPr/>
      </dsp:nvSpPr>
      <dsp:spPr>
        <a:xfrm>
          <a:off x="3155" y="2678755"/>
          <a:ext cx="1120080" cy="11200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t>分散</a:t>
          </a:r>
        </a:p>
      </dsp:txBody>
      <dsp:txXfrm>
        <a:off x="167187" y="2842787"/>
        <a:ext cx="792016" cy="792016"/>
      </dsp:txXfrm>
    </dsp:sp>
    <dsp:sp modelId="{3727EAAD-4FC0-4D2D-B2D7-82D3D718D470}">
      <dsp:nvSpPr>
        <dsp:cNvPr id="0" name=""/>
        <dsp:cNvSpPr/>
      </dsp:nvSpPr>
      <dsp:spPr>
        <a:xfrm>
          <a:off x="1291247" y="2054646"/>
          <a:ext cx="356185" cy="4166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zh-CN" altLang="en-US" sz="1700" kern="1200"/>
        </a:p>
      </dsp:txBody>
      <dsp:txXfrm>
        <a:off x="1291247" y="2137980"/>
        <a:ext cx="249330" cy="250001"/>
      </dsp:txXfrm>
    </dsp:sp>
    <dsp:sp modelId="{484B6DBC-5F20-40DD-AD2B-9CEC79DE70CA}">
      <dsp:nvSpPr>
        <dsp:cNvPr id="0" name=""/>
        <dsp:cNvSpPr/>
      </dsp:nvSpPr>
      <dsp:spPr>
        <a:xfrm>
          <a:off x="1795283" y="1142901"/>
          <a:ext cx="2240160" cy="22401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r>
            <a:rPr lang="zh-CN" altLang="en-US" sz="4900" kern="1200" dirty="0"/>
            <a:t>安全边际</a:t>
          </a:r>
        </a:p>
      </dsp:txBody>
      <dsp:txXfrm>
        <a:off x="2123347" y="1470965"/>
        <a:ext cx="1584032" cy="15840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044F23-0348-4789-96A6-86398614B8B1}">
      <dsp:nvSpPr>
        <dsp:cNvPr id="0" name=""/>
        <dsp:cNvSpPr/>
      </dsp:nvSpPr>
      <dsp:spPr>
        <a:xfrm rot="16200000">
          <a:off x="167" y="1301644"/>
          <a:ext cx="1922673" cy="1922673"/>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有效市场</a:t>
          </a:r>
        </a:p>
      </dsp:txBody>
      <dsp:txXfrm rot="5400000">
        <a:off x="167" y="1782312"/>
        <a:ext cx="1586205" cy="961337"/>
      </dsp:txXfrm>
    </dsp:sp>
    <dsp:sp modelId="{08D13166-C476-4476-959B-46770B78BB27}">
      <dsp:nvSpPr>
        <dsp:cNvPr id="0" name=""/>
        <dsp:cNvSpPr/>
      </dsp:nvSpPr>
      <dsp:spPr>
        <a:xfrm rot="5400000">
          <a:off x="2115758" y="1301644"/>
          <a:ext cx="1922673" cy="1922673"/>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市场失败</a:t>
          </a:r>
        </a:p>
      </dsp:txBody>
      <dsp:txXfrm rot="-5400000">
        <a:off x="2452226" y="1782312"/>
        <a:ext cx="1586205" cy="961337"/>
      </dsp:txXfrm>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35754E-0660-40D8-8565-CC2BE8AB094A}" type="datetimeFigureOut">
              <a:rPr lang="zh-CN" altLang="en-US" smtClean="0"/>
              <a:t>2025/4/28</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BBB084-E0E5-4A60-835A-7A2F5C1832AF}" type="slidenum">
              <a:rPr lang="zh-CN" altLang="en-US" smtClean="0"/>
              <a:t>‹#›</a:t>
            </a:fld>
            <a:endParaRPr lang="zh-CN" altLang="en-US"/>
          </a:p>
        </p:txBody>
      </p:sp>
    </p:spTree>
    <p:extLst>
      <p:ext uri="{BB962C8B-B14F-4D97-AF65-F5344CB8AC3E}">
        <p14:creationId xmlns:p14="http://schemas.microsoft.com/office/powerpoint/2010/main" val="175365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BBB084-E0E5-4A60-835A-7A2F5C1832AF}" type="slidenum">
              <a:rPr lang="zh-CN" altLang="en-US" smtClean="0"/>
              <a:t>1</a:t>
            </a:fld>
            <a:endParaRPr lang="zh-CN" altLang="en-US"/>
          </a:p>
        </p:txBody>
      </p:sp>
    </p:spTree>
    <p:extLst>
      <p:ext uri="{BB962C8B-B14F-4D97-AF65-F5344CB8AC3E}">
        <p14:creationId xmlns:p14="http://schemas.microsoft.com/office/powerpoint/2010/main" val="2967933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NOPAT </a:t>
            </a:r>
            <a:r>
              <a:rPr lang="zh-CN" altLang="en-US" dirty="0"/>
              <a:t>一般用持续经营净利润，以排除营业外利润（如资产处置利得）</a:t>
            </a:r>
            <a:endParaRPr lang="en-US" altLang="zh-CN"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31</a:t>
            </a:fld>
            <a:endParaRPr lang="zh-CN" altLang="en-US"/>
          </a:p>
        </p:txBody>
      </p:sp>
    </p:spTree>
    <p:extLst>
      <p:ext uri="{BB962C8B-B14F-4D97-AF65-F5344CB8AC3E}">
        <p14:creationId xmlns:p14="http://schemas.microsoft.com/office/powerpoint/2010/main" val="2094613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32</a:t>
            </a:fld>
            <a:endParaRPr lang="zh-CN" altLang="en-US"/>
          </a:p>
        </p:txBody>
      </p:sp>
    </p:spTree>
    <p:extLst>
      <p:ext uri="{BB962C8B-B14F-4D97-AF65-F5344CB8AC3E}">
        <p14:creationId xmlns:p14="http://schemas.microsoft.com/office/powerpoint/2010/main" val="3560044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阅读</a:t>
            </a:r>
            <a:r>
              <a:rPr lang="en-US" altLang="zh-CN" dirty="0"/>
              <a:t>《Valuation》</a:t>
            </a:r>
            <a:r>
              <a:rPr lang="zh-CN" altLang="en-US" dirty="0"/>
              <a:t>第八章</a:t>
            </a:r>
            <a:endParaRPr lang="en-US" altLang="zh-CN" dirty="0"/>
          </a:p>
          <a:p>
            <a:endParaRPr lang="en-US" altLang="zh-CN" dirty="0"/>
          </a:p>
          <a:p>
            <a:r>
              <a:rPr lang="zh-CN" altLang="en-US" dirty="0"/>
              <a:t>难以拷贝的产品：</a:t>
            </a:r>
            <a:r>
              <a:rPr lang="en-US" altLang="zh-CN" dirty="0"/>
              <a:t>ASML</a:t>
            </a:r>
            <a:r>
              <a:rPr lang="zh-CN" altLang="en-US" dirty="0"/>
              <a:t>光刻机</a:t>
            </a:r>
            <a:endParaRPr lang="en-US" altLang="zh-CN" dirty="0"/>
          </a:p>
          <a:p>
            <a:endParaRPr lang="en-US" altLang="zh-CN" dirty="0"/>
          </a:p>
          <a:p>
            <a:r>
              <a:rPr lang="en-US" altLang="zh-CN" dirty="0"/>
              <a:t>iPhone </a:t>
            </a:r>
            <a:r>
              <a:rPr lang="zh-CN" altLang="en-US" dirty="0"/>
              <a:t>的替换成本：换的不仅是手机，而且是</a:t>
            </a:r>
            <a:r>
              <a:rPr lang="en-US" altLang="zh-CN" dirty="0"/>
              <a:t>app</a:t>
            </a:r>
            <a:r>
              <a:rPr lang="zh-CN" altLang="en-US" dirty="0"/>
              <a:t>生态，甚至朋友圈。同样的道理，</a:t>
            </a:r>
            <a:r>
              <a:rPr lang="en-US" altLang="zh-CN" dirty="0"/>
              <a:t>Windows</a:t>
            </a:r>
            <a:r>
              <a:rPr lang="zh-CN" altLang="en-US" dirty="0"/>
              <a:t>的替换成本。</a:t>
            </a:r>
            <a:endParaRPr lang="en-US" altLang="zh-CN" dirty="0"/>
          </a:p>
          <a:p>
            <a:endParaRPr lang="en-US" altLang="zh-CN" dirty="0"/>
          </a:p>
          <a:p>
            <a:endParaRPr lang="en-US" altLang="zh-CN" dirty="0"/>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34</a:t>
            </a:fld>
            <a:endParaRPr lang="zh-CN" altLang="en-US"/>
          </a:p>
        </p:txBody>
      </p:sp>
    </p:spTree>
    <p:extLst>
      <p:ext uri="{BB962C8B-B14F-4D97-AF65-F5344CB8AC3E}">
        <p14:creationId xmlns:p14="http://schemas.microsoft.com/office/powerpoint/2010/main" val="2976566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a:t>
            </a:r>
            <a:r>
              <a:rPr lang="zh-CN" altLang="en-US" dirty="0"/>
              <a:t>股股息率</a:t>
            </a:r>
            <a:r>
              <a:rPr lang="en-US" altLang="zh-CN" dirty="0"/>
              <a:t>&gt;5, </a:t>
            </a:r>
            <a:r>
              <a:rPr lang="zh-CN" altLang="en-US" dirty="0"/>
              <a:t>港股股息率</a:t>
            </a:r>
            <a:r>
              <a:rPr lang="en-US" altLang="zh-CN" dirty="0"/>
              <a:t>&gt;8%, </a:t>
            </a:r>
            <a:r>
              <a:rPr lang="zh-CN" altLang="en-US" dirty="0"/>
              <a:t>如果同时具有稳定性，是为低估。</a:t>
            </a:r>
            <a:endParaRPr lang="en-US" altLang="zh-CN" dirty="0"/>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36</a:t>
            </a:fld>
            <a:endParaRPr lang="zh-CN" altLang="en-US"/>
          </a:p>
        </p:txBody>
      </p:sp>
    </p:spTree>
    <p:extLst>
      <p:ext uri="{BB962C8B-B14F-4D97-AF65-F5344CB8AC3E}">
        <p14:creationId xmlns:p14="http://schemas.microsoft.com/office/powerpoint/2010/main" val="1054686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t>
            </a:r>
            <a:r>
              <a:rPr lang="zh-CN" altLang="en-US" dirty="0"/>
              <a:t>绝对不投的品种</a:t>
            </a:r>
            <a:r>
              <a:rPr lang="en-US" altLang="zh-CN" dirty="0"/>
              <a:t>”</a:t>
            </a:r>
            <a:r>
              <a:rPr lang="zh-CN" altLang="en-US" dirty="0"/>
              <a:t>包括：地域、行业、新股、市值等。</a:t>
            </a:r>
            <a:endParaRPr lang="en-US" altLang="zh-CN" dirty="0"/>
          </a:p>
          <a:p>
            <a:endParaRPr lang="en-US" altLang="zh-CN" dirty="0"/>
          </a:p>
          <a:p>
            <a:r>
              <a:rPr lang="zh-CN" altLang="en-US" dirty="0"/>
              <a:t>估值为什么可以暂时靠边，因为：</a:t>
            </a:r>
            <a:r>
              <a:rPr lang="en-US" altLang="zh-CN" dirty="0"/>
              <a:t>1 </a:t>
            </a:r>
            <a:r>
              <a:rPr lang="zh-CN" altLang="en-US" dirty="0"/>
              <a:t>高估值可能只是表面，还要继续研究</a:t>
            </a:r>
            <a:r>
              <a:rPr lang="en-US" altLang="zh-CN" dirty="0"/>
              <a:t>“</a:t>
            </a:r>
            <a:r>
              <a:rPr lang="zh-CN" altLang="en-US" dirty="0"/>
              <a:t>为什么市场给高估值</a:t>
            </a:r>
            <a:r>
              <a:rPr lang="en-US" altLang="zh-CN" dirty="0"/>
              <a:t>”</a:t>
            </a:r>
            <a:r>
              <a:rPr lang="zh-CN" altLang="en-US" dirty="0"/>
              <a:t>；</a:t>
            </a:r>
            <a:r>
              <a:rPr lang="en-US" altLang="zh-CN" dirty="0"/>
              <a:t>2 </a:t>
            </a:r>
            <a:r>
              <a:rPr lang="zh-CN" altLang="en-US" dirty="0"/>
              <a:t>如果是因为市场过度乐观，可以等待。</a:t>
            </a:r>
            <a:endParaRPr lang="en-US" altLang="zh-CN" dirty="0"/>
          </a:p>
          <a:p>
            <a:endParaRPr lang="en-US" altLang="zh-CN" dirty="0"/>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39</a:t>
            </a:fld>
            <a:endParaRPr lang="zh-CN" altLang="en-US"/>
          </a:p>
        </p:txBody>
      </p:sp>
    </p:spTree>
    <p:extLst>
      <p:ext uri="{BB962C8B-B14F-4D97-AF65-F5344CB8AC3E}">
        <p14:creationId xmlns:p14="http://schemas.microsoft.com/office/powerpoint/2010/main" val="3472744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Sid Cottle, editor of the later editions of Graham and Dodd’s Security Analysis, says, “investment is the discipline of relative selection.”</a:t>
            </a:r>
          </a:p>
          <a:p>
            <a:endParaRPr lang="en-US" altLang="zh-CN" dirty="0"/>
          </a:p>
          <a:p>
            <a:r>
              <a:rPr lang="zh-CN" altLang="en-US" dirty="0"/>
              <a:t>业绩波动、破产风险的经典案例：巴菲特于</a:t>
            </a:r>
            <a:r>
              <a:rPr lang="en-US" altLang="zh-CN" dirty="0"/>
              <a:t>1976</a:t>
            </a:r>
            <a:r>
              <a:rPr lang="zh-CN" altLang="en-US" dirty="0"/>
              <a:t>年买入</a:t>
            </a:r>
            <a:r>
              <a:rPr lang="en-US" altLang="zh-CN" dirty="0"/>
              <a:t>GEICO. 1976</a:t>
            </a:r>
            <a:r>
              <a:rPr lang="zh-CN" altLang="en-US" dirty="0"/>
              <a:t>年，</a:t>
            </a:r>
            <a:r>
              <a:rPr lang="en-US" altLang="zh-CN" dirty="0"/>
              <a:t>GEICO</a:t>
            </a:r>
            <a:r>
              <a:rPr lang="zh-CN" altLang="en-US" dirty="0"/>
              <a:t>的亏损高达</a:t>
            </a:r>
            <a:r>
              <a:rPr lang="en-US" altLang="zh-CN" dirty="0"/>
              <a:t>1.9</a:t>
            </a:r>
            <a:r>
              <a:rPr lang="zh-CN" altLang="en-US" dirty="0"/>
              <a:t>亿美元，董事会解雇了管理层。新任总裁拜恩需要筹集</a:t>
            </a:r>
            <a:r>
              <a:rPr lang="en-US" altLang="zh-CN" dirty="0"/>
              <a:t>7600</a:t>
            </a:r>
            <a:r>
              <a:rPr lang="zh-CN" altLang="en-US" dirty="0"/>
              <a:t>万美元来拯救这家公司，华尔街投行一度没人愿意</a:t>
            </a:r>
            <a:r>
              <a:rPr lang="en-US" altLang="zh-CN" dirty="0"/>
              <a:t>underwrite</a:t>
            </a:r>
            <a:r>
              <a:rPr lang="zh-CN" altLang="en-US" dirty="0"/>
              <a:t>，除了所罗门兄弟。巴菲特拿了</a:t>
            </a:r>
            <a:r>
              <a:rPr lang="en-US" altLang="zh-CN" dirty="0"/>
              <a:t>25%</a:t>
            </a:r>
            <a:r>
              <a:rPr lang="zh-CN" altLang="en-US" dirty="0"/>
              <a:t>。</a:t>
            </a:r>
            <a:endParaRPr lang="en-US" altLang="zh-CN" dirty="0"/>
          </a:p>
          <a:p>
            <a:endParaRPr lang="en-US" altLang="zh-CN" dirty="0"/>
          </a:p>
          <a:p>
            <a:r>
              <a:rPr lang="zh-CN" altLang="en-US" dirty="0"/>
              <a:t>受打击的行业：教培、房地产等。</a:t>
            </a:r>
            <a:endParaRPr lang="en-US" altLang="zh-CN" dirty="0"/>
          </a:p>
          <a:p>
            <a:endParaRPr lang="en-US" altLang="zh-CN" dirty="0"/>
          </a:p>
          <a:p>
            <a:r>
              <a:rPr lang="zh-CN" altLang="en-US" dirty="0"/>
              <a:t>业务没品味：烟草、殡葬、傻大黑粗行业（煤炭、铁路）</a:t>
            </a:r>
            <a:endParaRPr lang="en-US" altLang="zh-CN" dirty="0"/>
          </a:p>
          <a:p>
            <a:endParaRPr lang="en-US" altLang="zh-CN" dirty="0"/>
          </a:p>
          <a:p>
            <a:r>
              <a:rPr lang="zh-CN" altLang="en-US" dirty="0"/>
              <a:t>最好是没人爱的</a:t>
            </a:r>
            <a:r>
              <a:rPr lang="en-US" altLang="zh-CN" dirty="0"/>
              <a:t>“</a:t>
            </a:r>
            <a:r>
              <a:rPr lang="zh-CN" altLang="en-US" dirty="0"/>
              <a:t>潜力孤儿</a:t>
            </a:r>
            <a:r>
              <a:rPr lang="en-US" altLang="zh-CN" dirty="0"/>
              <a:t>”</a:t>
            </a:r>
            <a:r>
              <a:rPr lang="zh-CN" altLang="en-US" dirty="0"/>
              <a:t>。</a:t>
            </a:r>
            <a:endParaRPr lang="en-US" altLang="zh-CN" dirty="0"/>
          </a:p>
          <a:p>
            <a:endParaRPr lang="en-US" altLang="zh-CN" dirty="0"/>
          </a:p>
          <a:p>
            <a:r>
              <a:rPr lang="zh-CN" altLang="en-US" dirty="0"/>
              <a:t>被迫抛售原因：投资人赎回基金；净值跌破清盘线；地缘政治要求等。最好是很多机构同时需要抛售。</a:t>
            </a:r>
            <a:endParaRPr lang="en-US" altLang="zh-CN" dirty="0"/>
          </a:p>
          <a:p>
            <a:r>
              <a:rPr lang="en-US" altLang="zh-CN" dirty="0"/>
              <a:t>2023</a:t>
            </a:r>
            <a:r>
              <a:rPr lang="zh-CN" altLang="en-US" dirty="0"/>
              <a:t>年李蓓领衔的半夏投资清仓地产股，很多地产股见底。</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41</a:t>
            </a:fld>
            <a:endParaRPr lang="zh-CN" altLang="en-US"/>
          </a:p>
        </p:txBody>
      </p:sp>
    </p:spTree>
    <p:extLst>
      <p:ext uri="{BB962C8B-B14F-4D97-AF65-F5344CB8AC3E}">
        <p14:creationId xmlns:p14="http://schemas.microsoft.com/office/powerpoint/2010/main" val="2928398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Howard Marks: To boil it all down to just one sentence, I’d say the necessary condition for the existence of bargains is that perception has to be considerably worse than reality. </a:t>
            </a:r>
          </a:p>
          <a:p>
            <a:endParaRPr lang="en-US" altLang="zh-CN" dirty="0"/>
          </a:p>
          <a:p>
            <a:r>
              <a:rPr lang="zh-CN" altLang="en-US" dirty="0"/>
              <a:t>因为心理缺陷、认知偏差、不确定性厌恶等，我们能找到白菜价的好公司。但是同时要清醒，大多数看上去白菜价的资产，其实</a:t>
            </a:r>
            <a:r>
              <a:rPr lang="en-US" altLang="zh-CN" dirty="0"/>
              <a:t>too good to be true, </a:t>
            </a:r>
            <a:r>
              <a:rPr lang="zh-CN" altLang="en-US" dirty="0"/>
              <a:t>有基本面原因。</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42</a:t>
            </a:fld>
            <a:endParaRPr lang="zh-CN" altLang="en-US"/>
          </a:p>
        </p:txBody>
      </p:sp>
    </p:spTree>
    <p:extLst>
      <p:ext uri="{BB962C8B-B14F-4D97-AF65-F5344CB8AC3E}">
        <p14:creationId xmlns:p14="http://schemas.microsoft.com/office/powerpoint/2010/main" val="2747918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Graham The intelligent investor, Chapter 8:</a:t>
            </a:r>
          </a:p>
          <a:p>
            <a:endParaRPr lang="en-US" altLang="zh-CN" dirty="0"/>
          </a:p>
          <a:p>
            <a:r>
              <a:rPr lang="en-US" altLang="zh-CN" dirty="0"/>
              <a:t>Imagine that in some private business you own a small share that cost you $1,000. One of your partners, named Mr. Market, is very obliging indeed. Every day he tells you what he thinks your interest is worth and furthermore offers either to buy you out or to sell you an additional interest on that basis. Sometimes his idea of value appears plausible and justified by business developments and prospects as you know them. Often, on the other hand, Mr. Market lets his enthusiasm or his fears run away with him, and the value he proposes seems to you a little short of silly. </a:t>
            </a:r>
          </a:p>
          <a:p>
            <a:endParaRPr lang="en-US" altLang="zh-CN" dirty="0"/>
          </a:p>
          <a:p>
            <a:r>
              <a:rPr lang="en-US" altLang="zh-CN" dirty="0"/>
              <a:t>If you are a prudent investor or a sensible businessman, will you let Mr. Market’s daily communication determine your view of the value of a $1,000 interest in the enterprise? Only in case you agree with him, or in case you want to trade with him. You may be happy to sell out to him when he quotes you a ridiculously high price, and equally happy to buy from him when his price is low. But the rest of the time you will be wiser to form your own ideas of the value of your holdings, based on full reports from the company about its operations and financial position.</a:t>
            </a:r>
          </a:p>
          <a:p>
            <a:endParaRPr lang="en-US" altLang="zh-CN" dirty="0"/>
          </a:p>
          <a:p>
            <a:r>
              <a:rPr lang="en-US" altLang="zh-CN" dirty="0"/>
              <a:t>The true investor is in that very position when he owns a listed common stock. He can take advantage of the daily market price or leave it alone, as dictated by his own judgment and inclination. He must take cognizance of important price movements, for otherwise his judgment will have nothing to work on. Conceivably they may give him a warning signal which he will do well to heed—this in plain English means that he is to sell his shares because the price has gone down, foreboding worse things to come. In our view such signals are misleading at least as often as they are helpful. Basically, price fluctuations have only one significant meaning for the true investor. They provide him with an opportunity to buy wisely when prices fall sharply and to sell wisely when they advance a great deal. At other times he will do better if he forgets about the stock market and pays attention to his dividend returns and to the operating results of his companies.</a:t>
            </a:r>
          </a:p>
          <a:p>
            <a:endParaRPr lang="en-US" altLang="zh-CN" dirty="0"/>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43</a:t>
            </a:fld>
            <a:endParaRPr lang="zh-CN" altLang="en-US"/>
          </a:p>
        </p:txBody>
      </p:sp>
    </p:spTree>
    <p:extLst>
      <p:ext uri="{BB962C8B-B14F-4D97-AF65-F5344CB8AC3E}">
        <p14:creationId xmlns:p14="http://schemas.microsoft.com/office/powerpoint/2010/main" val="40609205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如果因为股价暴跌而卖出，那么市场先生的</a:t>
            </a:r>
            <a:r>
              <a:rPr lang="en-US" altLang="zh-CN" dirty="0"/>
              <a:t>Option</a:t>
            </a:r>
            <a:r>
              <a:rPr lang="zh-CN" altLang="en-US" dirty="0"/>
              <a:t>价值就没有了。这时候不如没有市场先生。</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44</a:t>
            </a:fld>
            <a:endParaRPr lang="zh-CN" altLang="en-US"/>
          </a:p>
        </p:txBody>
      </p:sp>
    </p:spTree>
    <p:extLst>
      <p:ext uri="{BB962C8B-B14F-4D97-AF65-F5344CB8AC3E}">
        <p14:creationId xmlns:p14="http://schemas.microsoft.com/office/powerpoint/2010/main" val="2848072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Graham, The Intelligent Investor, Chapter 20. </a:t>
            </a:r>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45</a:t>
            </a:fld>
            <a:endParaRPr lang="zh-CN" altLang="en-US"/>
          </a:p>
        </p:txBody>
      </p:sp>
    </p:spTree>
    <p:extLst>
      <p:ext uri="{BB962C8B-B14F-4D97-AF65-F5344CB8AC3E}">
        <p14:creationId xmlns:p14="http://schemas.microsoft.com/office/powerpoint/2010/main" val="2158013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Walter Schloss: Working capital stocks. That is, situations where the market price per share was less than working capital per share – after deducting all debt and preferred stock.</a:t>
            </a:r>
          </a:p>
          <a:p>
            <a:endParaRPr lang="en-US" altLang="zh-CN" dirty="0"/>
          </a:p>
          <a:p>
            <a:r>
              <a:rPr lang="en-US" altLang="zh-CN" dirty="0"/>
              <a:t>Warren Buffet: Cigar butt stocks. </a:t>
            </a:r>
          </a:p>
          <a:p>
            <a:r>
              <a:rPr lang="en-US" altLang="zh-CN" dirty="0"/>
              <a:t>“If you buy a stock at a sufficiently low price, there will usually be some hiccup in the fortunes of the business that gives you a chance to unload at a decent profit, even though the long-term performance of the business may be terrible. I call this the ‘cigar butt’ approach to investing. A cigar butt found on the street that has only one puff left in it may not offer much of a smoke, but the ‘bargain purchase’ will make that puff all profit.”</a:t>
            </a:r>
          </a:p>
          <a:p>
            <a:endParaRPr lang="en-US" altLang="zh-CN" dirty="0"/>
          </a:p>
          <a:p>
            <a:r>
              <a:rPr lang="en-US" altLang="zh-CN" sz="1200" b="0" i="0" kern="1200" dirty="0">
                <a:solidFill>
                  <a:schemeClr val="tx1"/>
                </a:solidFill>
                <a:effectLst/>
                <a:latin typeface="+mn-lt"/>
                <a:ea typeface="+mn-ea"/>
                <a:cs typeface="+mn-cs"/>
              </a:rPr>
              <a:t>net current asset value (NCAV). The formula is:</a:t>
            </a:r>
          </a:p>
          <a:p>
            <a:r>
              <a:rPr lang="en-US" altLang="zh-CN" sz="1200" b="0" i="0" kern="1200" dirty="0">
                <a:solidFill>
                  <a:schemeClr val="tx1"/>
                </a:solidFill>
                <a:effectLst/>
                <a:latin typeface="+mn-lt"/>
                <a:ea typeface="+mn-ea"/>
                <a:cs typeface="+mn-cs"/>
              </a:rPr>
              <a:t>NCAV = (Current Assets – (All Current Liabilities + Preferred Stock)) / Outstanding Common Shares</a:t>
            </a:r>
          </a:p>
          <a:p>
            <a:r>
              <a:rPr lang="en-US" altLang="zh-CN" sz="1200" b="0" i="0" kern="1200" dirty="0">
                <a:solidFill>
                  <a:schemeClr val="tx1"/>
                </a:solidFill>
                <a:effectLst/>
                <a:latin typeface="+mn-lt"/>
                <a:ea typeface="+mn-ea"/>
                <a:cs typeface="+mn-cs"/>
              </a:rPr>
              <a:t>If this number is more than the stock’s current trading price, then the company may be a cigar butt investment.</a:t>
            </a:r>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4</a:t>
            </a:fld>
            <a:endParaRPr lang="zh-CN" altLang="en-US"/>
          </a:p>
        </p:txBody>
      </p:sp>
    </p:spTree>
    <p:extLst>
      <p:ext uri="{BB962C8B-B14F-4D97-AF65-F5344CB8AC3E}">
        <p14:creationId xmlns:p14="http://schemas.microsoft.com/office/powerpoint/2010/main" val="2580861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轮盘赌比喻：假设轮盘赌规则如下，赌徒对一个数字（</a:t>
            </a:r>
            <a:r>
              <a:rPr lang="en-US" altLang="zh-CN" dirty="0"/>
              <a:t>1-36</a:t>
            </a:r>
            <a:r>
              <a:rPr lang="zh-CN" altLang="en-US" dirty="0"/>
              <a:t>）下注</a:t>
            </a:r>
            <a:r>
              <a:rPr lang="en-US" altLang="zh-CN" dirty="0"/>
              <a:t>1</a:t>
            </a:r>
            <a:r>
              <a:rPr lang="zh-CN" altLang="en-US" dirty="0"/>
              <a:t>块钱，如果猜中就赢</a:t>
            </a:r>
            <a:r>
              <a:rPr lang="en-US" altLang="zh-CN" dirty="0"/>
              <a:t>35</a:t>
            </a:r>
            <a:r>
              <a:rPr lang="zh-CN" altLang="en-US" dirty="0"/>
              <a:t>块。对于赌场来说，这是赔率有利的赌注（有安全边际的投资）。但如果只有一个赌徒下一次注，那么赌场还是可能亏损（大概率小赢</a:t>
            </a:r>
            <a:r>
              <a:rPr lang="en-US" altLang="zh-CN" dirty="0"/>
              <a:t>1</a:t>
            </a:r>
            <a:r>
              <a:rPr lang="zh-CN" altLang="en-US" dirty="0"/>
              <a:t>块，小概率大输</a:t>
            </a:r>
            <a:r>
              <a:rPr lang="en-US" altLang="zh-CN" dirty="0"/>
              <a:t>35</a:t>
            </a:r>
            <a:r>
              <a:rPr lang="zh-CN" altLang="en-US" dirty="0"/>
              <a:t>块）。赌场赚钱的秘诀是吸引很多赌徒不断下注，也就是拥有一个组合的赔率有利的赌注。</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46</a:t>
            </a:fld>
            <a:endParaRPr lang="zh-CN" altLang="en-US"/>
          </a:p>
        </p:txBody>
      </p:sp>
    </p:spTree>
    <p:extLst>
      <p:ext uri="{BB962C8B-B14F-4D97-AF65-F5344CB8AC3E}">
        <p14:creationId xmlns:p14="http://schemas.microsoft.com/office/powerpoint/2010/main" val="3751625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好公司不等于</a:t>
            </a:r>
            <a:r>
              <a:rPr lang="en-US" altLang="zh-CN" dirty="0"/>
              <a:t>“</a:t>
            </a:r>
            <a:r>
              <a:rPr lang="zh-CN" altLang="en-US" dirty="0"/>
              <a:t>好票</a:t>
            </a:r>
            <a:r>
              <a:rPr lang="en-US" altLang="zh-CN" dirty="0"/>
              <a:t>”</a:t>
            </a:r>
            <a:r>
              <a:rPr lang="zh-CN" altLang="en-US" dirty="0"/>
              <a:t>。高价 </a:t>
            </a:r>
            <a:r>
              <a:rPr lang="en-US" altLang="zh-CN" dirty="0"/>
              <a:t>= </a:t>
            </a:r>
            <a:r>
              <a:rPr lang="zh-CN" altLang="en-US" dirty="0"/>
              <a:t>低收益。</a:t>
            </a:r>
            <a:endParaRPr lang="en-US" altLang="zh-CN" dirty="0"/>
          </a:p>
          <a:p>
            <a:endParaRPr lang="en-US" altLang="zh-CN" dirty="0"/>
          </a:p>
          <a:p>
            <a:endParaRPr lang="en-US" altLang="zh-CN" dirty="0"/>
          </a:p>
          <a:p>
            <a:r>
              <a:rPr lang="en-US" altLang="zh-CN" dirty="0"/>
              <a:t>Howard Marks: </a:t>
            </a:r>
          </a:p>
          <a:p>
            <a:r>
              <a:rPr lang="en-US" altLang="zh-CN" dirty="0"/>
              <a:t>We’re active investors because we believe we can beat the market</a:t>
            </a:r>
          </a:p>
          <a:p>
            <a:r>
              <a:rPr lang="en-US" altLang="zh-CN" dirty="0"/>
              <a:t>by identifying superior opportunities. On the other hand, many of the</a:t>
            </a:r>
          </a:p>
          <a:p>
            <a:r>
              <a:rPr lang="en-US" altLang="zh-CN" dirty="0"/>
              <a:t>“special deals” we’re offered are too good to be true, and avoiding them is</a:t>
            </a:r>
          </a:p>
          <a:p>
            <a:r>
              <a:rPr lang="en-US" altLang="zh-CN" dirty="0"/>
              <a:t>essential for investment success. Thus, as with so many things, the </a:t>
            </a:r>
            <a:r>
              <a:rPr lang="en-US" altLang="zh-CN" dirty="0" err="1"/>
              <a:t>opti</a:t>
            </a:r>
            <a:r>
              <a:rPr lang="en-US" altLang="zh-CN" dirty="0"/>
              <a:t>-</a:t>
            </a:r>
          </a:p>
          <a:p>
            <a:r>
              <a:rPr lang="en-US" altLang="zh-CN" dirty="0" err="1"/>
              <a:t>mism</a:t>
            </a:r>
            <a:r>
              <a:rPr lang="en-US" altLang="zh-CN" dirty="0"/>
              <a:t> that drives one to be an active investor and the skepticism that</a:t>
            </a:r>
          </a:p>
          <a:p>
            <a:r>
              <a:rPr lang="en-US" altLang="zh-CN" dirty="0"/>
              <a:t>emerges from the presumption of market efficiency must be balanced.</a:t>
            </a:r>
          </a:p>
          <a:p>
            <a:endParaRPr lang="en-US" altLang="zh-CN" dirty="0"/>
          </a:p>
          <a:p>
            <a:r>
              <a:rPr lang="en-US" altLang="zh-CN" dirty="0"/>
              <a:t>It’s obvious that investors can be forced into mistakes by </a:t>
            </a:r>
            <a:r>
              <a:rPr lang="en-US" altLang="zh-CN" dirty="0" err="1"/>
              <a:t>psychologi</a:t>
            </a:r>
            <a:r>
              <a:rPr lang="en-US" altLang="zh-CN" dirty="0"/>
              <a:t>-</a:t>
            </a:r>
          </a:p>
          <a:p>
            <a:r>
              <a:rPr lang="en-US" altLang="zh-CN" dirty="0" err="1"/>
              <a:t>cal</a:t>
            </a:r>
            <a:r>
              <a:rPr lang="en-US" altLang="zh-CN" dirty="0"/>
              <a:t> weakness, analytical error or refusal to tread on uncertain ground.</a:t>
            </a:r>
          </a:p>
          <a:p>
            <a:r>
              <a:rPr lang="en-US" altLang="zh-CN" dirty="0"/>
              <a:t>Those mistakes create bargains for second- level thinkers capable of seeing</a:t>
            </a:r>
          </a:p>
          <a:p>
            <a:r>
              <a:rPr lang="en-US" altLang="zh-CN" dirty="0"/>
              <a:t>the errors of others.</a:t>
            </a:r>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47</a:t>
            </a:fld>
            <a:endParaRPr lang="zh-CN" altLang="en-US"/>
          </a:p>
        </p:txBody>
      </p:sp>
    </p:spTree>
    <p:extLst>
      <p:ext uri="{BB962C8B-B14F-4D97-AF65-F5344CB8AC3E}">
        <p14:creationId xmlns:p14="http://schemas.microsoft.com/office/powerpoint/2010/main" val="653684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solidFill>
                  <a:srgbClr val="C00000"/>
                </a:solidFill>
              </a:rPr>
              <a:t>风险指标：</a:t>
            </a:r>
            <a:r>
              <a:rPr lang="zh-CN" altLang="en-US" dirty="0"/>
              <a:t>资产负债率、流动比率等。</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solidFill>
                  <a:srgbClr val="C00000"/>
                </a:solidFill>
              </a:rPr>
              <a:t>效率指标：</a:t>
            </a:r>
            <a:r>
              <a:rPr lang="zh-CN" altLang="en-US" dirty="0"/>
              <a:t>营业周期、现金循环周期等。</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11</a:t>
            </a:fld>
            <a:endParaRPr lang="zh-CN" altLang="en-US"/>
          </a:p>
        </p:txBody>
      </p:sp>
    </p:spTree>
    <p:extLst>
      <p:ext uri="{BB962C8B-B14F-4D97-AF65-F5344CB8AC3E}">
        <p14:creationId xmlns:p14="http://schemas.microsoft.com/office/powerpoint/2010/main" val="3808945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16</a:t>
            </a:fld>
            <a:endParaRPr lang="zh-CN" altLang="en-US"/>
          </a:p>
        </p:txBody>
      </p:sp>
    </p:spTree>
    <p:extLst>
      <p:ext uri="{BB962C8B-B14F-4D97-AF65-F5344CB8AC3E}">
        <p14:creationId xmlns:p14="http://schemas.microsoft.com/office/powerpoint/2010/main" val="928562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低</a:t>
            </a:r>
            <a:r>
              <a:rPr lang="en-US" altLang="zh-CN" dirty="0"/>
              <a:t>PE</a:t>
            </a:r>
            <a:r>
              <a:rPr lang="zh-CN" altLang="en-US" dirty="0"/>
              <a:t>的股票一大堆，但是大多数低得有道理。</a:t>
            </a:r>
            <a:endParaRPr lang="en-US" altLang="zh-CN" dirty="0"/>
          </a:p>
          <a:p>
            <a:r>
              <a:rPr lang="zh-CN" altLang="en-US" dirty="0"/>
              <a:t>要找其中低得</a:t>
            </a:r>
            <a:r>
              <a:rPr lang="en-US" altLang="zh-CN" dirty="0"/>
              <a:t>“</a:t>
            </a:r>
            <a:r>
              <a:rPr lang="zh-CN" altLang="en-US" dirty="0"/>
              <a:t>没道理</a:t>
            </a:r>
            <a:r>
              <a:rPr lang="en-US" altLang="zh-CN" dirty="0"/>
              <a:t>”</a:t>
            </a:r>
            <a:r>
              <a:rPr lang="zh-CN" altLang="en-US" dirty="0"/>
              <a:t>的股票：有时候市场会出错，给好公司低估值。</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22</a:t>
            </a:fld>
            <a:endParaRPr lang="zh-CN" altLang="en-US"/>
          </a:p>
        </p:txBody>
      </p:sp>
    </p:spTree>
    <p:extLst>
      <p:ext uri="{BB962C8B-B14F-4D97-AF65-F5344CB8AC3E}">
        <p14:creationId xmlns:p14="http://schemas.microsoft.com/office/powerpoint/2010/main" val="3095507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案例分析：</a:t>
            </a:r>
            <a:endParaRPr lang="en-US" altLang="zh-CN" dirty="0"/>
          </a:p>
          <a:p>
            <a:endParaRPr lang="en-US" altLang="zh-CN" dirty="0"/>
          </a:p>
          <a:p>
            <a:r>
              <a:rPr lang="en-US" altLang="zh-CN" dirty="0"/>
              <a:t>1 </a:t>
            </a:r>
            <a:r>
              <a:rPr lang="zh-CN" altLang="en-US" dirty="0"/>
              <a:t>中远海控</a:t>
            </a:r>
            <a:endParaRPr lang="en-US" altLang="zh-CN" dirty="0"/>
          </a:p>
          <a:p>
            <a:r>
              <a:rPr lang="en-US" altLang="zh-CN" dirty="0"/>
              <a:t>2 </a:t>
            </a:r>
            <a:r>
              <a:rPr lang="zh-CN" altLang="en-US" dirty="0"/>
              <a:t>雷曼兄弟</a:t>
            </a:r>
            <a:endParaRPr lang="en-US" altLang="zh-CN" dirty="0"/>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24</a:t>
            </a:fld>
            <a:endParaRPr lang="zh-CN" altLang="en-US"/>
          </a:p>
        </p:txBody>
      </p:sp>
    </p:spTree>
    <p:extLst>
      <p:ext uri="{BB962C8B-B14F-4D97-AF65-F5344CB8AC3E}">
        <p14:creationId xmlns:p14="http://schemas.microsoft.com/office/powerpoint/2010/main" val="2142688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Oxymoron</a:t>
            </a:r>
            <a:r>
              <a:rPr lang="zh-CN" altLang="en-US" dirty="0"/>
              <a:t>：寻找低估的高估，规避高估的低估</a:t>
            </a:r>
            <a:endParaRPr lang="en-US" altLang="zh-CN" dirty="0"/>
          </a:p>
          <a:p>
            <a:endParaRPr lang="en-US" altLang="zh-CN" dirty="0"/>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25</a:t>
            </a:fld>
            <a:endParaRPr lang="zh-CN" altLang="en-US"/>
          </a:p>
        </p:txBody>
      </p:sp>
    </p:spTree>
    <p:extLst>
      <p:ext uri="{BB962C8B-B14F-4D97-AF65-F5344CB8AC3E}">
        <p14:creationId xmlns:p14="http://schemas.microsoft.com/office/powerpoint/2010/main" val="1090630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好公司难得便宜。</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27</a:t>
            </a:fld>
            <a:endParaRPr lang="zh-CN" altLang="en-US"/>
          </a:p>
        </p:txBody>
      </p:sp>
    </p:spTree>
    <p:extLst>
      <p:ext uri="{BB962C8B-B14F-4D97-AF65-F5344CB8AC3E}">
        <p14:creationId xmlns:p14="http://schemas.microsoft.com/office/powerpoint/2010/main" val="360922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PEG</a:t>
            </a:r>
            <a:r>
              <a:rPr lang="zh-CN" altLang="en-US" dirty="0"/>
              <a:t>为林奇所创</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30</a:t>
            </a:fld>
            <a:endParaRPr lang="zh-CN" altLang="en-US"/>
          </a:p>
        </p:txBody>
      </p:sp>
    </p:spTree>
    <p:extLst>
      <p:ext uri="{BB962C8B-B14F-4D97-AF65-F5344CB8AC3E}">
        <p14:creationId xmlns:p14="http://schemas.microsoft.com/office/powerpoint/2010/main" val="28919071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B3BA538-819B-4335-AE34-79175476C36E}" type="datetimeFigureOut">
              <a:rPr lang="zh-CN" altLang="en-US" smtClean="0"/>
              <a:t>2025/4/28</a:t>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B74211-49EE-4519-94ED-84567EC4E95C}" type="slidenum">
              <a:rPr lang="zh-CN" altLang="en-US" smtClean="0"/>
              <a:t>‹#›</a:t>
            </a:fld>
            <a:endParaRPr lang="zh-CN" altLang="en-US"/>
          </a:p>
        </p:txBody>
      </p:sp>
      <p:grpSp>
        <p:nvGrpSpPr>
          <p:cNvPr id="12" name="组合 11"/>
          <p:cNvGrpSpPr/>
          <p:nvPr userDrawn="1"/>
        </p:nvGrpSpPr>
        <p:grpSpPr>
          <a:xfrm>
            <a:off x="6858016" y="6000768"/>
            <a:ext cx="2089150" cy="471487"/>
            <a:chOff x="250825" y="6237288"/>
            <a:chExt cx="2089150" cy="471487"/>
          </a:xfrm>
        </p:grpSpPr>
        <p:pic>
          <p:nvPicPr>
            <p:cNvPr id="8" name="Picture 15" descr="newequisaccreditedhisresolution"/>
            <p:cNvPicPr>
              <a:picLocks noChangeAspect="1" noChangeArrowheads="1"/>
            </p:cNvPicPr>
            <p:nvPr userDrawn="1"/>
          </p:nvPicPr>
          <p:blipFill>
            <a:blip r:embed="rId2"/>
            <a:srcRect/>
            <a:stretch>
              <a:fillRect/>
            </a:stretch>
          </p:blipFill>
          <p:spPr bwMode="auto">
            <a:xfrm>
              <a:off x="798513" y="6237288"/>
              <a:ext cx="576262" cy="404812"/>
            </a:xfrm>
            <a:prstGeom prst="rect">
              <a:avLst/>
            </a:prstGeom>
            <a:solidFill>
              <a:srgbClr val="C8DECF"/>
            </a:solidFill>
            <a:ln w="9525">
              <a:noFill/>
              <a:miter lim="800000"/>
              <a:headEnd/>
              <a:tailEnd/>
            </a:ln>
          </p:spPr>
        </p:pic>
        <p:pic>
          <p:nvPicPr>
            <p:cNvPr id="9" name="Picture 16" descr="WEB-Accredited-AMBA-Logo"/>
            <p:cNvPicPr>
              <a:picLocks noChangeAspect="1" noChangeArrowheads="1"/>
            </p:cNvPicPr>
            <p:nvPr userDrawn="1"/>
          </p:nvPicPr>
          <p:blipFill>
            <a:blip r:embed="rId3"/>
            <a:srcRect/>
            <a:stretch>
              <a:fillRect/>
            </a:stretch>
          </p:blipFill>
          <p:spPr bwMode="auto">
            <a:xfrm>
              <a:off x="1474788" y="6348413"/>
              <a:ext cx="865187" cy="288925"/>
            </a:xfrm>
            <a:prstGeom prst="rect">
              <a:avLst/>
            </a:prstGeom>
            <a:solidFill>
              <a:srgbClr val="C8DECF"/>
            </a:solidFill>
            <a:ln w="9525">
              <a:noFill/>
              <a:miter lim="800000"/>
              <a:headEnd/>
              <a:tailEnd/>
            </a:ln>
          </p:spPr>
        </p:pic>
        <p:pic>
          <p:nvPicPr>
            <p:cNvPr id="10" name="Picture 7" descr="E:\安泰VI规范\AACSB\复件 low_res_blue.jpg"/>
            <p:cNvPicPr>
              <a:picLocks noChangeAspect="1" noChangeArrowheads="1"/>
            </p:cNvPicPr>
            <p:nvPr userDrawn="1"/>
          </p:nvPicPr>
          <p:blipFill>
            <a:blip r:embed="rId4"/>
            <a:srcRect/>
            <a:stretch>
              <a:fillRect/>
            </a:stretch>
          </p:blipFill>
          <p:spPr bwMode="auto">
            <a:xfrm>
              <a:off x="250825" y="6276975"/>
              <a:ext cx="433388" cy="431800"/>
            </a:xfrm>
            <a:prstGeom prst="rect">
              <a:avLst/>
            </a:prstGeom>
            <a:noFill/>
            <a:ln w="9525">
              <a:noFill/>
              <a:miter lim="800000"/>
              <a:headEnd/>
              <a:tailEnd/>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3BA538-819B-4335-AE34-79175476C36E}" type="datetimeFigureOut">
              <a:rPr lang="zh-CN" altLang="en-US" smtClean="0"/>
              <a:t>2025/4/28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3BA538-819B-4335-AE34-79175476C36E}" type="datetimeFigureOut">
              <a:rPr lang="zh-CN" altLang="en-US" smtClean="0"/>
              <a:t>2025/4/28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3BA538-819B-4335-AE34-79175476C36E}" type="datetimeFigureOut">
              <a:rPr lang="zh-CN" altLang="en-US" smtClean="0"/>
              <a:t>2025/4/28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1B3BA538-819B-4335-AE34-79175476C36E}" type="datetimeFigureOut">
              <a:rPr lang="zh-CN" altLang="en-US" smtClean="0"/>
              <a:t>2025/4/28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B3BA538-819B-4335-AE34-79175476C36E}" type="datetimeFigureOut">
              <a:rPr lang="zh-CN" altLang="en-US" smtClean="0"/>
              <a:t>2025/4/28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B3BA538-819B-4335-AE34-79175476C36E}" type="datetimeFigureOut">
              <a:rPr lang="zh-CN" altLang="en-US" smtClean="0"/>
              <a:t>2025/4/28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B3BA538-819B-4335-AE34-79175476C36E}" type="datetimeFigureOut">
              <a:rPr lang="zh-CN" altLang="en-US" smtClean="0"/>
              <a:t>2025/4/28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B3BA538-819B-4335-AE34-79175476C36E}" type="datetimeFigureOut">
              <a:rPr lang="zh-CN" altLang="en-US" smtClean="0"/>
              <a:t>2025/4/28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B3BA538-819B-4335-AE34-79175476C36E}" type="datetimeFigureOut">
              <a:rPr lang="zh-CN" altLang="en-US" smtClean="0"/>
              <a:t>2025/4/28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B3BA538-819B-4335-AE34-79175476C36E}" type="datetimeFigureOut">
              <a:rPr lang="zh-CN" altLang="en-US" smtClean="0"/>
              <a:t>2025/4/28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3BA538-819B-4335-AE34-79175476C36E}" type="datetimeFigureOut">
              <a:rPr lang="zh-CN" altLang="en-US" smtClean="0"/>
              <a:t>2025/4/28</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B74211-49EE-4519-94ED-84567EC4E95C}" type="slidenum">
              <a:rPr lang="zh-CN" altLang="en-US" smtClean="0"/>
              <a:t>‹#›</a:t>
            </a:fld>
            <a:endParaRPr lang="zh-CN" altLang="en-US"/>
          </a:p>
        </p:txBody>
      </p:sp>
      <p:grpSp>
        <p:nvGrpSpPr>
          <p:cNvPr id="7" name="组合 6"/>
          <p:cNvGrpSpPr/>
          <p:nvPr userDrawn="1"/>
        </p:nvGrpSpPr>
        <p:grpSpPr>
          <a:xfrm>
            <a:off x="6858016" y="6000768"/>
            <a:ext cx="2089150" cy="471487"/>
            <a:chOff x="250825" y="6237288"/>
            <a:chExt cx="2089150" cy="471487"/>
          </a:xfrm>
        </p:grpSpPr>
        <p:pic>
          <p:nvPicPr>
            <p:cNvPr id="8" name="Picture 15" descr="newequisaccreditedhisresolution"/>
            <p:cNvPicPr>
              <a:picLocks noChangeAspect="1" noChangeArrowheads="1"/>
            </p:cNvPicPr>
            <p:nvPr userDrawn="1"/>
          </p:nvPicPr>
          <p:blipFill>
            <a:blip r:embed="rId13"/>
            <a:srcRect/>
            <a:stretch>
              <a:fillRect/>
            </a:stretch>
          </p:blipFill>
          <p:spPr bwMode="auto">
            <a:xfrm>
              <a:off x="798513" y="6237288"/>
              <a:ext cx="576262" cy="404812"/>
            </a:xfrm>
            <a:prstGeom prst="rect">
              <a:avLst/>
            </a:prstGeom>
            <a:solidFill>
              <a:srgbClr val="C8DECF"/>
            </a:solidFill>
            <a:ln w="9525">
              <a:noFill/>
              <a:miter lim="800000"/>
              <a:headEnd/>
              <a:tailEnd/>
            </a:ln>
          </p:spPr>
        </p:pic>
        <p:pic>
          <p:nvPicPr>
            <p:cNvPr id="9" name="Picture 16" descr="WEB-Accredited-AMBA-Logo"/>
            <p:cNvPicPr>
              <a:picLocks noChangeAspect="1" noChangeArrowheads="1"/>
            </p:cNvPicPr>
            <p:nvPr userDrawn="1"/>
          </p:nvPicPr>
          <p:blipFill>
            <a:blip r:embed="rId14"/>
            <a:srcRect/>
            <a:stretch>
              <a:fillRect/>
            </a:stretch>
          </p:blipFill>
          <p:spPr bwMode="auto">
            <a:xfrm>
              <a:off x="1474788" y="6348413"/>
              <a:ext cx="865187" cy="288925"/>
            </a:xfrm>
            <a:prstGeom prst="rect">
              <a:avLst/>
            </a:prstGeom>
            <a:solidFill>
              <a:srgbClr val="C8DECF"/>
            </a:solidFill>
            <a:ln w="9525">
              <a:noFill/>
              <a:miter lim="800000"/>
              <a:headEnd/>
              <a:tailEnd/>
            </a:ln>
          </p:spPr>
        </p:pic>
        <p:pic>
          <p:nvPicPr>
            <p:cNvPr id="10" name="Picture 7" descr="E:\安泰VI规范\AACSB\复件 low_res_blue.jpg"/>
            <p:cNvPicPr>
              <a:picLocks noChangeAspect="1" noChangeArrowheads="1"/>
            </p:cNvPicPr>
            <p:nvPr userDrawn="1"/>
          </p:nvPicPr>
          <p:blipFill>
            <a:blip r:embed="rId15"/>
            <a:srcRect/>
            <a:stretch>
              <a:fillRect/>
            </a:stretch>
          </p:blipFill>
          <p:spPr bwMode="auto">
            <a:xfrm>
              <a:off x="250825" y="6276975"/>
              <a:ext cx="433388" cy="431800"/>
            </a:xfrm>
            <a:prstGeom prst="rect">
              <a:avLst/>
            </a:prstGeom>
            <a:noFill/>
            <a:ln w="9525">
              <a:noFill/>
              <a:miter lim="800000"/>
              <a:headEnd/>
              <a:tailEnd/>
            </a:ln>
          </p:spPr>
        </p:pic>
      </p:grpSp>
      <p:pic>
        <p:nvPicPr>
          <p:cNvPr id="2050" name="Picture 2"/>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4533" y="116632"/>
            <a:ext cx="332422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t>估值和选股</a:t>
            </a:r>
          </a:p>
        </p:txBody>
      </p:sp>
      <p:sp>
        <p:nvSpPr>
          <p:cNvPr id="3" name="副标题 2"/>
          <p:cNvSpPr>
            <a:spLocks noGrp="1"/>
          </p:cNvSpPr>
          <p:nvPr>
            <p:ph type="subTitle" idx="1"/>
          </p:nvPr>
        </p:nvSpPr>
        <p:spPr/>
        <p:txBody>
          <a:bodyPr/>
          <a:lstStyle/>
          <a:p>
            <a:r>
              <a:rPr lang="zh-CN" altLang="en-US" dirty="0"/>
              <a:t>钱军辉</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7F276F-E107-4026-8E00-5EE4C0D479E2}"/>
              </a:ext>
            </a:extLst>
          </p:cNvPr>
          <p:cNvSpPr>
            <a:spLocks noGrp="1"/>
          </p:cNvSpPr>
          <p:nvPr>
            <p:ph type="title"/>
          </p:nvPr>
        </p:nvSpPr>
        <p:spPr/>
        <p:txBody>
          <a:bodyPr/>
          <a:lstStyle/>
          <a:p>
            <a:r>
              <a:rPr lang="en-US" altLang="zh-CN" dirty="0"/>
              <a:t>DCF</a:t>
            </a:r>
            <a:r>
              <a:rPr lang="zh-CN" altLang="en-US" dirty="0"/>
              <a:t>估值的缺陷</a:t>
            </a:r>
          </a:p>
        </p:txBody>
      </p:sp>
      <p:sp>
        <p:nvSpPr>
          <p:cNvPr id="3" name="内容占位符 2">
            <a:extLst>
              <a:ext uri="{FF2B5EF4-FFF2-40B4-BE49-F238E27FC236}">
                <a16:creationId xmlns:a16="http://schemas.microsoft.com/office/drawing/2014/main" id="{7DA1E234-8C83-4FEF-BDE0-795528C29DD4}"/>
              </a:ext>
            </a:extLst>
          </p:cNvPr>
          <p:cNvSpPr>
            <a:spLocks noGrp="1"/>
          </p:cNvSpPr>
          <p:nvPr>
            <p:ph sz="half" idx="1"/>
          </p:nvPr>
        </p:nvSpPr>
        <p:spPr/>
        <p:txBody>
          <a:bodyPr/>
          <a:lstStyle/>
          <a:p>
            <a:r>
              <a:rPr lang="zh-CN" altLang="en-US" dirty="0"/>
              <a:t>需要很多假设，假设决定估值。</a:t>
            </a:r>
            <a:endParaRPr lang="en-US" altLang="zh-CN" dirty="0"/>
          </a:p>
          <a:p>
            <a:pPr lvl="1"/>
            <a:r>
              <a:rPr lang="zh-CN" altLang="en-US" dirty="0"/>
              <a:t>现金流测度（股息、税后利润、经营现金流、自由现金流等）</a:t>
            </a:r>
            <a:endParaRPr lang="en-US" altLang="zh-CN" dirty="0"/>
          </a:p>
          <a:p>
            <a:pPr lvl="1"/>
            <a:r>
              <a:rPr lang="zh-CN" altLang="en-US" dirty="0"/>
              <a:t>预期增长率（短期、中期、长期）</a:t>
            </a:r>
            <a:endParaRPr lang="en-US" altLang="zh-CN" dirty="0"/>
          </a:p>
          <a:p>
            <a:pPr lvl="1"/>
            <a:r>
              <a:rPr lang="zh-CN" altLang="en-US" dirty="0"/>
              <a:t>折现率（无风险利率、风险溢价、资本结构）</a:t>
            </a:r>
          </a:p>
        </p:txBody>
      </p:sp>
      <p:pic>
        <p:nvPicPr>
          <p:cNvPr id="5" name="内容占位符 4" descr="Image">
            <a:extLst>
              <a:ext uri="{FF2B5EF4-FFF2-40B4-BE49-F238E27FC236}">
                <a16:creationId xmlns:a16="http://schemas.microsoft.com/office/drawing/2014/main" id="{8EDBF6A2-8ECF-42B8-A681-C26FDA29B5E0}"/>
              </a:ext>
            </a:extLst>
          </p:cNvPr>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853531"/>
            <a:ext cx="4038600" cy="2019300"/>
          </a:xfrm>
          <a:prstGeom prst="rect">
            <a:avLst/>
          </a:prstGeom>
          <a:noFill/>
          <a:ln>
            <a:noFill/>
          </a:ln>
        </p:spPr>
      </p:pic>
    </p:spTree>
    <p:extLst>
      <p:ext uri="{BB962C8B-B14F-4D97-AF65-F5344CB8AC3E}">
        <p14:creationId xmlns:p14="http://schemas.microsoft.com/office/powerpoint/2010/main" val="173482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6295A4-831F-418C-BBE3-0FBD5C641815}"/>
              </a:ext>
            </a:extLst>
          </p:cNvPr>
          <p:cNvSpPr>
            <a:spLocks noGrp="1"/>
          </p:cNvSpPr>
          <p:nvPr>
            <p:ph type="title"/>
          </p:nvPr>
        </p:nvSpPr>
        <p:spPr/>
        <p:txBody>
          <a:bodyPr/>
          <a:lstStyle/>
          <a:p>
            <a:r>
              <a:rPr lang="zh-CN" altLang="en-US" dirty="0"/>
              <a:t>指标</a:t>
            </a:r>
          </a:p>
        </p:txBody>
      </p:sp>
      <p:sp>
        <p:nvSpPr>
          <p:cNvPr id="3" name="内容占位符 2">
            <a:extLst>
              <a:ext uri="{FF2B5EF4-FFF2-40B4-BE49-F238E27FC236}">
                <a16:creationId xmlns:a16="http://schemas.microsoft.com/office/drawing/2014/main" id="{495456D7-AE18-4B0A-8607-C9FF05EF7415}"/>
              </a:ext>
            </a:extLst>
          </p:cNvPr>
          <p:cNvSpPr>
            <a:spLocks noGrp="1"/>
          </p:cNvSpPr>
          <p:nvPr>
            <p:ph idx="1"/>
          </p:nvPr>
        </p:nvSpPr>
        <p:spPr/>
        <p:txBody>
          <a:bodyPr>
            <a:normAutofit lnSpcReduction="10000"/>
          </a:bodyPr>
          <a:lstStyle/>
          <a:p>
            <a:r>
              <a:rPr lang="zh-CN" altLang="en-US" dirty="0"/>
              <a:t>因为估值模型的缺陷，投资者常用各种指标，用于纵向和横向对比。</a:t>
            </a:r>
            <a:endParaRPr lang="en-US" altLang="zh-CN" dirty="0"/>
          </a:p>
          <a:p>
            <a:pPr lvl="1"/>
            <a:r>
              <a:rPr lang="zh-CN" altLang="en-US" dirty="0">
                <a:solidFill>
                  <a:srgbClr val="C00000"/>
                </a:solidFill>
              </a:rPr>
              <a:t>估值指标：</a:t>
            </a:r>
            <a:r>
              <a:rPr lang="zh-CN" altLang="en-US" dirty="0"/>
              <a:t>市盈率（</a:t>
            </a:r>
            <a:r>
              <a:rPr lang="en-US" altLang="zh-CN" dirty="0"/>
              <a:t>PE</a:t>
            </a:r>
            <a:r>
              <a:rPr lang="zh-CN" altLang="en-US" dirty="0"/>
              <a:t>）、自由现金流比率</a:t>
            </a:r>
            <a:r>
              <a:rPr lang="en-US" altLang="zh-CN" dirty="0"/>
              <a:t>/</a:t>
            </a:r>
            <a:r>
              <a:rPr lang="zh-CN" altLang="en-US" dirty="0"/>
              <a:t>价格（</a:t>
            </a:r>
            <a:r>
              <a:rPr lang="en-US" altLang="zh-CN" dirty="0"/>
              <a:t> FCF/P</a:t>
            </a:r>
            <a:r>
              <a:rPr lang="zh-CN" altLang="en-US" dirty="0"/>
              <a:t>）、市净率（</a:t>
            </a:r>
            <a:r>
              <a:rPr lang="en-US" altLang="zh-CN" dirty="0"/>
              <a:t>PB</a:t>
            </a:r>
            <a:r>
              <a:rPr lang="zh-CN" altLang="en-US" dirty="0"/>
              <a:t>）、市销率（</a:t>
            </a:r>
            <a:r>
              <a:rPr lang="en-US" altLang="zh-CN" dirty="0"/>
              <a:t>PS</a:t>
            </a:r>
            <a:r>
              <a:rPr lang="zh-CN" altLang="en-US" dirty="0"/>
              <a:t>）等。</a:t>
            </a:r>
            <a:endParaRPr lang="en-US" altLang="zh-CN" dirty="0"/>
          </a:p>
          <a:p>
            <a:pPr lvl="1"/>
            <a:r>
              <a:rPr lang="zh-CN" altLang="en-US" dirty="0">
                <a:solidFill>
                  <a:srgbClr val="C00000"/>
                </a:solidFill>
              </a:rPr>
              <a:t>成长指标：</a:t>
            </a:r>
            <a:r>
              <a:rPr lang="zh-CN" altLang="en-US" dirty="0"/>
              <a:t>销售增长率、利润增长率、每股收益增长率等、</a:t>
            </a:r>
            <a:r>
              <a:rPr lang="en-US" altLang="zh-CN" dirty="0"/>
              <a:t>PEG</a:t>
            </a:r>
            <a:r>
              <a:rPr lang="zh-CN" altLang="en-US" dirty="0"/>
              <a:t>。</a:t>
            </a:r>
            <a:endParaRPr lang="en-US" altLang="zh-CN" dirty="0"/>
          </a:p>
          <a:p>
            <a:pPr lvl="1"/>
            <a:r>
              <a:rPr lang="zh-CN" altLang="en-US" dirty="0">
                <a:solidFill>
                  <a:srgbClr val="C00000"/>
                </a:solidFill>
              </a:rPr>
              <a:t>收益指标：</a:t>
            </a:r>
            <a:r>
              <a:rPr lang="zh-CN" altLang="en-US" dirty="0"/>
              <a:t>总资产收益率（</a:t>
            </a:r>
            <a:r>
              <a:rPr lang="en-US" altLang="zh-CN" dirty="0"/>
              <a:t>ROA</a:t>
            </a:r>
            <a:r>
              <a:rPr lang="zh-CN" altLang="en-US" dirty="0"/>
              <a:t>）、净资产收益率（</a:t>
            </a:r>
            <a:r>
              <a:rPr lang="en-US" altLang="zh-CN" dirty="0"/>
              <a:t>ROE</a:t>
            </a:r>
            <a:r>
              <a:rPr lang="zh-CN" altLang="en-US" dirty="0"/>
              <a:t>）、销售毛利率、销售净利率、</a:t>
            </a:r>
            <a:r>
              <a:rPr lang="en-US" altLang="zh-CN" dirty="0"/>
              <a:t>ROIC</a:t>
            </a:r>
            <a:r>
              <a:rPr lang="zh-CN" altLang="en-US" dirty="0"/>
              <a:t>等。</a:t>
            </a:r>
            <a:endParaRPr lang="en-US" altLang="zh-CN" dirty="0"/>
          </a:p>
          <a:p>
            <a:endParaRPr lang="zh-CN" altLang="en-US" dirty="0"/>
          </a:p>
        </p:txBody>
      </p:sp>
    </p:spTree>
    <p:extLst>
      <p:ext uri="{BB962C8B-B14F-4D97-AF65-F5344CB8AC3E}">
        <p14:creationId xmlns:p14="http://schemas.microsoft.com/office/powerpoint/2010/main" val="3016417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21E6D9-AA93-481A-B0B5-C03D0B61D3CE}"/>
              </a:ext>
            </a:extLst>
          </p:cNvPr>
          <p:cNvSpPr>
            <a:spLocks noGrp="1"/>
          </p:cNvSpPr>
          <p:nvPr>
            <p:ph type="title"/>
          </p:nvPr>
        </p:nvSpPr>
        <p:spPr/>
        <p:txBody>
          <a:bodyPr/>
          <a:lstStyle/>
          <a:p>
            <a:r>
              <a:rPr lang="zh-CN" altLang="en-US" dirty="0"/>
              <a:t>市盈率</a:t>
            </a:r>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981B413B-4995-4B68-9F82-232CCD89C6E5}"/>
                  </a:ext>
                </a:extLst>
              </p:cNvPr>
              <p:cNvSpPr>
                <a:spLocks noGrp="1"/>
              </p:cNvSpPr>
              <p:nvPr>
                <p:ph idx="1"/>
              </p:nvPr>
            </p:nvSpPr>
            <p:spPr/>
            <p:txBody>
              <a:bodyPr>
                <a:normAutofit fontScale="92500" lnSpcReduction="20000"/>
              </a:bodyPr>
              <a:lstStyle/>
              <a:p>
                <a:r>
                  <a:rPr lang="zh-CN" altLang="en-US" dirty="0"/>
                  <a:t>市盈率 </a:t>
                </a:r>
                <a:r>
                  <a:rPr lang="en-US" altLang="zh-CN" dirty="0"/>
                  <a:t>PE = P/EPS</a:t>
                </a:r>
                <a:r>
                  <a:rPr lang="zh-CN" altLang="en-US" dirty="0"/>
                  <a:t>，</a:t>
                </a:r>
                <a:endParaRPr lang="en-US" altLang="zh-CN" dirty="0"/>
              </a:p>
              <a:p>
                <a:pPr lvl="1"/>
                <a:r>
                  <a:rPr lang="en-US" altLang="zh-CN" dirty="0"/>
                  <a:t>P</a:t>
                </a:r>
                <a:r>
                  <a:rPr lang="zh-CN" altLang="en-US" dirty="0"/>
                  <a:t>为股价，</a:t>
                </a:r>
                <a:endParaRPr lang="en-US" altLang="zh-CN" dirty="0"/>
              </a:p>
              <a:p>
                <a:pPr lvl="1"/>
                <a:r>
                  <a:rPr lang="en-US" altLang="zh-CN" dirty="0"/>
                  <a:t>EPS</a:t>
                </a:r>
                <a:r>
                  <a:rPr lang="zh-CN" altLang="en-US" dirty="0"/>
                  <a:t>为每股收益（</a:t>
                </a:r>
                <a:r>
                  <a:rPr lang="en-US" altLang="zh-CN" dirty="0"/>
                  <a:t>earning per share</a:t>
                </a:r>
                <a:r>
                  <a:rPr lang="zh-CN" altLang="en-US" dirty="0"/>
                  <a:t>）</a:t>
                </a:r>
                <a:endParaRPr lang="en-US" altLang="zh-CN" dirty="0"/>
              </a:p>
              <a:p>
                <a:r>
                  <a:rPr lang="en-US" altLang="zh-CN" dirty="0"/>
                  <a:t>EPS </a:t>
                </a:r>
                <a:r>
                  <a:rPr lang="zh-CN" altLang="en-US" dirty="0"/>
                  <a:t>有三种选择</a:t>
                </a:r>
                <a:endParaRPr lang="en-US" altLang="zh-CN" dirty="0"/>
              </a:p>
              <a:p>
                <a:pPr lvl="1"/>
                <a:r>
                  <a:rPr lang="zh-CN" altLang="en-US" dirty="0"/>
                  <a:t>上一年报的</a:t>
                </a:r>
                <a:r>
                  <a:rPr lang="en-US" altLang="zh-CN" dirty="0"/>
                  <a:t>EPS </a:t>
                </a:r>
                <a:r>
                  <a:rPr lang="zh-CN" altLang="en-US" dirty="0"/>
                  <a:t> </a:t>
                </a:r>
                <a14:m>
                  <m:oMath xmlns:m="http://schemas.openxmlformats.org/officeDocument/2006/math">
                    <m:r>
                      <a:rPr lang="en-US" altLang="zh-CN" i="1">
                        <a:latin typeface="Cambria Math" panose="02040503050406030204" pitchFamily="18" charset="0"/>
                      </a:rPr>
                      <m:t>⇒</m:t>
                    </m:r>
                  </m:oMath>
                </a14:m>
                <a:r>
                  <a:rPr lang="zh-CN" altLang="en-US" dirty="0"/>
                  <a:t> 静态</a:t>
                </a:r>
                <a:r>
                  <a:rPr lang="en-US" altLang="zh-CN" dirty="0"/>
                  <a:t>PE</a:t>
                </a:r>
              </a:p>
              <a:p>
                <a:pPr lvl="1"/>
                <a:r>
                  <a:rPr lang="zh-CN" altLang="en-US" dirty="0"/>
                  <a:t>过去</a:t>
                </a:r>
                <a:r>
                  <a:rPr lang="en-US" altLang="zh-CN" dirty="0"/>
                  <a:t>12</a:t>
                </a:r>
                <a:r>
                  <a:rPr lang="zh-CN" altLang="en-US" dirty="0"/>
                  <a:t>个月的</a:t>
                </a:r>
                <a:r>
                  <a:rPr lang="en-US" altLang="zh-CN" dirty="0"/>
                  <a:t>EPS </a:t>
                </a:r>
                <a:r>
                  <a:rPr lang="zh-CN" altLang="en-US" dirty="0"/>
                  <a:t> </a:t>
                </a:r>
                <a14:m>
                  <m:oMath xmlns:m="http://schemas.openxmlformats.org/officeDocument/2006/math">
                    <m:r>
                      <a:rPr lang="en-US" altLang="zh-CN" i="1">
                        <a:latin typeface="Cambria Math" panose="02040503050406030204" pitchFamily="18" charset="0"/>
                      </a:rPr>
                      <m:t>⇒</m:t>
                    </m:r>
                  </m:oMath>
                </a14:m>
                <a:r>
                  <a:rPr lang="zh-CN" altLang="en-US" dirty="0"/>
                  <a:t> </a:t>
                </a:r>
                <a:r>
                  <a:rPr lang="en-US" altLang="zh-CN" dirty="0"/>
                  <a:t>PE (TTM, Trailing Twelve Months)</a:t>
                </a:r>
              </a:p>
              <a:p>
                <a:pPr lvl="1"/>
                <a:r>
                  <a:rPr lang="zh-CN" altLang="en-US" dirty="0"/>
                  <a:t>预测值 </a:t>
                </a:r>
                <a14:m>
                  <m:oMath xmlns:m="http://schemas.openxmlformats.org/officeDocument/2006/math">
                    <m:r>
                      <a:rPr lang="en-US" altLang="zh-CN" b="0" i="1" smtClean="0">
                        <a:latin typeface="Cambria Math" panose="02040503050406030204" pitchFamily="18" charset="0"/>
                      </a:rPr>
                      <m:t>⇒</m:t>
                    </m:r>
                  </m:oMath>
                </a14:m>
                <a:r>
                  <a:rPr lang="zh-CN" altLang="en-US" dirty="0"/>
                  <a:t> </a:t>
                </a:r>
                <a:r>
                  <a:rPr lang="en-US" altLang="zh-CN" dirty="0"/>
                  <a:t>Forward PE</a:t>
                </a:r>
              </a:p>
              <a:p>
                <a:r>
                  <a:rPr lang="zh-CN" altLang="en-US" dirty="0"/>
                  <a:t>适用场景</a:t>
                </a:r>
                <a:endParaRPr lang="en-US" altLang="zh-CN" dirty="0"/>
              </a:p>
              <a:p>
                <a:pPr lvl="1"/>
                <a:r>
                  <a:rPr lang="zh-CN" altLang="en-US" dirty="0"/>
                  <a:t>弱周期行业（如服务、一般制造）</a:t>
                </a:r>
                <a:endParaRPr lang="en-US" altLang="zh-CN" dirty="0"/>
              </a:p>
              <a:p>
                <a:pPr lvl="1"/>
                <a:r>
                  <a:rPr lang="zh-CN" altLang="en-US" dirty="0"/>
                  <a:t>公司成熟期</a:t>
                </a:r>
                <a:endParaRPr lang="en-US" altLang="zh-CN" dirty="0"/>
              </a:p>
            </p:txBody>
          </p:sp>
        </mc:Choice>
        <mc:Fallback>
          <p:sp>
            <p:nvSpPr>
              <p:cNvPr id="3" name="内容占位符 2">
                <a:extLst>
                  <a:ext uri="{FF2B5EF4-FFF2-40B4-BE49-F238E27FC236}">
                    <a16:creationId xmlns:a16="http://schemas.microsoft.com/office/drawing/2014/main" id="{981B413B-4995-4B68-9F82-232CCD89C6E5}"/>
                  </a:ext>
                </a:extLst>
              </p:cNvPr>
              <p:cNvSpPr>
                <a:spLocks noGrp="1" noRot="1" noChangeAspect="1" noMove="1" noResize="1" noEditPoints="1" noAdjustHandles="1" noChangeArrowheads="1" noChangeShapeType="1" noTextEdit="1"/>
              </p:cNvSpPr>
              <p:nvPr>
                <p:ph idx="1"/>
              </p:nvPr>
            </p:nvSpPr>
            <p:spPr>
              <a:blipFill>
                <a:blip r:embed="rId2"/>
                <a:stretch>
                  <a:fillRect l="-1481" t="-4313" b="-161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328470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1E12C92-8652-4617-90BE-FBB13C93C535}"/>
              </a:ext>
            </a:extLst>
          </p:cNvPr>
          <p:cNvSpPr>
            <a:spLocks noGrp="1"/>
          </p:cNvSpPr>
          <p:nvPr>
            <p:ph type="title"/>
          </p:nvPr>
        </p:nvSpPr>
        <p:spPr/>
        <p:txBody>
          <a:bodyPr/>
          <a:lstStyle/>
          <a:p>
            <a:r>
              <a:rPr lang="zh-CN" altLang="en-US" dirty="0"/>
              <a:t>美的集团的</a:t>
            </a:r>
            <a:r>
              <a:rPr lang="en-US" altLang="zh-CN" dirty="0"/>
              <a:t>PE</a:t>
            </a:r>
            <a:r>
              <a:rPr lang="zh-CN" altLang="en-US" dirty="0"/>
              <a:t>和股价</a:t>
            </a:r>
          </a:p>
        </p:txBody>
      </p:sp>
      <p:pic>
        <p:nvPicPr>
          <p:cNvPr id="8" name="内容占位符 7">
            <a:extLst>
              <a:ext uri="{FF2B5EF4-FFF2-40B4-BE49-F238E27FC236}">
                <a16:creationId xmlns:a16="http://schemas.microsoft.com/office/drawing/2014/main" id="{EA576C47-B645-4613-B941-458CA8DB5156}"/>
              </a:ext>
            </a:extLst>
          </p:cNvPr>
          <p:cNvPicPr>
            <a:picLocks noGrp="1" noChangeAspect="1"/>
          </p:cNvPicPr>
          <p:nvPr>
            <p:ph idx="1"/>
          </p:nvPr>
        </p:nvPicPr>
        <p:blipFill>
          <a:blip r:embed="rId2"/>
          <a:stretch>
            <a:fillRect/>
          </a:stretch>
        </p:blipFill>
        <p:spPr>
          <a:xfrm>
            <a:off x="457200" y="2394381"/>
            <a:ext cx="8229600" cy="2937600"/>
          </a:xfrm>
          <a:prstGeom prst="rect">
            <a:avLst/>
          </a:prstGeom>
        </p:spPr>
      </p:pic>
    </p:spTree>
    <p:extLst>
      <p:ext uri="{BB962C8B-B14F-4D97-AF65-F5344CB8AC3E}">
        <p14:creationId xmlns:p14="http://schemas.microsoft.com/office/powerpoint/2010/main" val="3342898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BB2978-6762-436B-B85C-9A93525AB667}"/>
              </a:ext>
            </a:extLst>
          </p:cNvPr>
          <p:cNvSpPr>
            <a:spLocks noGrp="1"/>
          </p:cNvSpPr>
          <p:nvPr>
            <p:ph type="title"/>
          </p:nvPr>
        </p:nvSpPr>
        <p:spPr/>
        <p:txBody>
          <a:bodyPr/>
          <a:lstStyle/>
          <a:p>
            <a:r>
              <a:rPr lang="zh-CN" altLang="en-US" dirty="0"/>
              <a:t>自由现金流（</a:t>
            </a:r>
            <a:r>
              <a:rPr lang="en-US" altLang="zh-CN" dirty="0"/>
              <a:t>FCF</a:t>
            </a:r>
            <a:r>
              <a:rPr lang="zh-CN" altLang="en-US" dirty="0"/>
              <a:t>）</a:t>
            </a:r>
          </a:p>
        </p:txBody>
      </p:sp>
      <p:sp>
        <p:nvSpPr>
          <p:cNvPr id="3" name="内容占位符 2">
            <a:extLst>
              <a:ext uri="{FF2B5EF4-FFF2-40B4-BE49-F238E27FC236}">
                <a16:creationId xmlns:a16="http://schemas.microsoft.com/office/drawing/2014/main" id="{2FA966CF-C265-4464-A11B-97C1F6D96424}"/>
              </a:ext>
            </a:extLst>
          </p:cNvPr>
          <p:cNvSpPr>
            <a:spLocks noGrp="1"/>
          </p:cNvSpPr>
          <p:nvPr>
            <p:ph idx="1"/>
          </p:nvPr>
        </p:nvSpPr>
        <p:spPr/>
        <p:txBody>
          <a:bodyPr>
            <a:normAutofit/>
          </a:bodyPr>
          <a:lstStyle/>
          <a:p>
            <a:r>
              <a:rPr lang="en-US" altLang="zh-CN" dirty="0"/>
              <a:t>FCF = OCF – </a:t>
            </a:r>
            <a:r>
              <a:rPr lang="en-US" altLang="zh-CN" dirty="0" err="1"/>
              <a:t>CapEx</a:t>
            </a:r>
            <a:endParaRPr lang="en-US" altLang="zh-CN" dirty="0"/>
          </a:p>
          <a:p>
            <a:pPr marL="0" indent="0">
              <a:buNone/>
            </a:pPr>
            <a:r>
              <a:rPr lang="en-US" altLang="zh-CN" dirty="0"/>
              <a:t>	OCF </a:t>
            </a:r>
            <a:r>
              <a:rPr lang="zh-CN" altLang="en-US" dirty="0"/>
              <a:t>为经营现金流，</a:t>
            </a:r>
            <a:r>
              <a:rPr lang="en-US" altLang="zh-CN" dirty="0" err="1"/>
              <a:t>CapEx</a:t>
            </a:r>
            <a:r>
              <a:rPr lang="zh-CN" altLang="en-US" dirty="0"/>
              <a:t>为资本开支。</a:t>
            </a:r>
            <a:endParaRPr lang="en-US" altLang="zh-CN" dirty="0"/>
          </a:p>
          <a:p>
            <a:r>
              <a:rPr lang="zh-CN" altLang="en-US" dirty="0"/>
              <a:t>为什么要看现金流？</a:t>
            </a:r>
            <a:endParaRPr lang="en-US" altLang="zh-CN" dirty="0"/>
          </a:p>
          <a:p>
            <a:pPr lvl="1"/>
            <a:r>
              <a:rPr lang="zh-CN" altLang="en-US" dirty="0"/>
              <a:t>利润不等于现金流，利润的</a:t>
            </a:r>
            <a:r>
              <a:rPr lang="en-US" altLang="zh-CN" dirty="0"/>
              <a:t>“</a:t>
            </a:r>
            <a:r>
              <a:rPr lang="zh-CN" altLang="en-US" dirty="0"/>
              <a:t>成色</a:t>
            </a:r>
            <a:r>
              <a:rPr lang="en-US" altLang="zh-CN" dirty="0"/>
              <a:t>”</a:t>
            </a:r>
            <a:r>
              <a:rPr lang="zh-CN" altLang="en-US" dirty="0"/>
              <a:t>看现金流</a:t>
            </a:r>
            <a:endParaRPr lang="en-US" altLang="zh-CN" dirty="0"/>
          </a:p>
          <a:p>
            <a:r>
              <a:rPr lang="zh-CN" altLang="en-US" dirty="0"/>
              <a:t>为什么要看自由现金流？</a:t>
            </a:r>
            <a:endParaRPr lang="en-US" altLang="zh-CN" dirty="0"/>
          </a:p>
          <a:p>
            <a:pPr lvl="1"/>
            <a:r>
              <a:rPr lang="zh-CN" altLang="en-US" dirty="0"/>
              <a:t>自由现金流是真正</a:t>
            </a:r>
            <a:r>
              <a:rPr lang="en-US" altLang="zh-CN" dirty="0"/>
              <a:t>“</a:t>
            </a:r>
            <a:r>
              <a:rPr lang="zh-CN" altLang="en-US" dirty="0"/>
              <a:t>进来的钱</a:t>
            </a:r>
            <a:r>
              <a:rPr lang="en-US" altLang="zh-CN" dirty="0"/>
              <a:t>”</a:t>
            </a:r>
            <a:r>
              <a:rPr lang="zh-CN" altLang="en-US" dirty="0"/>
              <a:t>，可以用于投资、还债、或回报股东。</a:t>
            </a:r>
            <a:endParaRPr lang="en-US" altLang="zh-CN" dirty="0"/>
          </a:p>
          <a:p>
            <a:r>
              <a:rPr lang="zh-CN" altLang="en-US" dirty="0"/>
              <a:t>每股</a:t>
            </a:r>
            <a:r>
              <a:rPr lang="en-US" altLang="zh-CN" dirty="0"/>
              <a:t>FCF/P </a:t>
            </a:r>
            <a:r>
              <a:rPr lang="zh-CN" altLang="en-US" dirty="0"/>
              <a:t>或 </a:t>
            </a:r>
            <a:r>
              <a:rPr lang="en-US" altLang="zh-CN" dirty="0"/>
              <a:t>FCF/</a:t>
            </a:r>
            <a:r>
              <a:rPr lang="zh-CN" altLang="en-US" dirty="0"/>
              <a:t>市值：可以衡量现金回报。</a:t>
            </a:r>
            <a:r>
              <a:rPr lang="en-US" altLang="zh-CN" dirty="0"/>
              <a:t> </a:t>
            </a:r>
          </a:p>
          <a:p>
            <a:endParaRPr lang="zh-CN" altLang="en-US" dirty="0"/>
          </a:p>
        </p:txBody>
      </p:sp>
    </p:spTree>
    <p:extLst>
      <p:ext uri="{BB962C8B-B14F-4D97-AF65-F5344CB8AC3E}">
        <p14:creationId xmlns:p14="http://schemas.microsoft.com/office/powerpoint/2010/main" val="187803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550A87-0A0E-43D7-8443-986355A67B42}"/>
              </a:ext>
            </a:extLst>
          </p:cNvPr>
          <p:cNvSpPr>
            <a:spLocks noGrp="1"/>
          </p:cNvSpPr>
          <p:nvPr>
            <p:ph type="title"/>
          </p:nvPr>
        </p:nvSpPr>
        <p:spPr/>
        <p:txBody>
          <a:bodyPr/>
          <a:lstStyle/>
          <a:p>
            <a:r>
              <a:rPr lang="zh-CN" altLang="en-US" dirty="0"/>
              <a:t>案例：融创服务的自由现金流</a:t>
            </a:r>
          </a:p>
        </p:txBody>
      </p:sp>
      <p:graphicFrame>
        <p:nvGraphicFramePr>
          <p:cNvPr id="4" name="内容占位符 3">
            <a:extLst>
              <a:ext uri="{FF2B5EF4-FFF2-40B4-BE49-F238E27FC236}">
                <a16:creationId xmlns:a16="http://schemas.microsoft.com/office/drawing/2014/main" id="{A0DDBED0-D105-4492-BE11-39DFDADC069C}"/>
              </a:ext>
            </a:extLst>
          </p:cNvPr>
          <p:cNvGraphicFramePr>
            <a:graphicFrameLocks noGrp="1"/>
          </p:cNvGraphicFramePr>
          <p:nvPr>
            <p:ph sz="half" idx="1"/>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5" name="内容占位符 4">
            <a:extLst>
              <a:ext uri="{FF2B5EF4-FFF2-40B4-BE49-F238E27FC236}">
                <a16:creationId xmlns:a16="http://schemas.microsoft.com/office/drawing/2014/main" id="{7FD5FC59-8A92-44C0-93D8-C2F3C1798F8C}"/>
              </a:ext>
            </a:extLst>
          </p:cNvPr>
          <p:cNvPicPr>
            <a:picLocks noGrp="1" noChangeAspect="1"/>
          </p:cNvPicPr>
          <p:nvPr>
            <p:ph sz="half" idx="2"/>
          </p:nvPr>
        </p:nvPicPr>
        <p:blipFill>
          <a:blip r:embed="rId3"/>
          <a:stretch>
            <a:fillRect/>
          </a:stretch>
        </p:blipFill>
        <p:spPr>
          <a:xfrm>
            <a:off x="5120360" y="1600200"/>
            <a:ext cx="3094280" cy="4525963"/>
          </a:xfrm>
          <a:prstGeom prst="rect">
            <a:avLst/>
          </a:prstGeom>
        </p:spPr>
      </p:pic>
    </p:spTree>
    <p:extLst>
      <p:ext uri="{BB962C8B-B14F-4D97-AF65-F5344CB8AC3E}">
        <p14:creationId xmlns:p14="http://schemas.microsoft.com/office/powerpoint/2010/main" val="717324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E12524-0947-4667-B8C5-93853FABAA52}"/>
              </a:ext>
            </a:extLst>
          </p:cNvPr>
          <p:cNvSpPr>
            <a:spLocks noGrp="1"/>
          </p:cNvSpPr>
          <p:nvPr>
            <p:ph type="title"/>
          </p:nvPr>
        </p:nvSpPr>
        <p:spPr/>
        <p:txBody>
          <a:bodyPr/>
          <a:lstStyle/>
          <a:p>
            <a:r>
              <a:rPr lang="zh-CN" altLang="en-US" dirty="0"/>
              <a:t>市净率</a:t>
            </a:r>
          </a:p>
        </p:txBody>
      </p:sp>
      <p:sp>
        <p:nvSpPr>
          <p:cNvPr id="3" name="内容占位符 2">
            <a:extLst>
              <a:ext uri="{FF2B5EF4-FFF2-40B4-BE49-F238E27FC236}">
                <a16:creationId xmlns:a16="http://schemas.microsoft.com/office/drawing/2014/main" id="{EFDA5CFC-C8A5-451B-9721-3DB6AAF12008}"/>
              </a:ext>
            </a:extLst>
          </p:cNvPr>
          <p:cNvSpPr>
            <a:spLocks noGrp="1"/>
          </p:cNvSpPr>
          <p:nvPr>
            <p:ph idx="1"/>
          </p:nvPr>
        </p:nvSpPr>
        <p:spPr/>
        <p:txBody>
          <a:bodyPr>
            <a:normAutofit/>
          </a:bodyPr>
          <a:lstStyle/>
          <a:p>
            <a:r>
              <a:rPr lang="zh-CN" altLang="en-US" dirty="0"/>
              <a:t>市净率 </a:t>
            </a:r>
            <a:r>
              <a:rPr lang="en-US" altLang="zh-CN" dirty="0"/>
              <a:t>PB = P/B,</a:t>
            </a:r>
          </a:p>
          <a:p>
            <a:pPr lvl="1"/>
            <a:r>
              <a:rPr lang="en-US" altLang="zh-CN" dirty="0"/>
              <a:t>P</a:t>
            </a:r>
            <a:r>
              <a:rPr lang="zh-CN" altLang="en-US" dirty="0"/>
              <a:t>为股价</a:t>
            </a:r>
            <a:endParaRPr lang="en-US" altLang="zh-CN" dirty="0"/>
          </a:p>
          <a:p>
            <a:pPr lvl="1"/>
            <a:r>
              <a:rPr lang="en-US" altLang="zh-CN" dirty="0"/>
              <a:t>B</a:t>
            </a:r>
            <a:r>
              <a:rPr lang="zh-CN" altLang="en-US" dirty="0"/>
              <a:t>为每股净资产</a:t>
            </a:r>
            <a:endParaRPr lang="en-US" altLang="zh-CN" dirty="0"/>
          </a:p>
          <a:p>
            <a:r>
              <a:rPr lang="zh-CN" altLang="en-US" dirty="0"/>
              <a:t>适用场景</a:t>
            </a:r>
            <a:endParaRPr lang="en-US" altLang="zh-CN" dirty="0"/>
          </a:p>
          <a:p>
            <a:pPr lvl="1"/>
            <a:r>
              <a:rPr lang="zh-CN" altLang="en-US" dirty="0"/>
              <a:t>周期行业</a:t>
            </a:r>
            <a:endParaRPr lang="en-US" altLang="zh-CN" dirty="0"/>
          </a:p>
          <a:p>
            <a:pPr lvl="1"/>
            <a:r>
              <a:rPr lang="zh-CN" altLang="en-US" dirty="0"/>
              <a:t>低负债行业</a:t>
            </a:r>
            <a:endParaRPr lang="en-US" altLang="zh-CN" dirty="0"/>
          </a:p>
        </p:txBody>
      </p:sp>
    </p:spTree>
    <p:extLst>
      <p:ext uri="{BB962C8B-B14F-4D97-AF65-F5344CB8AC3E}">
        <p14:creationId xmlns:p14="http://schemas.microsoft.com/office/powerpoint/2010/main" val="3190643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2655010-8099-4F3E-9015-F14185A48EE9}"/>
              </a:ext>
            </a:extLst>
          </p:cNvPr>
          <p:cNvSpPr>
            <a:spLocks noGrp="1"/>
          </p:cNvSpPr>
          <p:nvPr>
            <p:ph type="title"/>
          </p:nvPr>
        </p:nvSpPr>
        <p:spPr/>
        <p:txBody>
          <a:bodyPr/>
          <a:lstStyle/>
          <a:p>
            <a:r>
              <a:rPr lang="zh-CN" altLang="en-US" dirty="0"/>
              <a:t>中国铝业的</a:t>
            </a:r>
            <a:r>
              <a:rPr lang="en-US" altLang="zh-CN" dirty="0"/>
              <a:t>PB</a:t>
            </a:r>
            <a:r>
              <a:rPr lang="zh-CN" altLang="en-US" dirty="0"/>
              <a:t>和股价</a:t>
            </a:r>
          </a:p>
        </p:txBody>
      </p:sp>
      <p:pic>
        <p:nvPicPr>
          <p:cNvPr id="5" name="内容占位符 4">
            <a:extLst>
              <a:ext uri="{FF2B5EF4-FFF2-40B4-BE49-F238E27FC236}">
                <a16:creationId xmlns:a16="http://schemas.microsoft.com/office/drawing/2014/main" id="{930BF0BD-DA72-4E07-AC52-2837EEAB84B3}"/>
              </a:ext>
            </a:extLst>
          </p:cNvPr>
          <p:cNvPicPr>
            <a:picLocks noGrp="1" noChangeAspect="1"/>
          </p:cNvPicPr>
          <p:nvPr>
            <p:ph idx="1"/>
          </p:nvPr>
        </p:nvPicPr>
        <p:blipFill>
          <a:blip r:embed="rId2"/>
          <a:stretch>
            <a:fillRect/>
          </a:stretch>
        </p:blipFill>
        <p:spPr>
          <a:xfrm>
            <a:off x="457200" y="2390539"/>
            <a:ext cx="8229600" cy="2945285"/>
          </a:xfrm>
          <a:prstGeom prst="rect">
            <a:avLst/>
          </a:prstGeom>
        </p:spPr>
      </p:pic>
    </p:spTree>
    <p:extLst>
      <p:ext uri="{BB962C8B-B14F-4D97-AF65-F5344CB8AC3E}">
        <p14:creationId xmlns:p14="http://schemas.microsoft.com/office/powerpoint/2010/main" val="2567578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AEAE2E-2664-49AF-8A90-4B73DAA7BE41}"/>
              </a:ext>
            </a:extLst>
          </p:cNvPr>
          <p:cNvSpPr>
            <a:spLocks noGrp="1"/>
          </p:cNvSpPr>
          <p:nvPr>
            <p:ph type="title"/>
          </p:nvPr>
        </p:nvSpPr>
        <p:spPr/>
        <p:txBody>
          <a:bodyPr/>
          <a:lstStyle/>
          <a:p>
            <a:r>
              <a:rPr lang="zh-CN" altLang="en-US" dirty="0"/>
              <a:t>中国平安</a:t>
            </a:r>
          </a:p>
        </p:txBody>
      </p:sp>
      <p:pic>
        <p:nvPicPr>
          <p:cNvPr id="5" name="内容占位符 4">
            <a:extLst>
              <a:ext uri="{FF2B5EF4-FFF2-40B4-BE49-F238E27FC236}">
                <a16:creationId xmlns:a16="http://schemas.microsoft.com/office/drawing/2014/main" id="{00DEED3D-3E63-43EA-A204-4A6E2ECC1488}"/>
              </a:ext>
            </a:extLst>
          </p:cNvPr>
          <p:cNvPicPr>
            <a:picLocks noGrp="1" noChangeAspect="1"/>
          </p:cNvPicPr>
          <p:nvPr>
            <p:ph idx="1"/>
          </p:nvPr>
        </p:nvPicPr>
        <p:blipFill>
          <a:blip r:embed="rId2"/>
          <a:stretch>
            <a:fillRect/>
          </a:stretch>
        </p:blipFill>
        <p:spPr>
          <a:xfrm>
            <a:off x="457200" y="2400809"/>
            <a:ext cx="8229600" cy="2924745"/>
          </a:xfrm>
          <a:prstGeom prst="rect">
            <a:avLst/>
          </a:prstGeom>
        </p:spPr>
      </p:pic>
    </p:spTree>
    <p:extLst>
      <p:ext uri="{BB962C8B-B14F-4D97-AF65-F5344CB8AC3E}">
        <p14:creationId xmlns:p14="http://schemas.microsoft.com/office/powerpoint/2010/main" val="4003908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41DC15-5E3D-4CBC-AB01-39096B04C6EC}"/>
              </a:ext>
            </a:extLst>
          </p:cNvPr>
          <p:cNvSpPr>
            <a:spLocks noGrp="1"/>
          </p:cNvSpPr>
          <p:nvPr>
            <p:ph type="title"/>
          </p:nvPr>
        </p:nvSpPr>
        <p:spPr/>
        <p:txBody>
          <a:bodyPr/>
          <a:lstStyle/>
          <a:p>
            <a:r>
              <a:rPr lang="zh-CN" altLang="en-US" dirty="0"/>
              <a:t>市销率</a:t>
            </a:r>
          </a:p>
        </p:txBody>
      </p:sp>
      <p:sp>
        <p:nvSpPr>
          <p:cNvPr id="3" name="内容占位符 2">
            <a:extLst>
              <a:ext uri="{FF2B5EF4-FFF2-40B4-BE49-F238E27FC236}">
                <a16:creationId xmlns:a16="http://schemas.microsoft.com/office/drawing/2014/main" id="{186BC796-E817-43E7-BC8D-108614E4C949}"/>
              </a:ext>
            </a:extLst>
          </p:cNvPr>
          <p:cNvSpPr>
            <a:spLocks noGrp="1"/>
          </p:cNvSpPr>
          <p:nvPr>
            <p:ph idx="1"/>
          </p:nvPr>
        </p:nvSpPr>
        <p:spPr/>
        <p:txBody>
          <a:bodyPr/>
          <a:lstStyle/>
          <a:p>
            <a:r>
              <a:rPr lang="zh-CN" altLang="en-US" dirty="0"/>
              <a:t>市销率 </a:t>
            </a:r>
            <a:r>
              <a:rPr lang="en-US" altLang="zh-CN" dirty="0"/>
              <a:t>PS = P/S</a:t>
            </a:r>
          </a:p>
          <a:p>
            <a:pPr lvl="1"/>
            <a:r>
              <a:rPr lang="en-US" altLang="zh-CN" dirty="0"/>
              <a:t>P</a:t>
            </a:r>
            <a:r>
              <a:rPr lang="zh-CN" altLang="en-US" dirty="0"/>
              <a:t>为股价，</a:t>
            </a:r>
            <a:r>
              <a:rPr lang="en-US" altLang="zh-CN" dirty="0"/>
              <a:t>S</a:t>
            </a:r>
            <a:r>
              <a:rPr lang="zh-CN" altLang="en-US" dirty="0"/>
              <a:t>为每股销售收入</a:t>
            </a:r>
            <a:endParaRPr lang="en-US" altLang="zh-CN" dirty="0"/>
          </a:p>
          <a:p>
            <a:r>
              <a:rPr lang="zh-CN" altLang="en-US" dirty="0"/>
              <a:t>适用场景</a:t>
            </a:r>
            <a:endParaRPr lang="en-US" altLang="zh-CN" dirty="0"/>
          </a:p>
          <a:p>
            <a:pPr lvl="1"/>
            <a:r>
              <a:rPr lang="zh-CN" altLang="en-US" dirty="0"/>
              <a:t>初创或成长期</a:t>
            </a:r>
          </a:p>
        </p:txBody>
      </p:sp>
    </p:spTree>
    <p:extLst>
      <p:ext uri="{BB962C8B-B14F-4D97-AF65-F5344CB8AC3E}">
        <p14:creationId xmlns:p14="http://schemas.microsoft.com/office/powerpoint/2010/main" val="3169041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76652F-705F-4248-B7FC-1C96AE8DAB15}"/>
              </a:ext>
            </a:extLst>
          </p:cNvPr>
          <p:cNvSpPr>
            <a:spLocks noGrp="1"/>
          </p:cNvSpPr>
          <p:nvPr>
            <p:ph type="title"/>
          </p:nvPr>
        </p:nvSpPr>
        <p:spPr/>
        <p:txBody>
          <a:bodyPr/>
          <a:lstStyle/>
          <a:p>
            <a:r>
              <a:rPr lang="zh-CN" altLang="en-US" dirty="0"/>
              <a:t>内容</a:t>
            </a:r>
          </a:p>
        </p:txBody>
      </p:sp>
      <p:sp>
        <p:nvSpPr>
          <p:cNvPr id="3" name="内容占位符 2">
            <a:extLst>
              <a:ext uri="{FF2B5EF4-FFF2-40B4-BE49-F238E27FC236}">
                <a16:creationId xmlns:a16="http://schemas.microsoft.com/office/drawing/2014/main" id="{4E150BBB-32EE-4F8E-AE8C-DD69660416B3}"/>
              </a:ext>
            </a:extLst>
          </p:cNvPr>
          <p:cNvSpPr>
            <a:spLocks noGrp="1"/>
          </p:cNvSpPr>
          <p:nvPr>
            <p:ph idx="1"/>
          </p:nvPr>
        </p:nvSpPr>
        <p:spPr/>
        <p:txBody>
          <a:bodyPr>
            <a:normAutofit/>
          </a:bodyPr>
          <a:lstStyle/>
          <a:p>
            <a:r>
              <a:rPr lang="zh-CN" altLang="en-US" dirty="0"/>
              <a:t>引论</a:t>
            </a:r>
            <a:endParaRPr lang="en-US" altLang="zh-CN" dirty="0"/>
          </a:p>
          <a:p>
            <a:r>
              <a:rPr lang="zh-CN" altLang="en-US" dirty="0"/>
              <a:t>估值方法和指标</a:t>
            </a:r>
            <a:endParaRPr lang="en-US" altLang="zh-CN" dirty="0"/>
          </a:p>
          <a:p>
            <a:r>
              <a:rPr lang="zh-CN" altLang="en-US" dirty="0"/>
              <a:t>什么是好公司</a:t>
            </a:r>
            <a:endParaRPr lang="en-US" altLang="zh-CN" dirty="0"/>
          </a:p>
          <a:p>
            <a:r>
              <a:rPr lang="zh-CN" altLang="en-US" dirty="0"/>
              <a:t>买卖的智慧</a:t>
            </a:r>
            <a:endParaRPr lang="en-US" altLang="zh-CN" dirty="0"/>
          </a:p>
          <a:p>
            <a:r>
              <a:rPr lang="zh-CN" altLang="en-US" dirty="0"/>
              <a:t>结束语</a:t>
            </a:r>
          </a:p>
        </p:txBody>
      </p:sp>
    </p:spTree>
    <p:extLst>
      <p:ext uri="{BB962C8B-B14F-4D97-AF65-F5344CB8AC3E}">
        <p14:creationId xmlns:p14="http://schemas.microsoft.com/office/powerpoint/2010/main" val="3664171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40B629-7048-4AF3-A681-1E22FA1D189C}"/>
              </a:ext>
            </a:extLst>
          </p:cNvPr>
          <p:cNvSpPr>
            <a:spLocks noGrp="1"/>
          </p:cNvSpPr>
          <p:nvPr>
            <p:ph type="title"/>
          </p:nvPr>
        </p:nvSpPr>
        <p:spPr/>
        <p:txBody>
          <a:bodyPr/>
          <a:lstStyle/>
          <a:p>
            <a:r>
              <a:rPr lang="zh-CN" altLang="en-US" dirty="0"/>
              <a:t>美团的</a:t>
            </a:r>
            <a:r>
              <a:rPr lang="en-US" altLang="zh-CN" dirty="0"/>
              <a:t>PS</a:t>
            </a:r>
            <a:r>
              <a:rPr lang="zh-CN" altLang="en-US" dirty="0"/>
              <a:t>和股价</a:t>
            </a:r>
          </a:p>
        </p:txBody>
      </p:sp>
      <p:pic>
        <p:nvPicPr>
          <p:cNvPr id="5" name="内容占位符 4">
            <a:extLst>
              <a:ext uri="{FF2B5EF4-FFF2-40B4-BE49-F238E27FC236}">
                <a16:creationId xmlns:a16="http://schemas.microsoft.com/office/drawing/2014/main" id="{1C943E19-9952-4D11-AB7C-551DC3ED5C1F}"/>
              </a:ext>
            </a:extLst>
          </p:cNvPr>
          <p:cNvPicPr>
            <a:picLocks noGrp="1" noChangeAspect="1"/>
          </p:cNvPicPr>
          <p:nvPr>
            <p:ph idx="1"/>
          </p:nvPr>
        </p:nvPicPr>
        <p:blipFill>
          <a:blip r:embed="rId2"/>
          <a:stretch>
            <a:fillRect/>
          </a:stretch>
        </p:blipFill>
        <p:spPr>
          <a:xfrm>
            <a:off x="457200" y="2389928"/>
            <a:ext cx="8229600" cy="2946506"/>
          </a:xfrm>
          <a:prstGeom prst="rect">
            <a:avLst/>
          </a:prstGeom>
        </p:spPr>
      </p:pic>
    </p:spTree>
    <p:extLst>
      <p:ext uri="{BB962C8B-B14F-4D97-AF65-F5344CB8AC3E}">
        <p14:creationId xmlns:p14="http://schemas.microsoft.com/office/powerpoint/2010/main" val="395928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265469-7361-46D2-8FA4-51268B761E8B}"/>
              </a:ext>
            </a:extLst>
          </p:cNvPr>
          <p:cNvSpPr>
            <a:spLocks noGrp="1"/>
          </p:cNvSpPr>
          <p:nvPr>
            <p:ph type="title"/>
          </p:nvPr>
        </p:nvSpPr>
        <p:spPr/>
        <p:txBody>
          <a:bodyPr/>
          <a:lstStyle/>
          <a:p>
            <a:r>
              <a:rPr lang="zh-CN" altLang="en-US" dirty="0"/>
              <a:t>用好估值指标</a:t>
            </a:r>
          </a:p>
        </p:txBody>
      </p:sp>
      <p:sp>
        <p:nvSpPr>
          <p:cNvPr id="3" name="内容占位符 2">
            <a:extLst>
              <a:ext uri="{FF2B5EF4-FFF2-40B4-BE49-F238E27FC236}">
                <a16:creationId xmlns:a16="http://schemas.microsoft.com/office/drawing/2014/main" id="{6A80C935-BEA0-463D-AC0D-532A03DE124D}"/>
              </a:ext>
            </a:extLst>
          </p:cNvPr>
          <p:cNvSpPr>
            <a:spLocks noGrp="1"/>
          </p:cNvSpPr>
          <p:nvPr>
            <p:ph idx="1"/>
          </p:nvPr>
        </p:nvSpPr>
        <p:spPr>
          <a:xfrm>
            <a:off x="457200" y="1628800"/>
            <a:ext cx="8229600" cy="4525963"/>
          </a:xfrm>
        </p:spPr>
        <p:txBody>
          <a:bodyPr/>
          <a:lstStyle/>
          <a:p>
            <a:r>
              <a:rPr lang="zh-CN" altLang="en-US" dirty="0"/>
              <a:t>没有可以依赖的单一指标，让多个指标发挥作用。</a:t>
            </a:r>
            <a:endParaRPr lang="en-US" altLang="zh-CN" dirty="0"/>
          </a:p>
          <a:p>
            <a:pPr lvl="1"/>
            <a:r>
              <a:rPr lang="zh-CN" altLang="en-US" dirty="0"/>
              <a:t>不同行业用不同指标（周期行业，非周期行业）。</a:t>
            </a:r>
            <a:endParaRPr lang="en-US" altLang="zh-CN" dirty="0"/>
          </a:p>
          <a:p>
            <a:pPr lvl="1"/>
            <a:r>
              <a:rPr lang="zh-CN" altLang="en-US" dirty="0"/>
              <a:t>不同成长阶段用不同指标（初创、年轻成长、成熟成长、成熟、衰落）。</a:t>
            </a:r>
            <a:endParaRPr lang="en-US" altLang="zh-CN" dirty="0"/>
          </a:p>
          <a:p>
            <a:r>
              <a:rPr lang="zh-CN" altLang="en-US" dirty="0"/>
              <a:t>在不同成长或周期阶段，有不同的指标特征（上涨预期、主升、顶部）。</a:t>
            </a:r>
          </a:p>
        </p:txBody>
      </p:sp>
    </p:spTree>
    <p:extLst>
      <p:ext uri="{BB962C8B-B14F-4D97-AF65-F5344CB8AC3E}">
        <p14:creationId xmlns:p14="http://schemas.microsoft.com/office/powerpoint/2010/main" val="1512143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966F01-92E1-4E78-9E0A-11F8095EEA33}"/>
              </a:ext>
            </a:extLst>
          </p:cNvPr>
          <p:cNvSpPr>
            <a:spLocks noGrp="1"/>
          </p:cNvSpPr>
          <p:nvPr>
            <p:ph type="title"/>
          </p:nvPr>
        </p:nvSpPr>
        <p:spPr/>
        <p:txBody>
          <a:bodyPr/>
          <a:lstStyle/>
          <a:p>
            <a:r>
              <a:rPr lang="zh-CN" altLang="en-US" dirty="0"/>
              <a:t>用好估值指标</a:t>
            </a:r>
          </a:p>
        </p:txBody>
      </p:sp>
      <p:sp>
        <p:nvSpPr>
          <p:cNvPr id="3" name="内容占位符 2">
            <a:extLst>
              <a:ext uri="{FF2B5EF4-FFF2-40B4-BE49-F238E27FC236}">
                <a16:creationId xmlns:a16="http://schemas.microsoft.com/office/drawing/2014/main" id="{76D0F365-958F-42A7-A535-335D78DBC020}"/>
              </a:ext>
            </a:extLst>
          </p:cNvPr>
          <p:cNvSpPr>
            <a:spLocks noGrp="1"/>
          </p:cNvSpPr>
          <p:nvPr>
            <p:ph idx="1"/>
          </p:nvPr>
        </p:nvSpPr>
        <p:spPr/>
        <p:txBody>
          <a:bodyPr/>
          <a:lstStyle/>
          <a:p>
            <a:r>
              <a:rPr lang="zh-CN" altLang="en-US" dirty="0"/>
              <a:t>两种思路：</a:t>
            </a:r>
            <a:endParaRPr lang="en-US" altLang="zh-CN" dirty="0"/>
          </a:p>
          <a:p>
            <a:pPr marL="0" indent="0">
              <a:buNone/>
            </a:pPr>
            <a:r>
              <a:rPr lang="zh-CN" altLang="en-US" dirty="0"/>
              <a:t>  </a:t>
            </a:r>
            <a:endParaRPr lang="en-US" altLang="zh-CN" dirty="0"/>
          </a:p>
          <a:p>
            <a:pPr marL="0" indent="0">
              <a:buNone/>
            </a:pPr>
            <a:r>
              <a:rPr lang="en-US" altLang="zh-CN" dirty="0"/>
              <a:t>  </a:t>
            </a:r>
            <a:r>
              <a:rPr lang="zh-CN" altLang="en-US" dirty="0"/>
              <a:t>在低估值股票中找被错杀的</a:t>
            </a:r>
            <a:endParaRPr lang="en-US" altLang="zh-CN" dirty="0"/>
          </a:p>
          <a:p>
            <a:pPr marL="0" indent="0">
              <a:buNone/>
            </a:pPr>
            <a:endParaRPr lang="en-US" altLang="zh-CN" dirty="0"/>
          </a:p>
          <a:p>
            <a:pPr marL="0" indent="0">
              <a:buNone/>
            </a:pPr>
            <a:r>
              <a:rPr lang="zh-CN" altLang="en-US" dirty="0"/>
              <a:t>  在高估值股票中寻找低估的</a:t>
            </a:r>
          </a:p>
          <a:p>
            <a:endParaRPr lang="en-US" altLang="zh-CN" dirty="0"/>
          </a:p>
        </p:txBody>
      </p:sp>
    </p:spTree>
    <p:extLst>
      <p:ext uri="{BB962C8B-B14F-4D97-AF65-F5344CB8AC3E}">
        <p14:creationId xmlns:p14="http://schemas.microsoft.com/office/powerpoint/2010/main" val="982278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EAB077-3574-4AA6-BAC9-9ABE697F8752}"/>
              </a:ext>
            </a:extLst>
          </p:cNvPr>
          <p:cNvSpPr>
            <a:spLocks noGrp="1"/>
          </p:cNvSpPr>
          <p:nvPr>
            <p:ph type="title"/>
          </p:nvPr>
        </p:nvSpPr>
        <p:spPr/>
        <p:txBody>
          <a:bodyPr/>
          <a:lstStyle/>
          <a:p>
            <a:r>
              <a:rPr lang="zh-CN" altLang="en-US" dirty="0"/>
              <a:t>有效市场</a:t>
            </a:r>
          </a:p>
        </p:txBody>
      </p:sp>
      <p:sp>
        <p:nvSpPr>
          <p:cNvPr id="3" name="内容占位符 2">
            <a:extLst>
              <a:ext uri="{FF2B5EF4-FFF2-40B4-BE49-F238E27FC236}">
                <a16:creationId xmlns:a16="http://schemas.microsoft.com/office/drawing/2014/main" id="{423C6678-C4A8-4DCA-A5B0-16B9FB750533}"/>
              </a:ext>
            </a:extLst>
          </p:cNvPr>
          <p:cNvSpPr>
            <a:spLocks noGrp="1"/>
          </p:cNvSpPr>
          <p:nvPr>
            <p:ph idx="1"/>
          </p:nvPr>
        </p:nvSpPr>
        <p:spPr/>
        <p:txBody>
          <a:bodyPr/>
          <a:lstStyle/>
          <a:p>
            <a:r>
              <a:rPr lang="zh-CN" altLang="en-US" dirty="0"/>
              <a:t>有效市场（</a:t>
            </a:r>
            <a:r>
              <a:rPr lang="en-US" altLang="zh-CN" dirty="0"/>
              <a:t>Efficient Market</a:t>
            </a:r>
            <a:r>
              <a:rPr lang="zh-CN" altLang="en-US" dirty="0"/>
              <a:t>）：市场价格反映所有信息。</a:t>
            </a:r>
            <a:endParaRPr lang="en-US" altLang="zh-CN" dirty="0"/>
          </a:p>
          <a:p>
            <a:endParaRPr lang="en-US" altLang="zh-CN" dirty="0"/>
          </a:p>
          <a:p>
            <a:endParaRPr lang="en-US" altLang="zh-CN" dirty="0"/>
          </a:p>
          <a:p>
            <a:endParaRPr lang="en-US" altLang="zh-CN" dirty="0"/>
          </a:p>
          <a:p>
            <a:r>
              <a:rPr lang="zh-CN" altLang="en-US" dirty="0"/>
              <a:t>现实中，市场大体有效。</a:t>
            </a:r>
          </a:p>
          <a:p>
            <a:endParaRPr lang="zh-CN" altLang="en-US" dirty="0"/>
          </a:p>
        </p:txBody>
      </p:sp>
      <p:sp>
        <p:nvSpPr>
          <p:cNvPr id="4" name="箭头: 右 3">
            <a:extLst>
              <a:ext uri="{FF2B5EF4-FFF2-40B4-BE49-F238E27FC236}">
                <a16:creationId xmlns:a16="http://schemas.microsoft.com/office/drawing/2014/main" id="{9C025CBD-8685-4D72-9EBF-486875308296}"/>
              </a:ext>
            </a:extLst>
          </p:cNvPr>
          <p:cNvSpPr/>
          <p:nvPr/>
        </p:nvSpPr>
        <p:spPr>
          <a:xfrm>
            <a:off x="1187624" y="3068960"/>
            <a:ext cx="64807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FA6AB94D-F9B3-415C-A0DD-A7B0C0D1C461}"/>
              </a:ext>
            </a:extLst>
          </p:cNvPr>
          <p:cNvSpPr txBox="1"/>
          <p:nvPr/>
        </p:nvSpPr>
        <p:spPr>
          <a:xfrm>
            <a:off x="2051720" y="2852936"/>
            <a:ext cx="5832648" cy="1077218"/>
          </a:xfrm>
          <a:prstGeom prst="rect">
            <a:avLst/>
          </a:prstGeom>
          <a:noFill/>
        </p:spPr>
        <p:txBody>
          <a:bodyPr wrap="square" rtlCol="0">
            <a:spAutoFit/>
          </a:bodyPr>
          <a:lstStyle/>
          <a:p>
            <a:r>
              <a:rPr lang="zh-CN" altLang="en-US" sz="3200" dirty="0"/>
              <a:t>低估值股票都有低估的道理。</a:t>
            </a:r>
            <a:endParaRPr lang="en-US" altLang="zh-CN" sz="3200" dirty="0"/>
          </a:p>
          <a:p>
            <a:r>
              <a:rPr lang="zh-CN" altLang="en-US" sz="3200" dirty="0"/>
              <a:t>高估值股票都有高估的道理。</a:t>
            </a:r>
          </a:p>
        </p:txBody>
      </p:sp>
      <p:sp>
        <p:nvSpPr>
          <p:cNvPr id="6" name="文本框 5">
            <a:extLst>
              <a:ext uri="{FF2B5EF4-FFF2-40B4-BE49-F238E27FC236}">
                <a16:creationId xmlns:a16="http://schemas.microsoft.com/office/drawing/2014/main" id="{AE02B8D3-2FEE-4059-BF2A-3038C4F6CF30}"/>
              </a:ext>
            </a:extLst>
          </p:cNvPr>
          <p:cNvSpPr txBox="1"/>
          <p:nvPr/>
        </p:nvSpPr>
        <p:spPr>
          <a:xfrm>
            <a:off x="2123728" y="5116542"/>
            <a:ext cx="6340197" cy="1077218"/>
          </a:xfrm>
          <a:prstGeom prst="rect">
            <a:avLst/>
          </a:prstGeom>
          <a:noFill/>
        </p:spPr>
        <p:txBody>
          <a:bodyPr wrap="none" rtlCol="0">
            <a:spAutoFit/>
          </a:bodyPr>
          <a:lstStyle/>
          <a:p>
            <a:r>
              <a:rPr lang="zh-CN" altLang="en-US" sz="3200" dirty="0"/>
              <a:t>错杀的股票不是没有，但比较少。</a:t>
            </a:r>
            <a:endParaRPr lang="en-US" altLang="zh-CN" sz="3200" dirty="0"/>
          </a:p>
          <a:p>
            <a:r>
              <a:rPr lang="zh-CN" altLang="en-US" sz="3200" dirty="0"/>
              <a:t>被错杀的股票，长期会被纠正。</a:t>
            </a:r>
          </a:p>
        </p:txBody>
      </p:sp>
      <p:sp>
        <p:nvSpPr>
          <p:cNvPr id="7" name="箭头: 右 6">
            <a:extLst>
              <a:ext uri="{FF2B5EF4-FFF2-40B4-BE49-F238E27FC236}">
                <a16:creationId xmlns:a16="http://schemas.microsoft.com/office/drawing/2014/main" id="{83EC274B-6DD2-42A8-8CD5-833051FD699A}"/>
              </a:ext>
            </a:extLst>
          </p:cNvPr>
          <p:cNvSpPr/>
          <p:nvPr/>
        </p:nvSpPr>
        <p:spPr>
          <a:xfrm>
            <a:off x="1181769" y="5264913"/>
            <a:ext cx="64807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06136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5E5E26-0873-426E-ACB3-F498A7BEA3EA}"/>
              </a:ext>
            </a:extLst>
          </p:cNvPr>
          <p:cNvSpPr>
            <a:spLocks noGrp="1"/>
          </p:cNvSpPr>
          <p:nvPr>
            <p:ph type="title"/>
          </p:nvPr>
        </p:nvSpPr>
        <p:spPr/>
        <p:txBody>
          <a:bodyPr/>
          <a:lstStyle/>
          <a:p>
            <a:r>
              <a:rPr lang="en-US" altLang="zh-CN" dirty="0"/>
              <a:t>“</a:t>
            </a:r>
            <a:r>
              <a:rPr lang="zh-CN" altLang="en-US" dirty="0"/>
              <a:t>估值陷阱</a:t>
            </a:r>
            <a:r>
              <a:rPr lang="en-US" altLang="zh-CN" dirty="0"/>
              <a:t>”</a:t>
            </a:r>
            <a:endParaRPr lang="zh-CN" altLang="en-US" dirty="0"/>
          </a:p>
        </p:txBody>
      </p:sp>
      <p:sp>
        <p:nvSpPr>
          <p:cNvPr id="3" name="内容占位符 2">
            <a:extLst>
              <a:ext uri="{FF2B5EF4-FFF2-40B4-BE49-F238E27FC236}">
                <a16:creationId xmlns:a16="http://schemas.microsoft.com/office/drawing/2014/main" id="{75F762F1-56B3-430F-A37B-674E49B85044}"/>
              </a:ext>
            </a:extLst>
          </p:cNvPr>
          <p:cNvSpPr>
            <a:spLocks noGrp="1"/>
          </p:cNvSpPr>
          <p:nvPr>
            <p:ph idx="1"/>
          </p:nvPr>
        </p:nvSpPr>
        <p:spPr/>
        <p:txBody>
          <a:bodyPr/>
          <a:lstStyle/>
          <a:p>
            <a:r>
              <a:rPr lang="zh-CN" altLang="en-US" dirty="0"/>
              <a:t>表面低估，实质可能高估。</a:t>
            </a:r>
            <a:endParaRPr lang="en-US" altLang="zh-CN" dirty="0"/>
          </a:p>
          <a:p>
            <a:pPr lvl="1"/>
            <a:r>
              <a:rPr lang="zh-CN" altLang="en-US" dirty="0"/>
              <a:t>周期股在周期顶部</a:t>
            </a:r>
            <a:endParaRPr lang="en-US" altLang="zh-CN" dirty="0"/>
          </a:p>
          <a:p>
            <a:pPr lvl="1"/>
            <a:r>
              <a:rPr lang="zh-CN" altLang="en-US" dirty="0"/>
              <a:t>隐含重大风险（如</a:t>
            </a:r>
            <a:r>
              <a:rPr lang="en-US" altLang="zh-CN" dirty="0"/>
              <a:t>2008</a:t>
            </a:r>
            <a:r>
              <a:rPr lang="zh-CN" altLang="en-US" dirty="0"/>
              <a:t>年的雷曼兄弟、</a:t>
            </a:r>
            <a:r>
              <a:rPr lang="en-US" altLang="zh-CN" dirty="0"/>
              <a:t>2023</a:t>
            </a:r>
            <a:r>
              <a:rPr lang="zh-CN" altLang="en-US" dirty="0"/>
              <a:t>年的硅谷银行等）</a:t>
            </a:r>
            <a:endParaRPr lang="en-US" altLang="zh-CN" dirty="0"/>
          </a:p>
          <a:p>
            <a:pPr lvl="1"/>
            <a:r>
              <a:rPr lang="zh-CN" altLang="en-US" dirty="0"/>
              <a:t>老千股</a:t>
            </a:r>
          </a:p>
        </p:txBody>
      </p:sp>
    </p:spTree>
    <p:extLst>
      <p:ext uri="{BB962C8B-B14F-4D97-AF65-F5344CB8AC3E}">
        <p14:creationId xmlns:p14="http://schemas.microsoft.com/office/powerpoint/2010/main" val="2082178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139A22-0811-4429-87BF-C363F776FAF4}"/>
              </a:ext>
            </a:extLst>
          </p:cNvPr>
          <p:cNvSpPr>
            <a:spLocks noGrp="1"/>
          </p:cNvSpPr>
          <p:nvPr>
            <p:ph type="title"/>
          </p:nvPr>
        </p:nvSpPr>
        <p:spPr/>
        <p:txBody>
          <a:bodyPr/>
          <a:lstStyle/>
          <a:p>
            <a:r>
              <a:rPr lang="zh-CN" altLang="en-US" dirty="0"/>
              <a:t>低估的高估</a:t>
            </a:r>
          </a:p>
        </p:txBody>
      </p:sp>
      <p:graphicFrame>
        <p:nvGraphicFramePr>
          <p:cNvPr id="4" name="内容占位符 3">
            <a:extLst>
              <a:ext uri="{FF2B5EF4-FFF2-40B4-BE49-F238E27FC236}">
                <a16:creationId xmlns:a16="http://schemas.microsoft.com/office/drawing/2014/main" id="{C6727753-EAA9-49F5-8DA8-683A33E03380}"/>
              </a:ext>
            </a:extLst>
          </p:cNvPr>
          <p:cNvGraphicFramePr>
            <a:graphicFrameLocks noGrp="1"/>
          </p:cNvGraphicFramePr>
          <p:nvPr>
            <p:ph idx="1"/>
            <p:extLst/>
          </p:nvPr>
        </p:nvGraphicFramePr>
        <p:xfrm>
          <a:off x="457200" y="1600200"/>
          <a:ext cx="8229600" cy="482092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192725775"/>
                    </a:ext>
                  </a:extLst>
                </a:gridCol>
                <a:gridCol w="1645920">
                  <a:extLst>
                    <a:ext uri="{9D8B030D-6E8A-4147-A177-3AD203B41FA5}">
                      <a16:colId xmlns:a16="http://schemas.microsoft.com/office/drawing/2014/main" val="4119392256"/>
                    </a:ext>
                  </a:extLst>
                </a:gridCol>
                <a:gridCol w="1645920">
                  <a:extLst>
                    <a:ext uri="{9D8B030D-6E8A-4147-A177-3AD203B41FA5}">
                      <a16:colId xmlns:a16="http://schemas.microsoft.com/office/drawing/2014/main" val="498363884"/>
                    </a:ext>
                  </a:extLst>
                </a:gridCol>
                <a:gridCol w="1645920">
                  <a:extLst>
                    <a:ext uri="{9D8B030D-6E8A-4147-A177-3AD203B41FA5}">
                      <a16:colId xmlns:a16="http://schemas.microsoft.com/office/drawing/2014/main" val="711300524"/>
                    </a:ext>
                  </a:extLst>
                </a:gridCol>
                <a:gridCol w="1645920">
                  <a:extLst>
                    <a:ext uri="{9D8B030D-6E8A-4147-A177-3AD203B41FA5}">
                      <a16:colId xmlns:a16="http://schemas.microsoft.com/office/drawing/2014/main" val="4032813746"/>
                    </a:ext>
                  </a:extLst>
                </a:gridCol>
              </a:tblGrid>
              <a:tr h="370840">
                <a:tc>
                  <a:txBody>
                    <a:bodyPr/>
                    <a:lstStyle/>
                    <a:p>
                      <a:pPr algn="ctr"/>
                      <a:endParaRPr lang="zh-CN" altLang="en-US" sz="1600" dirty="0"/>
                    </a:p>
                  </a:txBody>
                  <a:tcPr/>
                </a:tc>
                <a:tc gridSpan="2">
                  <a:txBody>
                    <a:bodyPr/>
                    <a:lstStyle/>
                    <a:p>
                      <a:pPr algn="ctr"/>
                      <a:r>
                        <a:rPr lang="en-US" altLang="zh-CN" sz="1600" dirty="0"/>
                        <a:t>EPS</a:t>
                      </a:r>
                      <a:endParaRPr lang="zh-CN" altLang="en-US" sz="1600" dirty="0"/>
                    </a:p>
                  </a:txBody>
                  <a:tcPr/>
                </a:tc>
                <a:tc hMerge="1">
                  <a:txBody>
                    <a:bodyPr/>
                    <a:lstStyle/>
                    <a:p>
                      <a:endParaRPr lang="zh-CN" altLang="en-US" dirty="0"/>
                    </a:p>
                  </a:txBody>
                  <a:tcPr/>
                </a:tc>
                <a:tc gridSpan="2">
                  <a:txBody>
                    <a:bodyPr/>
                    <a:lstStyle/>
                    <a:p>
                      <a:pPr algn="ctr"/>
                      <a:r>
                        <a:rPr lang="en-US" altLang="zh-CN" sz="1600" dirty="0"/>
                        <a:t>PE</a:t>
                      </a:r>
                      <a:endParaRPr lang="zh-CN" altLang="en-US" sz="1600" dirty="0"/>
                    </a:p>
                  </a:txBody>
                  <a:tcPr/>
                </a:tc>
                <a:tc hMerge="1">
                  <a:txBody>
                    <a:bodyPr/>
                    <a:lstStyle/>
                    <a:p>
                      <a:endParaRPr lang="zh-CN" altLang="en-US" dirty="0"/>
                    </a:p>
                  </a:txBody>
                  <a:tcPr/>
                </a:tc>
                <a:extLst>
                  <a:ext uri="{0D108BD9-81ED-4DB2-BD59-A6C34878D82A}">
                    <a16:rowId xmlns:a16="http://schemas.microsoft.com/office/drawing/2014/main" val="1554905093"/>
                  </a:ext>
                </a:extLst>
              </a:tr>
              <a:tr h="370840">
                <a:tc>
                  <a:txBody>
                    <a:bodyPr/>
                    <a:lstStyle/>
                    <a:p>
                      <a:pPr algn="ctr"/>
                      <a:r>
                        <a:rPr lang="en-US" altLang="zh-CN" sz="1600" dirty="0"/>
                        <a:t>Year</a:t>
                      </a:r>
                      <a:endParaRPr lang="zh-CN" altLang="en-US" sz="1600" dirty="0"/>
                    </a:p>
                  </a:txBody>
                  <a:tcPr/>
                </a:tc>
                <a:tc>
                  <a:txBody>
                    <a:bodyPr/>
                    <a:lstStyle/>
                    <a:p>
                      <a:pPr algn="ctr"/>
                      <a:r>
                        <a:rPr lang="zh-CN" altLang="en-US" sz="1600" dirty="0"/>
                        <a:t>公司</a:t>
                      </a:r>
                      <a:r>
                        <a:rPr lang="en-US" altLang="zh-CN" sz="1600" dirty="0"/>
                        <a:t>1</a:t>
                      </a:r>
                      <a:endParaRPr lang="zh-CN" altLang="en-US" sz="1600" dirty="0"/>
                    </a:p>
                  </a:txBody>
                  <a:tcPr/>
                </a:tc>
                <a:tc>
                  <a:txBody>
                    <a:bodyPr/>
                    <a:lstStyle/>
                    <a:p>
                      <a:pPr algn="ctr"/>
                      <a:r>
                        <a:rPr lang="zh-CN" altLang="en-US" sz="1600" dirty="0"/>
                        <a:t>公司</a:t>
                      </a:r>
                      <a:r>
                        <a:rPr lang="en-US" altLang="zh-CN" sz="1600" dirty="0"/>
                        <a:t>2</a:t>
                      </a:r>
                      <a:endParaRPr lang="zh-CN" altLang="en-US" sz="1600" dirty="0"/>
                    </a:p>
                  </a:txBody>
                  <a:tcPr/>
                </a:tc>
                <a:tc>
                  <a:txBody>
                    <a:bodyPr/>
                    <a:lstStyle/>
                    <a:p>
                      <a:pPr algn="ctr"/>
                      <a:r>
                        <a:rPr lang="zh-CN" altLang="en-US" sz="1600" dirty="0"/>
                        <a:t>公司</a:t>
                      </a:r>
                      <a:r>
                        <a:rPr lang="en-US" altLang="zh-CN" sz="1600" dirty="0"/>
                        <a:t>1</a:t>
                      </a:r>
                      <a:endParaRPr lang="zh-CN" altLang="en-US" sz="1600" dirty="0"/>
                    </a:p>
                  </a:txBody>
                  <a:tcPr/>
                </a:tc>
                <a:tc>
                  <a:txBody>
                    <a:bodyPr/>
                    <a:lstStyle/>
                    <a:p>
                      <a:pPr algn="ctr"/>
                      <a:r>
                        <a:rPr lang="zh-CN" altLang="en-US" sz="1600" dirty="0"/>
                        <a:t>公司</a:t>
                      </a:r>
                      <a:r>
                        <a:rPr lang="en-US" altLang="zh-CN" sz="1600" dirty="0"/>
                        <a:t>2</a:t>
                      </a:r>
                      <a:endParaRPr lang="zh-CN" altLang="en-US" sz="1600" dirty="0"/>
                    </a:p>
                  </a:txBody>
                  <a:tcPr/>
                </a:tc>
                <a:extLst>
                  <a:ext uri="{0D108BD9-81ED-4DB2-BD59-A6C34878D82A}">
                    <a16:rowId xmlns:a16="http://schemas.microsoft.com/office/drawing/2014/main" val="1294564698"/>
                  </a:ext>
                </a:extLst>
              </a:tr>
              <a:tr h="370840">
                <a:tc>
                  <a:txBody>
                    <a:bodyPr/>
                    <a:lstStyle/>
                    <a:p>
                      <a:pPr algn="ctr" fontAlgn="ctr"/>
                      <a:r>
                        <a:rPr lang="en-US" altLang="zh-CN" sz="1600" b="0" i="0" u="none" strike="noStrike" dirty="0">
                          <a:solidFill>
                            <a:srgbClr val="000000"/>
                          </a:solidFill>
                          <a:effectLst/>
                          <a:latin typeface="等线" panose="02010600030101010101" pitchFamily="2" charset="-122"/>
                          <a:ea typeface="等线" panose="02010600030101010101" pitchFamily="2" charset="-122"/>
                        </a:rPr>
                        <a:t>0</a:t>
                      </a:r>
                    </a:p>
                  </a:txBody>
                  <a:tcPr marL="7620" marR="7620" marT="7620" marB="0" anchor="ctr"/>
                </a:tc>
                <a:tc>
                  <a:txBody>
                    <a:bodyPr/>
                    <a:lstStyle/>
                    <a:p>
                      <a:pPr algn="ctr" fontAlgn="ctr"/>
                      <a:r>
                        <a:rPr lang="en-US" altLang="zh-CN" sz="1600" b="0" i="0" u="none" strike="noStrike" dirty="0">
                          <a:solidFill>
                            <a:srgbClr val="000000"/>
                          </a:solidFill>
                          <a:effectLst/>
                          <a:latin typeface="等线" panose="02010600030101010101" pitchFamily="2" charset="-122"/>
                          <a:ea typeface="等线" panose="02010600030101010101" pitchFamily="2" charset="-122"/>
                        </a:rPr>
                        <a:t>1</a:t>
                      </a:r>
                    </a:p>
                  </a:txBody>
                  <a:tcPr marL="7620" marR="7620" marT="7620" marB="0" anchor="ctr"/>
                </a:tc>
                <a:tc>
                  <a:txBody>
                    <a:bodyPr/>
                    <a:lstStyle/>
                    <a:p>
                      <a:pPr algn="ctr" fontAlgn="ctr"/>
                      <a:r>
                        <a:rPr lang="en-US" altLang="zh-CN" sz="1600" b="0" i="0" u="none" strike="noStrike" dirty="0">
                          <a:solidFill>
                            <a:srgbClr val="000000"/>
                          </a:solidFill>
                          <a:effectLst/>
                          <a:latin typeface="等线" panose="02010600030101010101" pitchFamily="2" charset="-122"/>
                          <a:ea typeface="等线" panose="02010600030101010101" pitchFamily="2" charset="-122"/>
                        </a:rPr>
                        <a:t>1</a:t>
                      </a:r>
                    </a:p>
                  </a:txBody>
                  <a:tcPr marL="7620" marR="7620" marT="7620" marB="0" anchor="ctr"/>
                </a:tc>
                <a:tc>
                  <a:txBody>
                    <a:bodyPr/>
                    <a:lstStyle/>
                    <a:p>
                      <a:pPr algn="ctr" fontAlgn="ctr"/>
                      <a:r>
                        <a:rPr lang="en-US" altLang="zh-CN" sz="1600" b="0" i="0" u="none" strike="noStrike" dirty="0">
                          <a:solidFill>
                            <a:srgbClr val="000000"/>
                          </a:solidFill>
                          <a:effectLst/>
                          <a:latin typeface="等线" panose="02010600030101010101" pitchFamily="2" charset="-122"/>
                          <a:ea typeface="等线" panose="02010600030101010101" pitchFamily="2" charset="-122"/>
                        </a:rPr>
                        <a:t>10</a:t>
                      </a:r>
                    </a:p>
                  </a:txBody>
                  <a:tcPr marL="7620" marR="7620" marT="7620" marB="0" anchor="ctr"/>
                </a:tc>
                <a:tc>
                  <a:txBody>
                    <a:bodyPr/>
                    <a:lstStyle/>
                    <a:p>
                      <a:pPr algn="ctr" fontAlgn="ctr"/>
                      <a:r>
                        <a:rPr lang="en-US" altLang="zh-CN" sz="1600" b="0" i="0" u="none" strike="noStrike" dirty="0">
                          <a:solidFill>
                            <a:srgbClr val="000000"/>
                          </a:solidFill>
                          <a:effectLst/>
                          <a:latin typeface="等线" panose="02010600030101010101" pitchFamily="2" charset="-122"/>
                          <a:ea typeface="等线" panose="02010600030101010101" pitchFamily="2" charset="-122"/>
                        </a:rPr>
                        <a:t>40</a:t>
                      </a:r>
                    </a:p>
                  </a:txBody>
                  <a:tcPr marL="7620" marR="7620" marT="7620" marB="0" anchor="ctr"/>
                </a:tc>
                <a:extLst>
                  <a:ext uri="{0D108BD9-81ED-4DB2-BD59-A6C34878D82A}">
                    <a16:rowId xmlns:a16="http://schemas.microsoft.com/office/drawing/2014/main" val="4083550467"/>
                  </a:ext>
                </a:extLst>
              </a:tr>
              <a:tr h="370840">
                <a:tc>
                  <a:txBody>
                    <a:bodyPr/>
                    <a:lstStyle/>
                    <a:p>
                      <a:pPr algn="ctr" fontAlgn="ctr"/>
                      <a:r>
                        <a:rPr lang="en-US" altLang="zh-CN" sz="1600" b="0" i="0" u="none" strike="noStrike">
                          <a:solidFill>
                            <a:srgbClr val="000000"/>
                          </a:solidFill>
                          <a:effectLst/>
                          <a:latin typeface="等线" panose="02010600030101010101" pitchFamily="2" charset="-122"/>
                          <a:ea typeface="等线" panose="02010600030101010101" pitchFamily="2" charset="-122"/>
                        </a:rPr>
                        <a:t>1</a:t>
                      </a:r>
                    </a:p>
                  </a:txBody>
                  <a:tcPr marL="7620" marR="7620" marT="7620" marB="0" anchor="ctr"/>
                </a:tc>
                <a:tc>
                  <a:txBody>
                    <a:bodyPr/>
                    <a:lstStyle/>
                    <a:p>
                      <a:pPr algn="ctr" fontAlgn="ctr"/>
                      <a:r>
                        <a:rPr lang="en-US" altLang="zh-CN" sz="1600" b="0" i="0" u="none" strike="noStrike">
                          <a:solidFill>
                            <a:srgbClr val="000000"/>
                          </a:solidFill>
                          <a:effectLst/>
                          <a:latin typeface="等线" panose="02010600030101010101" pitchFamily="2" charset="-122"/>
                          <a:ea typeface="等线" panose="02010600030101010101" pitchFamily="2" charset="-122"/>
                        </a:rPr>
                        <a:t>1</a:t>
                      </a:r>
                    </a:p>
                  </a:txBody>
                  <a:tcPr marL="7620" marR="7620" marT="7620" marB="0" anchor="ctr"/>
                </a:tc>
                <a:tc>
                  <a:txBody>
                    <a:bodyPr/>
                    <a:lstStyle/>
                    <a:p>
                      <a:pPr algn="ctr" fontAlgn="ctr"/>
                      <a:r>
                        <a:rPr lang="en-US" altLang="zh-CN" sz="1600" b="0" i="0" u="none" strike="noStrike" dirty="0">
                          <a:solidFill>
                            <a:srgbClr val="000000"/>
                          </a:solidFill>
                          <a:effectLst/>
                          <a:latin typeface="等线" panose="02010600030101010101" pitchFamily="2" charset="-122"/>
                          <a:ea typeface="等线" panose="02010600030101010101" pitchFamily="2" charset="-122"/>
                        </a:rPr>
                        <a:t>1.5 </a:t>
                      </a:r>
                    </a:p>
                  </a:txBody>
                  <a:tcPr marL="7620" marR="7620" marT="7620" marB="0" anchor="ctr"/>
                </a:tc>
                <a:tc>
                  <a:txBody>
                    <a:bodyPr/>
                    <a:lstStyle/>
                    <a:p>
                      <a:pPr algn="ctr" fontAlgn="ctr"/>
                      <a:r>
                        <a:rPr lang="en-US" altLang="zh-CN" sz="1600" b="0" i="0" u="none" strike="noStrike">
                          <a:solidFill>
                            <a:srgbClr val="000000"/>
                          </a:solidFill>
                          <a:effectLst/>
                          <a:latin typeface="等线" panose="02010600030101010101" pitchFamily="2" charset="-122"/>
                          <a:ea typeface="等线" panose="02010600030101010101" pitchFamily="2" charset="-122"/>
                        </a:rPr>
                        <a:t>10</a:t>
                      </a:r>
                    </a:p>
                  </a:txBody>
                  <a:tcPr marL="7620" marR="7620" marT="7620" marB="0" anchor="ctr"/>
                </a:tc>
                <a:tc>
                  <a:txBody>
                    <a:bodyPr/>
                    <a:lstStyle/>
                    <a:p>
                      <a:pPr algn="ctr" fontAlgn="ctr"/>
                      <a:r>
                        <a:rPr lang="en-US" altLang="zh-CN" sz="1600" b="0" i="0" u="none" strike="noStrike">
                          <a:solidFill>
                            <a:srgbClr val="000000"/>
                          </a:solidFill>
                          <a:effectLst/>
                          <a:latin typeface="等线" panose="02010600030101010101" pitchFamily="2" charset="-122"/>
                          <a:ea typeface="等线" panose="02010600030101010101" pitchFamily="2" charset="-122"/>
                        </a:rPr>
                        <a:t>26.67 </a:t>
                      </a:r>
                    </a:p>
                  </a:txBody>
                  <a:tcPr marL="7620" marR="7620" marT="7620" marB="0" anchor="ctr"/>
                </a:tc>
                <a:extLst>
                  <a:ext uri="{0D108BD9-81ED-4DB2-BD59-A6C34878D82A}">
                    <a16:rowId xmlns:a16="http://schemas.microsoft.com/office/drawing/2014/main" val="90142668"/>
                  </a:ext>
                </a:extLst>
              </a:tr>
              <a:tr h="370840">
                <a:tc>
                  <a:txBody>
                    <a:bodyPr/>
                    <a:lstStyle/>
                    <a:p>
                      <a:pPr algn="ctr" fontAlgn="ctr"/>
                      <a:r>
                        <a:rPr lang="en-US" altLang="zh-CN" sz="1600" b="0" i="0" u="none" strike="noStrike">
                          <a:solidFill>
                            <a:srgbClr val="000000"/>
                          </a:solidFill>
                          <a:effectLst/>
                          <a:latin typeface="等线" panose="02010600030101010101" pitchFamily="2" charset="-122"/>
                          <a:ea typeface="等线" panose="02010600030101010101" pitchFamily="2" charset="-122"/>
                        </a:rPr>
                        <a:t>2</a:t>
                      </a:r>
                    </a:p>
                  </a:txBody>
                  <a:tcPr marL="7620" marR="7620" marT="7620" marB="0" anchor="ctr"/>
                </a:tc>
                <a:tc>
                  <a:txBody>
                    <a:bodyPr/>
                    <a:lstStyle/>
                    <a:p>
                      <a:pPr algn="ctr" fontAlgn="ctr"/>
                      <a:r>
                        <a:rPr lang="en-US" altLang="zh-CN" sz="1600" b="0" i="0" u="none" strike="noStrike">
                          <a:solidFill>
                            <a:srgbClr val="000000"/>
                          </a:solidFill>
                          <a:effectLst/>
                          <a:latin typeface="等线" panose="02010600030101010101" pitchFamily="2" charset="-122"/>
                          <a:ea typeface="等线" panose="02010600030101010101" pitchFamily="2" charset="-122"/>
                        </a:rPr>
                        <a:t>1</a:t>
                      </a:r>
                    </a:p>
                  </a:txBody>
                  <a:tcPr marL="7620" marR="7620" marT="7620" marB="0" anchor="ctr"/>
                </a:tc>
                <a:tc>
                  <a:txBody>
                    <a:bodyPr/>
                    <a:lstStyle/>
                    <a:p>
                      <a:pPr algn="ctr" fontAlgn="ctr"/>
                      <a:r>
                        <a:rPr lang="en-US" altLang="zh-CN" sz="1600" b="0" i="0" u="none" strike="noStrike" dirty="0">
                          <a:solidFill>
                            <a:srgbClr val="000000"/>
                          </a:solidFill>
                          <a:effectLst/>
                          <a:latin typeface="等线" panose="02010600030101010101" pitchFamily="2" charset="-122"/>
                          <a:ea typeface="等线" panose="02010600030101010101" pitchFamily="2" charset="-122"/>
                        </a:rPr>
                        <a:t>2.25 </a:t>
                      </a:r>
                    </a:p>
                  </a:txBody>
                  <a:tcPr marL="7620" marR="7620" marT="7620" marB="0" anchor="ctr"/>
                </a:tc>
                <a:tc>
                  <a:txBody>
                    <a:bodyPr/>
                    <a:lstStyle/>
                    <a:p>
                      <a:pPr algn="ctr" fontAlgn="ctr"/>
                      <a:r>
                        <a:rPr lang="en-US" altLang="zh-CN" sz="1600" b="0" i="0" u="none" strike="noStrike" dirty="0">
                          <a:solidFill>
                            <a:srgbClr val="000000"/>
                          </a:solidFill>
                          <a:effectLst/>
                          <a:latin typeface="等线" panose="02010600030101010101" pitchFamily="2" charset="-122"/>
                          <a:ea typeface="等线" panose="02010600030101010101" pitchFamily="2" charset="-122"/>
                        </a:rPr>
                        <a:t>10</a:t>
                      </a:r>
                    </a:p>
                  </a:txBody>
                  <a:tcPr marL="7620" marR="7620" marT="7620" marB="0" anchor="ctr"/>
                </a:tc>
                <a:tc>
                  <a:txBody>
                    <a:bodyPr/>
                    <a:lstStyle/>
                    <a:p>
                      <a:pPr algn="ctr" fontAlgn="ctr"/>
                      <a:r>
                        <a:rPr lang="en-US" altLang="zh-CN" sz="1600" b="0" i="0" u="none" strike="noStrike">
                          <a:solidFill>
                            <a:srgbClr val="000000"/>
                          </a:solidFill>
                          <a:effectLst/>
                          <a:latin typeface="等线" panose="02010600030101010101" pitchFamily="2" charset="-122"/>
                          <a:ea typeface="等线" panose="02010600030101010101" pitchFamily="2" charset="-122"/>
                        </a:rPr>
                        <a:t>17.78 </a:t>
                      </a:r>
                    </a:p>
                  </a:txBody>
                  <a:tcPr marL="7620" marR="7620" marT="7620" marB="0" anchor="ctr"/>
                </a:tc>
                <a:extLst>
                  <a:ext uri="{0D108BD9-81ED-4DB2-BD59-A6C34878D82A}">
                    <a16:rowId xmlns:a16="http://schemas.microsoft.com/office/drawing/2014/main" val="1495330925"/>
                  </a:ext>
                </a:extLst>
              </a:tr>
              <a:tr h="370840">
                <a:tc>
                  <a:txBody>
                    <a:bodyPr/>
                    <a:lstStyle/>
                    <a:p>
                      <a:pPr algn="ctr" fontAlgn="ctr"/>
                      <a:r>
                        <a:rPr lang="en-US" altLang="zh-CN" sz="1600" b="0" i="0" u="none" strike="noStrike">
                          <a:solidFill>
                            <a:srgbClr val="000000"/>
                          </a:solidFill>
                          <a:effectLst/>
                          <a:latin typeface="等线" panose="02010600030101010101" pitchFamily="2" charset="-122"/>
                          <a:ea typeface="等线" panose="02010600030101010101" pitchFamily="2" charset="-122"/>
                        </a:rPr>
                        <a:t>3</a:t>
                      </a:r>
                    </a:p>
                  </a:txBody>
                  <a:tcPr marL="7620" marR="7620" marT="7620" marB="0" anchor="ctr"/>
                </a:tc>
                <a:tc>
                  <a:txBody>
                    <a:bodyPr/>
                    <a:lstStyle/>
                    <a:p>
                      <a:pPr algn="ctr" fontAlgn="ctr"/>
                      <a:r>
                        <a:rPr lang="en-US" altLang="zh-CN" sz="1600" b="0" i="0" u="none" strike="noStrike">
                          <a:solidFill>
                            <a:srgbClr val="000000"/>
                          </a:solidFill>
                          <a:effectLst/>
                          <a:latin typeface="等线" panose="02010600030101010101" pitchFamily="2" charset="-122"/>
                          <a:ea typeface="等线" panose="02010600030101010101" pitchFamily="2" charset="-122"/>
                        </a:rPr>
                        <a:t>1</a:t>
                      </a:r>
                    </a:p>
                  </a:txBody>
                  <a:tcPr marL="7620" marR="7620" marT="7620" marB="0" anchor="ctr"/>
                </a:tc>
                <a:tc>
                  <a:txBody>
                    <a:bodyPr/>
                    <a:lstStyle/>
                    <a:p>
                      <a:pPr algn="ctr" fontAlgn="ctr"/>
                      <a:r>
                        <a:rPr lang="en-US" altLang="zh-CN" sz="1600" b="0" i="0" u="none" strike="noStrike" dirty="0">
                          <a:solidFill>
                            <a:srgbClr val="000000"/>
                          </a:solidFill>
                          <a:effectLst/>
                          <a:latin typeface="等线" panose="02010600030101010101" pitchFamily="2" charset="-122"/>
                          <a:ea typeface="等线" panose="02010600030101010101" pitchFamily="2" charset="-122"/>
                        </a:rPr>
                        <a:t>3.38 </a:t>
                      </a:r>
                    </a:p>
                  </a:txBody>
                  <a:tcPr marL="7620" marR="7620" marT="7620" marB="0" anchor="ctr"/>
                </a:tc>
                <a:tc>
                  <a:txBody>
                    <a:bodyPr/>
                    <a:lstStyle/>
                    <a:p>
                      <a:pPr algn="ctr" fontAlgn="ctr"/>
                      <a:r>
                        <a:rPr lang="en-US" altLang="zh-CN" sz="1600" b="0" i="0" u="none" strike="noStrike" dirty="0">
                          <a:solidFill>
                            <a:srgbClr val="000000"/>
                          </a:solidFill>
                          <a:effectLst/>
                          <a:latin typeface="等线" panose="02010600030101010101" pitchFamily="2" charset="-122"/>
                          <a:ea typeface="等线" panose="02010600030101010101" pitchFamily="2" charset="-122"/>
                        </a:rPr>
                        <a:t>10</a:t>
                      </a:r>
                    </a:p>
                  </a:txBody>
                  <a:tcPr marL="7620" marR="7620" marT="7620" marB="0" anchor="ctr"/>
                </a:tc>
                <a:tc>
                  <a:txBody>
                    <a:bodyPr/>
                    <a:lstStyle/>
                    <a:p>
                      <a:pPr algn="ctr" fontAlgn="ctr"/>
                      <a:r>
                        <a:rPr lang="en-US" altLang="zh-CN" sz="1600" b="0" i="0" u="none" strike="noStrike">
                          <a:solidFill>
                            <a:srgbClr val="000000"/>
                          </a:solidFill>
                          <a:effectLst/>
                          <a:latin typeface="等线" panose="02010600030101010101" pitchFamily="2" charset="-122"/>
                          <a:ea typeface="等线" panose="02010600030101010101" pitchFamily="2" charset="-122"/>
                        </a:rPr>
                        <a:t>11.85 </a:t>
                      </a:r>
                    </a:p>
                  </a:txBody>
                  <a:tcPr marL="7620" marR="7620" marT="7620" marB="0" anchor="ctr"/>
                </a:tc>
                <a:extLst>
                  <a:ext uri="{0D108BD9-81ED-4DB2-BD59-A6C34878D82A}">
                    <a16:rowId xmlns:a16="http://schemas.microsoft.com/office/drawing/2014/main" val="1529120758"/>
                  </a:ext>
                </a:extLst>
              </a:tr>
              <a:tr h="370840">
                <a:tc>
                  <a:txBody>
                    <a:bodyPr/>
                    <a:lstStyle/>
                    <a:p>
                      <a:pPr algn="ctr" fontAlgn="ctr"/>
                      <a:r>
                        <a:rPr lang="en-US" altLang="zh-CN" sz="1600" b="0" i="0" u="none" strike="noStrike">
                          <a:solidFill>
                            <a:srgbClr val="000000"/>
                          </a:solidFill>
                          <a:effectLst/>
                          <a:latin typeface="等线" panose="02010600030101010101" pitchFamily="2" charset="-122"/>
                          <a:ea typeface="等线" panose="02010600030101010101" pitchFamily="2" charset="-122"/>
                        </a:rPr>
                        <a:t>4</a:t>
                      </a:r>
                    </a:p>
                  </a:txBody>
                  <a:tcPr marL="7620" marR="7620" marT="7620" marB="0" anchor="ctr"/>
                </a:tc>
                <a:tc>
                  <a:txBody>
                    <a:bodyPr/>
                    <a:lstStyle/>
                    <a:p>
                      <a:pPr algn="ctr" fontAlgn="ctr"/>
                      <a:r>
                        <a:rPr lang="en-US" altLang="zh-CN" sz="1600" b="0" i="0" u="none" strike="noStrike">
                          <a:solidFill>
                            <a:srgbClr val="000000"/>
                          </a:solidFill>
                          <a:effectLst/>
                          <a:latin typeface="等线" panose="02010600030101010101" pitchFamily="2" charset="-122"/>
                          <a:ea typeface="等线" panose="02010600030101010101" pitchFamily="2" charset="-122"/>
                        </a:rPr>
                        <a:t>1</a:t>
                      </a:r>
                    </a:p>
                  </a:txBody>
                  <a:tcPr marL="7620" marR="7620" marT="7620" marB="0" anchor="ctr"/>
                </a:tc>
                <a:tc>
                  <a:txBody>
                    <a:bodyPr/>
                    <a:lstStyle/>
                    <a:p>
                      <a:pPr algn="ctr" fontAlgn="ctr"/>
                      <a:r>
                        <a:rPr lang="en-US" altLang="zh-CN" sz="1600" b="0" i="0" u="none" strike="noStrike" dirty="0">
                          <a:solidFill>
                            <a:srgbClr val="000000"/>
                          </a:solidFill>
                          <a:effectLst/>
                          <a:latin typeface="等线" panose="02010600030101010101" pitchFamily="2" charset="-122"/>
                          <a:ea typeface="等线" panose="02010600030101010101" pitchFamily="2" charset="-122"/>
                        </a:rPr>
                        <a:t>5.06 </a:t>
                      </a:r>
                    </a:p>
                  </a:txBody>
                  <a:tcPr marL="7620" marR="7620" marT="7620" marB="0" anchor="ctr"/>
                </a:tc>
                <a:tc>
                  <a:txBody>
                    <a:bodyPr/>
                    <a:lstStyle/>
                    <a:p>
                      <a:pPr algn="ctr" fontAlgn="ctr"/>
                      <a:r>
                        <a:rPr lang="en-US" altLang="zh-CN" sz="1600" b="0" i="0" u="none" strike="noStrike" dirty="0">
                          <a:solidFill>
                            <a:srgbClr val="000000"/>
                          </a:solidFill>
                          <a:effectLst/>
                          <a:latin typeface="等线" panose="02010600030101010101" pitchFamily="2" charset="-122"/>
                          <a:ea typeface="等线" panose="02010600030101010101" pitchFamily="2" charset="-122"/>
                        </a:rPr>
                        <a:t>10</a:t>
                      </a:r>
                    </a:p>
                  </a:txBody>
                  <a:tcPr marL="7620" marR="7620" marT="7620" marB="0" anchor="ctr"/>
                </a:tc>
                <a:tc>
                  <a:txBody>
                    <a:bodyPr/>
                    <a:lstStyle/>
                    <a:p>
                      <a:pPr algn="ctr" fontAlgn="ctr"/>
                      <a:r>
                        <a:rPr lang="en-US" altLang="zh-CN" sz="1600" b="0" i="0" u="none" strike="noStrike" dirty="0">
                          <a:solidFill>
                            <a:srgbClr val="000000"/>
                          </a:solidFill>
                          <a:effectLst/>
                          <a:latin typeface="等线" panose="02010600030101010101" pitchFamily="2" charset="-122"/>
                          <a:ea typeface="等线" panose="02010600030101010101" pitchFamily="2" charset="-122"/>
                        </a:rPr>
                        <a:t>7.90 </a:t>
                      </a:r>
                    </a:p>
                  </a:txBody>
                  <a:tcPr marL="7620" marR="7620" marT="7620" marB="0" anchor="ctr"/>
                </a:tc>
                <a:extLst>
                  <a:ext uri="{0D108BD9-81ED-4DB2-BD59-A6C34878D82A}">
                    <a16:rowId xmlns:a16="http://schemas.microsoft.com/office/drawing/2014/main" val="3455047606"/>
                  </a:ext>
                </a:extLst>
              </a:tr>
              <a:tr h="370840">
                <a:tc>
                  <a:txBody>
                    <a:bodyPr/>
                    <a:lstStyle/>
                    <a:p>
                      <a:pPr algn="ctr" fontAlgn="ctr"/>
                      <a:r>
                        <a:rPr lang="en-US" altLang="zh-CN" sz="1600" b="0" i="0" u="none" strike="noStrike">
                          <a:solidFill>
                            <a:srgbClr val="000000"/>
                          </a:solidFill>
                          <a:effectLst/>
                          <a:latin typeface="等线" panose="02010600030101010101" pitchFamily="2" charset="-122"/>
                          <a:ea typeface="等线" panose="02010600030101010101" pitchFamily="2" charset="-122"/>
                        </a:rPr>
                        <a:t>5</a:t>
                      </a:r>
                    </a:p>
                  </a:txBody>
                  <a:tcPr marL="7620" marR="7620" marT="7620" marB="0" anchor="ctr"/>
                </a:tc>
                <a:tc>
                  <a:txBody>
                    <a:bodyPr/>
                    <a:lstStyle/>
                    <a:p>
                      <a:pPr algn="ctr" fontAlgn="ctr"/>
                      <a:r>
                        <a:rPr lang="en-US" altLang="zh-CN" sz="1600" b="0" i="0" u="none" strike="noStrike">
                          <a:solidFill>
                            <a:srgbClr val="000000"/>
                          </a:solidFill>
                          <a:effectLst/>
                          <a:latin typeface="等线" panose="02010600030101010101" pitchFamily="2" charset="-122"/>
                          <a:ea typeface="等线" panose="02010600030101010101" pitchFamily="2" charset="-122"/>
                        </a:rPr>
                        <a:t>1</a:t>
                      </a:r>
                    </a:p>
                  </a:txBody>
                  <a:tcPr marL="7620" marR="7620" marT="7620" marB="0" anchor="ctr"/>
                </a:tc>
                <a:tc>
                  <a:txBody>
                    <a:bodyPr/>
                    <a:lstStyle/>
                    <a:p>
                      <a:pPr algn="ctr" fontAlgn="ctr"/>
                      <a:r>
                        <a:rPr lang="en-US" altLang="zh-CN" sz="1600" b="0" i="0" u="none" strike="noStrike" dirty="0">
                          <a:solidFill>
                            <a:srgbClr val="000000"/>
                          </a:solidFill>
                          <a:effectLst/>
                          <a:latin typeface="等线" panose="02010600030101010101" pitchFamily="2" charset="-122"/>
                          <a:ea typeface="等线" panose="02010600030101010101" pitchFamily="2" charset="-122"/>
                        </a:rPr>
                        <a:t>7.59 </a:t>
                      </a:r>
                    </a:p>
                  </a:txBody>
                  <a:tcPr marL="7620" marR="7620" marT="7620" marB="0" anchor="ctr"/>
                </a:tc>
                <a:tc>
                  <a:txBody>
                    <a:bodyPr/>
                    <a:lstStyle/>
                    <a:p>
                      <a:pPr algn="ctr" fontAlgn="ctr"/>
                      <a:r>
                        <a:rPr lang="en-US" altLang="zh-CN" sz="1600" b="0" i="0" u="none" strike="noStrike" dirty="0">
                          <a:solidFill>
                            <a:srgbClr val="000000"/>
                          </a:solidFill>
                          <a:effectLst/>
                          <a:latin typeface="等线" panose="02010600030101010101" pitchFamily="2" charset="-122"/>
                          <a:ea typeface="等线" panose="02010600030101010101" pitchFamily="2" charset="-122"/>
                        </a:rPr>
                        <a:t>10</a:t>
                      </a:r>
                    </a:p>
                  </a:txBody>
                  <a:tcPr marL="7620" marR="7620" marT="7620" marB="0" anchor="ctr"/>
                </a:tc>
                <a:tc>
                  <a:txBody>
                    <a:bodyPr/>
                    <a:lstStyle/>
                    <a:p>
                      <a:pPr algn="ctr" fontAlgn="ctr"/>
                      <a:r>
                        <a:rPr lang="en-US" altLang="zh-CN" sz="1600" b="0" i="0" u="none" strike="noStrike" dirty="0">
                          <a:solidFill>
                            <a:srgbClr val="000000"/>
                          </a:solidFill>
                          <a:effectLst/>
                          <a:latin typeface="等线" panose="02010600030101010101" pitchFamily="2" charset="-122"/>
                          <a:ea typeface="等线" panose="02010600030101010101" pitchFamily="2" charset="-122"/>
                        </a:rPr>
                        <a:t>5.27 </a:t>
                      </a:r>
                    </a:p>
                  </a:txBody>
                  <a:tcPr marL="7620" marR="7620" marT="7620" marB="0" anchor="ctr"/>
                </a:tc>
                <a:extLst>
                  <a:ext uri="{0D108BD9-81ED-4DB2-BD59-A6C34878D82A}">
                    <a16:rowId xmlns:a16="http://schemas.microsoft.com/office/drawing/2014/main" val="2907176544"/>
                  </a:ext>
                </a:extLst>
              </a:tr>
              <a:tr h="370840">
                <a:tc>
                  <a:txBody>
                    <a:bodyPr/>
                    <a:lstStyle/>
                    <a:p>
                      <a:pPr algn="ctr" fontAlgn="ctr"/>
                      <a:r>
                        <a:rPr lang="en-US" altLang="zh-CN" sz="1600" b="0" i="0" u="none" strike="noStrike">
                          <a:solidFill>
                            <a:srgbClr val="000000"/>
                          </a:solidFill>
                          <a:effectLst/>
                          <a:latin typeface="等线" panose="02010600030101010101" pitchFamily="2" charset="-122"/>
                          <a:ea typeface="等线" panose="02010600030101010101" pitchFamily="2" charset="-122"/>
                        </a:rPr>
                        <a:t>6</a:t>
                      </a:r>
                    </a:p>
                  </a:txBody>
                  <a:tcPr marL="7620" marR="7620" marT="7620" marB="0" anchor="ctr"/>
                </a:tc>
                <a:tc>
                  <a:txBody>
                    <a:bodyPr/>
                    <a:lstStyle/>
                    <a:p>
                      <a:pPr algn="ctr" fontAlgn="ctr"/>
                      <a:r>
                        <a:rPr lang="en-US" altLang="zh-CN" sz="1600" b="0" i="0" u="none" strike="noStrike">
                          <a:solidFill>
                            <a:srgbClr val="000000"/>
                          </a:solidFill>
                          <a:effectLst/>
                          <a:latin typeface="等线" panose="02010600030101010101" pitchFamily="2" charset="-122"/>
                          <a:ea typeface="等线" panose="02010600030101010101" pitchFamily="2" charset="-122"/>
                        </a:rPr>
                        <a:t>1</a:t>
                      </a:r>
                    </a:p>
                  </a:txBody>
                  <a:tcPr marL="7620" marR="7620" marT="7620" marB="0" anchor="ctr"/>
                </a:tc>
                <a:tc>
                  <a:txBody>
                    <a:bodyPr/>
                    <a:lstStyle/>
                    <a:p>
                      <a:pPr algn="ctr" fontAlgn="ctr"/>
                      <a:r>
                        <a:rPr lang="en-US" altLang="zh-CN" sz="1600" b="0" i="0" u="none" strike="noStrike" dirty="0">
                          <a:solidFill>
                            <a:srgbClr val="000000"/>
                          </a:solidFill>
                          <a:effectLst/>
                          <a:latin typeface="等线" panose="02010600030101010101" pitchFamily="2" charset="-122"/>
                          <a:ea typeface="等线" panose="02010600030101010101" pitchFamily="2" charset="-122"/>
                        </a:rPr>
                        <a:t>11.39 </a:t>
                      </a:r>
                    </a:p>
                  </a:txBody>
                  <a:tcPr marL="7620" marR="7620" marT="7620" marB="0" anchor="ctr"/>
                </a:tc>
                <a:tc>
                  <a:txBody>
                    <a:bodyPr/>
                    <a:lstStyle/>
                    <a:p>
                      <a:pPr algn="ctr" fontAlgn="ctr"/>
                      <a:r>
                        <a:rPr lang="en-US" altLang="zh-CN" sz="1600" b="0" i="0" u="none" strike="noStrike" dirty="0">
                          <a:solidFill>
                            <a:srgbClr val="000000"/>
                          </a:solidFill>
                          <a:effectLst/>
                          <a:latin typeface="等线" panose="02010600030101010101" pitchFamily="2" charset="-122"/>
                          <a:ea typeface="等线" panose="02010600030101010101" pitchFamily="2" charset="-122"/>
                        </a:rPr>
                        <a:t>10</a:t>
                      </a:r>
                    </a:p>
                  </a:txBody>
                  <a:tcPr marL="7620" marR="7620" marT="7620" marB="0" anchor="ctr"/>
                </a:tc>
                <a:tc>
                  <a:txBody>
                    <a:bodyPr/>
                    <a:lstStyle/>
                    <a:p>
                      <a:pPr algn="ctr" fontAlgn="ctr"/>
                      <a:r>
                        <a:rPr lang="en-US" altLang="zh-CN" sz="1600" b="0" i="0" u="none" strike="noStrike" dirty="0">
                          <a:solidFill>
                            <a:srgbClr val="000000"/>
                          </a:solidFill>
                          <a:effectLst/>
                          <a:latin typeface="等线" panose="02010600030101010101" pitchFamily="2" charset="-122"/>
                          <a:ea typeface="等线" panose="02010600030101010101" pitchFamily="2" charset="-122"/>
                        </a:rPr>
                        <a:t>3.51 </a:t>
                      </a:r>
                    </a:p>
                  </a:txBody>
                  <a:tcPr marL="7620" marR="7620" marT="7620" marB="0" anchor="ctr"/>
                </a:tc>
                <a:extLst>
                  <a:ext uri="{0D108BD9-81ED-4DB2-BD59-A6C34878D82A}">
                    <a16:rowId xmlns:a16="http://schemas.microsoft.com/office/drawing/2014/main" val="835144899"/>
                  </a:ext>
                </a:extLst>
              </a:tr>
              <a:tr h="370840">
                <a:tc>
                  <a:txBody>
                    <a:bodyPr/>
                    <a:lstStyle/>
                    <a:p>
                      <a:pPr algn="ctr" fontAlgn="ctr"/>
                      <a:r>
                        <a:rPr lang="en-US" altLang="zh-CN" sz="1600" b="0" i="0" u="none" strike="noStrike">
                          <a:solidFill>
                            <a:srgbClr val="000000"/>
                          </a:solidFill>
                          <a:effectLst/>
                          <a:latin typeface="等线" panose="02010600030101010101" pitchFamily="2" charset="-122"/>
                          <a:ea typeface="等线" panose="02010600030101010101" pitchFamily="2" charset="-122"/>
                        </a:rPr>
                        <a:t>7</a:t>
                      </a:r>
                    </a:p>
                  </a:txBody>
                  <a:tcPr marL="7620" marR="7620" marT="7620" marB="0" anchor="ctr"/>
                </a:tc>
                <a:tc>
                  <a:txBody>
                    <a:bodyPr/>
                    <a:lstStyle/>
                    <a:p>
                      <a:pPr algn="ctr" fontAlgn="ctr"/>
                      <a:r>
                        <a:rPr lang="en-US" altLang="zh-CN" sz="1600" b="0" i="0" u="none" strike="noStrike">
                          <a:solidFill>
                            <a:srgbClr val="000000"/>
                          </a:solidFill>
                          <a:effectLst/>
                          <a:latin typeface="等线" panose="02010600030101010101" pitchFamily="2" charset="-122"/>
                          <a:ea typeface="等线" panose="02010600030101010101" pitchFamily="2" charset="-122"/>
                        </a:rPr>
                        <a:t>1</a:t>
                      </a:r>
                    </a:p>
                  </a:txBody>
                  <a:tcPr marL="7620" marR="7620" marT="7620" marB="0" anchor="ctr"/>
                </a:tc>
                <a:tc>
                  <a:txBody>
                    <a:bodyPr/>
                    <a:lstStyle/>
                    <a:p>
                      <a:pPr algn="ctr" fontAlgn="ctr"/>
                      <a:r>
                        <a:rPr lang="en-US" altLang="zh-CN" sz="1600" b="0" i="0" u="none" strike="noStrike" dirty="0">
                          <a:solidFill>
                            <a:srgbClr val="000000"/>
                          </a:solidFill>
                          <a:effectLst/>
                          <a:latin typeface="等线" panose="02010600030101010101" pitchFamily="2" charset="-122"/>
                          <a:ea typeface="等线" panose="02010600030101010101" pitchFamily="2" charset="-122"/>
                        </a:rPr>
                        <a:t>17.09 </a:t>
                      </a:r>
                    </a:p>
                  </a:txBody>
                  <a:tcPr marL="7620" marR="7620" marT="7620" marB="0" anchor="ctr"/>
                </a:tc>
                <a:tc>
                  <a:txBody>
                    <a:bodyPr/>
                    <a:lstStyle/>
                    <a:p>
                      <a:pPr algn="ctr" fontAlgn="ctr"/>
                      <a:r>
                        <a:rPr lang="en-US" altLang="zh-CN" sz="1600" b="0" i="0" u="none" strike="noStrike" dirty="0">
                          <a:solidFill>
                            <a:srgbClr val="000000"/>
                          </a:solidFill>
                          <a:effectLst/>
                          <a:latin typeface="等线" panose="02010600030101010101" pitchFamily="2" charset="-122"/>
                          <a:ea typeface="等线" panose="02010600030101010101" pitchFamily="2" charset="-122"/>
                        </a:rPr>
                        <a:t>10</a:t>
                      </a:r>
                    </a:p>
                  </a:txBody>
                  <a:tcPr marL="7620" marR="7620" marT="7620" marB="0" anchor="ctr"/>
                </a:tc>
                <a:tc>
                  <a:txBody>
                    <a:bodyPr/>
                    <a:lstStyle/>
                    <a:p>
                      <a:pPr algn="ctr" fontAlgn="ctr"/>
                      <a:r>
                        <a:rPr lang="en-US" altLang="zh-CN" sz="1600" b="0" i="0" u="none" strike="noStrike" dirty="0">
                          <a:solidFill>
                            <a:srgbClr val="000000"/>
                          </a:solidFill>
                          <a:effectLst/>
                          <a:latin typeface="等线" panose="02010600030101010101" pitchFamily="2" charset="-122"/>
                          <a:ea typeface="等线" panose="02010600030101010101" pitchFamily="2" charset="-122"/>
                        </a:rPr>
                        <a:t>2.34 </a:t>
                      </a:r>
                    </a:p>
                  </a:txBody>
                  <a:tcPr marL="7620" marR="7620" marT="7620" marB="0" anchor="ctr"/>
                </a:tc>
                <a:extLst>
                  <a:ext uri="{0D108BD9-81ED-4DB2-BD59-A6C34878D82A}">
                    <a16:rowId xmlns:a16="http://schemas.microsoft.com/office/drawing/2014/main" val="1887582678"/>
                  </a:ext>
                </a:extLst>
              </a:tr>
              <a:tr h="370840">
                <a:tc>
                  <a:txBody>
                    <a:bodyPr/>
                    <a:lstStyle/>
                    <a:p>
                      <a:pPr algn="ctr" fontAlgn="ctr"/>
                      <a:r>
                        <a:rPr lang="en-US" altLang="zh-CN" sz="1600" b="0" i="0" u="none" strike="noStrike">
                          <a:solidFill>
                            <a:srgbClr val="000000"/>
                          </a:solidFill>
                          <a:effectLst/>
                          <a:latin typeface="等线" panose="02010600030101010101" pitchFamily="2" charset="-122"/>
                          <a:ea typeface="等线" panose="02010600030101010101" pitchFamily="2" charset="-122"/>
                        </a:rPr>
                        <a:t>8</a:t>
                      </a:r>
                    </a:p>
                  </a:txBody>
                  <a:tcPr marL="7620" marR="7620" marT="7620" marB="0" anchor="ctr"/>
                </a:tc>
                <a:tc>
                  <a:txBody>
                    <a:bodyPr/>
                    <a:lstStyle/>
                    <a:p>
                      <a:pPr algn="ctr" fontAlgn="ctr"/>
                      <a:r>
                        <a:rPr lang="en-US" altLang="zh-CN" sz="1600" b="0" i="0" u="none" strike="noStrike">
                          <a:solidFill>
                            <a:srgbClr val="000000"/>
                          </a:solidFill>
                          <a:effectLst/>
                          <a:latin typeface="等线" panose="02010600030101010101" pitchFamily="2" charset="-122"/>
                          <a:ea typeface="等线" panose="02010600030101010101" pitchFamily="2" charset="-122"/>
                        </a:rPr>
                        <a:t>1</a:t>
                      </a:r>
                    </a:p>
                  </a:txBody>
                  <a:tcPr marL="7620" marR="7620" marT="7620" marB="0" anchor="ctr"/>
                </a:tc>
                <a:tc>
                  <a:txBody>
                    <a:bodyPr/>
                    <a:lstStyle/>
                    <a:p>
                      <a:pPr algn="ctr" fontAlgn="ctr"/>
                      <a:r>
                        <a:rPr lang="en-US" altLang="zh-CN" sz="1600" b="0" i="0" u="none" strike="noStrike" dirty="0">
                          <a:solidFill>
                            <a:srgbClr val="000000"/>
                          </a:solidFill>
                          <a:effectLst/>
                          <a:latin typeface="等线" panose="02010600030101010101" pitchFamily="2" charset="-122"/>
                          <a:ea typeface="等线" panose="02010600030101010101" pitchFamily="2" charset="-122"/>
                        </a:rPr>
                        <a:t>25.63 </a:t>
                      </a:r>
                    </a:p>
                  </a:txBody>
                  <a:tcPr marL="7620" marR="7620" marT="7620" marB="0" anchor="ctr"/>
                </a:tc>
                <a:tc>
                  <a:txBody>
                    <a:bodyPr/>
                    <a:lstStyle/>
                    <a:p>
                      <a:pPr algn="ctr" fontAlgn="ctr"/>
                      <a:r>
                        <a:rPr lang="en-US" altLang="zh-CN" sz="1600" b="0" i="0" u="none" strike="noStrike">
                          <a:solidFill>
                            <a:srgbClr val="000000"/>
                          </a:solidFill>
                          <a:effectLst/>
                          <a:latin typeface="等线" panose="02010600030101010101" pitchFamily="2" charset="-122"/>
                          <a:ea typeface="等线" panose="02010600030101010101" pitchFamily="2" charset="-122"/>
                        </a:rPr>
                        <a:t>10</a:t>
                      </a:r>
                    </a:p>
                  </a:txBody>
                  <a:tcPr marL="7620" marR="7620" marT="7620" marB="0" anchor="ctr"/>
                </a:tc>
                <a:tc>
                  <a:txBody>
                    <a:bodyPr/>
                    <a:lstStyle/>
                    <a:p>
                      <a:pPr algn="ctr" fontAlgn="ctr"/>
                      <a:r>
                        <a:rPr lang="en-US" altLang="zh-CN" sz="1600" b="0" i="0" u="none" strike="noStrike" dirty="0">
                          <a:solidFill>
                            <a:srgbClr val="000000"/>
                          </a:solidFill>
                          <a:effectLst/>
                          <a:latin typeface="等线" panose="02010600030101010101" pitchFamily="2" charset="-122"/>
                          <a:ea typeface="等线" panose="02010600030101010101" pitchFamily="2" charset="-122"/>
                        </a:rPr>
                        <a:t>1.56 </a:t>
                      </a:r>
                    </a:p>
                  </a:txBody>
                  <a:tcPr marL="7620" marR="7620" marT="7620" marB="0" anchor="ctr"/>
                </a:tc>
                <a:extLst>
                  <a:ext uri="{0D108BD9-81ED-4DB2-BD59-A6C34878D82A}">
                    <a16:rowId xmlns:a16="http://schemas.microsoft.com/office/drawing/2014/main" val="1885622810"/>
                  </a:ext>
                </a:extLst>
              </a:tr>
              <a:tr h="370840">
                <a:tc>
                  <a:txBody>
                    <a:bodyPr/>
                    <a:lstStyle/>
                    <a:p>
                      <a:pPr algn="ctr" fontAlgn="ctr"/>
                      <a:r>
                        <a:rPr lang="en-US" altLang="zh-CN" sz="1600" b="0" i="0" u="none" strike="noStrike">
                          <a:solidFill>
                            <a:srgbClr val="000000"/>
                          </a:solidFill>
                          <a:effectLst/>
                          <a:latin typeface="等线" panose="02010600030101010101" pitchFamily="2" charset="-122"/>
                          <a:ea typeface="等线" panose="02010600030101010101" pitchFamily="2" charset="-122"/>
                        </a:rPr>
                        <a:t>9</a:t>
                      </a:r>
                    </a:p>
                  </a:txBody>
                  <a:tcPr marL="7620" marR="7620" marT="7620" marB="0" anchor="ctr"/>
                </a:tc>
                <a:tc>
                  <a:txBody>
                    <a:bodyPr/>
                    <a:lstStyle/>
                    <a:p>
                      <a:pPr algn="ctr" fontAlgn="ctr"/>
                      <a:r>
                        <a:rPr lang="en-US" altLang="zh-CN" sz="1600" b="0" i="0" u="none" strike="noStrike">
                          <a:solidFill>
                            <a:srgbClr val="000000"/>
                          </a:solidFill>
                          <a:effectLst/>
                          <a:latin typeface="等线" panose="02010600030101010101" pitchFamily="2" charset="-122"/>
                          <a:ea typeface="等线" panose="02010600030101010101" pitchFamily="2" charset="-122"/>
                        </a:rPr>
                        <a:t>1</a:t>
                      </a:r>
                    </a:p>
                  </a:txBody>
                  <a:tcPr marL="7620" marR="7620" marT="7620" marB="0" anchor="ctr"/>
                </a:tc>
                <a:tc>
                  <a:txBody>
                    <a:bodyPr/>
                    <a:lstStyle/>
                    <a:p>
                      <a:pPr algn="ctr" fontAlgn="ctr"/>
                      <a:r>
                        <a:rPr lang="en-US" altLang="zh-CN" sz="1600" b="0" i="0" u="none" strike="noStrike" dirty="0">
                          <a:solidFill>
                            <a:srgbClr val="000000"/>
                          </a:solidFill>
                          <a:effectLst/>
                          <a:latin typeface="等线" panose="02010600030101010101" pitchFamily="2" charset="-122"/>
                          <a:ea typeface="等线" panose="02010600030101010101" pitchFamily="2" charset="-122"/>
                        </a:rPr>
                        <a:t>38.44 </a:t>
                      </a:r>
                    </a:p>
                  </a:txBody>
                  <a:tcPr marL="7620" marR="7620" marT="7620" marB="0" anchor="ctr"/>
                </a:tc>
                <a:tc>
                  <a:txBody>
                    <a:bodyPr/>
                    <a:lstStyle/>
                    <a:p>
                      <a:pPr algn="ctr" fontAlgn="ctr"/>
                      <a:r>
                        <a:rPr lang="en-US" altLang="zh-CN" sz="1600" b="0" i="0" u="none" strike="noStrike">
                          <a:solidFill>
                            <a:srgbClr val="000000"/>
                          </a:solidFill>
                          <a:effectLst/>
                          <a:latin typeface="等线" panose="02010600030101010101" pitchFamily="2" charset="-122"/>
                          <a:ea typeface="等线" panose="02010600030101010101" pitchFamily="2" charset="-122"/>
                        </a:rPr>
                        <a:t>10</a:t>
                      </a:r>
                    </a:p>
                  </a:txBody>
                  <a:tcPr marL="7620" marR="7620" marT="7620" marB="0" anchor="ctr"/>
                </a:tc>
                <a:tc>
                  <a:txBody>
                    <a:bodyPr/>
                    <a:lstStyle/>
                    <a:p>
                      <a:pPr algn="ctr" fontAlgn="ctr"/>
                      <a:r>
                        <a:rPr lang="en-US" altLang="zh-CN" sz="1600" b="0" i="0" u="none" strike="noStrike" dirty="0">
                          <a:solidFill>
                            <a:srgbClr val="000000"/>
                          </a:solidFill>
                          <a:effectLst/>
                          <a:latin typeface="等线" panose="02010600030101010101" pitchFamily="2" charset="-122"/>
                          <a:ea typeface="等线" panose="02010600030101010101" pitchFamily="2" charset="-122"/>
                        </a:rPr>
                        <a:t>1.04 </a:t>
                      </a:r>
                    </a:p>
                  </a:txBody>
                  <a:tcPr marL="7620" marR="7620" marT="7620" marB="0" anchor="ctr"/>
                </a:tc>
                <a:extLst>
                  <a:ext uri="{0D108BD9-81ED-4DB2-BD59-A6C34878D82A}">
                    <a16:rowId xmlns:a16="http://schemas.microsoft.com/office/drawing/2014/main" val="3532847816"/>
                  </a:ext>
                </a:extLst>
              </a:tr>
              <a:tr h="370840">
                <a:tc>
                  <a:txBody>
                    <a:bodyPr/>
                    <a:lstStyle/>
                    <a:p>
                      <a:pPr algn="ctr" fontAlgn="ctr"/>
                      <a:r>
                        <a:rPr lang="en-US" altLang="zh-CN" sz="1600" b="0" i="0" u="none" strike="noStrike">
                          <a:solidFill>
                            <a:srgbClr val="000000"/>
                          </a:solidFill>
                          <a:effectLst/>
                          <a:latin typeface="等线" panose="02010600030101010101" pitchFamily="2" charset="-122"/>
                          <a:ea typeface="等线" panose="02010600030101010101" pitchFamily="2" charset="-122"/>
                        </a:rPr>
                        <a:t>10</a:t>
                      </a:r>
                    </a:p>
                  </a:txBody>
                  <a:tcPr marL="7620" marR="7620" marT="7620" marB="0" anchor="ctr"/>
                </a:tc>
                <a:tc>
                  <a:txBody>
                    <a:bodyPr/>
                    <a:lstStyle/>
                    <a:p>
                      <a:pPr algn="ctr" fontAlgn="ctr"/>
                      <a:r>
                        <a:rPr lang="en-US" altLang="zh-CN" sz="1600" b="0" i="0" u="none" strike="noStrike">
                          <a:solidFill>
                            <a:srgbClr val="000000"/>
                          </a:solidFill>
                          <a:effectLst/>
                          <a:latin typeface="等线" panose="02010600030101010101" pitchFamily="2" charset="-122"/>
                          <a:ea typeface="等线" panose="02010600030101010101" pitchFamily="2" charset="-122"/>
                        </a:rPr>
                        <a:t>1</a:t>
                      </a:r>
                    </a:p>
                  </a:txBody>
                  <a:tcPr marL="7620" marR="7620" marT="7620" marB="0" anchor="ctr"/>
                </a:tc>
                <a:tc>
                  <a:txBody>
                    <a:bodyPr/>
                    <a:lstStyle/>
                    <a:p>
                      <a:pPr algn="ctr" fontAlgn="ctr"/>
                      <a:r>
                        <a:rPr lang="en-US" altLang="zh-CN" sz="1600" b="0" i="0" u="none" strike="noStrike" dirty="0">
                          <a:solidFill>
                            <a:srgbClr val="000000"/>
                          </a:solidFill>
                          <a:effectLst/>
                          <a:latin typeface="等线" panose="02010600030101010101" pitchFamily="2" charset="-122"/>
                          <a:ea typeface="等线" panose="02010600030101010101" pitchFamily="2" charset="-122"/>
                        </a:rPr>
                        <a:t>57.67 </a:t>
                      </a:r>
                    </a:p>
                  </a:txBody>
                  <a:tcPr marL="7620" marR="7620" marT="7620" marB="0" anchor="ctr"/>
                </a:tc>
                <a:tc>
                  <a:txBody>
                    <a:bodyPr/>
                    <a:lstStyle/>
                    <a:p>
                      <a:pPr algn="ctr" fontAlgn="ctr"/>
                      <a:r>
                        <a:rPr lang="en-US" altLang="zh-CN" sz="1600" b="0" i="0" u="none" strike="noStrike">
                          <a:solidFill>
                            <a:srgbClr val="000000"/>
                          </a:solidFill>
                          <a:effectLst/>
                          <a:latin typeface="等线" panose="02010600030101010101" pitchFamily="2" charset="-122"/>
                          <a:ea typeface="等线" panose="02010600030101010101" pitchFamily="2" charset="-122"/>
                        </a:rPr>
                        <a:t>10</a:t>
                      </a:r>
                    </a:p>
                  </a:txBody>
                  <a:tcPr marL="7620" marR="7620" marT="7620" marB="0" anchor="ctr"/>
                </a:tc>
                <a:tc>
                  <a:txBody>
                    <a:bodyPr/>
                    <a:lstStyle/>
                    <a:p>
                      <a:pPr algn="ctr" fontAlgn="ctr"/>
                      <a:r>
                        <a:rPr lang="en-US" altLang="zh-CN" sz="1600" b="0" i="0" u="none" strike="noStrike" dirty="0">
                          <a:solidFill>
                            <a:srgbClr val="000000"/>
                          </a:solidFill>
                          <a:effectLst/>
                          <a:latin typeface="等线" panose="02010600030101010101" pitchFamily="2" charset="-122"/>
                          <a:ea typeface="等线" panose="02010600030101010101" pitchFamily="2" charset="-122"/>
                        </a:rPr>
                        <a:t>0.69 </a:t>
                      </a:r>
                    </a:p>
                  </a:txBody>
                  <a:tcPr marL="7620" marR="7620" marT="7620" marB="0" anchor="ctr"/>
                </a:tc>
                <a:extLst>
                  <a:ext uri="{0D108BD9-81ED-4DB2-BD59-A6C34878D82A}">
                    <a16:rowId xmlns:a16="http://schemas.microsoft.com/office/drawing/2014/main" val="2987908954"/>
                  </a:ext>
                </a:extLst>
              </a:tr>
            </a:tbl>
          </a:graphicData>
        </a:graphic>
      </p:graphicFrame>
      <p:sp>
        <p:nvSpPr>
          <p:cNvPr id="5" name="文本框 4">
            <a:extLst>
              <a:ext uri="{FF2B5EF4-FFF2-40B4-BE49-F238E27FC236}">
                <a16:creationId xmlns:a16="http://schemas.microsoft.com/office/drawing/2014/main" id="{36765008-E08A-49D0-8075-F5FBC0B439A2}"/>
              </a:ext>
            </a:extLst>
          </p:cNvPr>
          <p:cNvSpPr txBox="1"/>
          <p:nvPr/>
        </p:nvSpPr>
        <p:spPr>
          <a:xfrm>
            <a:off x="5381472" y="1254488"/>
            <a:ext cx="3744416" cy="369332"/>
          </a:xfrm>
          <a:prstGeom prst="rect">
            <a:avLst/>
          </a:prstGeom>
          <a:noFill/>
        </p:spPr>
        <p:txBody>
          <a:bodyPr wrap="square" rtlCol="0">
            <a:spAutoFit/>
          </a:bodyPr>
          <a:lstStyle/>
          <a:p>
            <a:r>
              <a:rPr lang="zh-CN" altLang="en-US" dirty="0"/>
              <a:t>公司</a:t>
            </a:r>
            <a:r>
              <a:rPr lang="en-US" altLang="zh-CN" dirty="0"/>
              <a:t>1</a:t>
            </a:r>
            <a:r>
              <a:rPr lang="zh-CN" altLang="en-US" dirty="0"/>
              <a:t>和</a:t>
            </a:r>
            <a:r>
              <a:rPr lang="en-US" altLang="zh-CN" dirty="0"/>
              <a:t>2</a:t>
            </a:r>
            <a:r>
              <a:rPr lang="zh-CN" altLang="en-US" dirty="0"/>
              <a:t>初始股价分别为</a:t>
            </a:r>
            <a:r>
              <a:rPr lang="en-US" altLang="zh-CN" dirty="0"/>
              <a:t>10</a:t>
            </a:r>
            <a:r>
              <a:rPr lang="zh-CN" altLang="en-US" dirty="0"/>
              <a:t>和</a:t>
            </a:r>
            <a:r>
              <a:rPr lang="en-US" altLang="zh-CN" dirty="0"/>
              <a:t>40.</a:t>
            </a:r>
            <a:endParaRPr lang="zh-CN" altLang="en-US" dirty="0"/>
          </a:p>
        </p:txBody>
      </p:sp>
    </p:spTree>
    <p:extLst>
      <p:ext uri="{BB962C8B-B14F-4D97-AF65-F5344CB8AC3E}">
        <p14:creationId xmlns:p14="http://schemas.microsoft.com/office/powerpoint/2010/main" val="1909669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76652F-705F-4248-B7FC-1C96AE8DAB15}"/>
              </a:ext>
            </a:extLst>
          </p:cNvPr>
          <p:cNvSpPr>
            <a:spLocks noGrp="1"/>
          </p:cNvSpPr>
          <p:nvPr>
            <p:ph type="title"/>
          </p:nvPr>
        </p:nvSpPr>
        <p:spPr/>
        <p:txBody>
          <a:bodyPr/>
          <a:lstStyle/>
          <a:p>
            <a:r>
              <a:rPr lang="zh-CN" altLang="en-US" dirty="0"/>
              <a:t>内容</a:t>
            </a:r>
          </a:p>
        </p:txBody>
      </p:sp>
      <p:sp>
        <p:nvSpPr>
          <p:cNvPr id="3" name="内容占位符 2">
            <a:extLst>
              <a:ext uri="{FF2B5EF4-FFF2-40B4-BE49-F238E27FC236}">
                <a16:creationId xmlns:a16="http://schemas.microsoft.com/office/drawing/2014/main" id="{4E150BBB-32EE-4F8E-AE8C-DD69660416B3}"/>
              </a:ext>
            </a:extLst>
          </p:cNvPr>
          <p:cNvSpPr>
            <a:spLocks noGrp="1"/>
          </p:cNvSpPr>
          <p:nvPr>
            <p:ph idx="1"/>
          </p:nvPr>
        </p:nvSpPr>
        <p:spPr/>
        <p:txBody>
          <a:bodyPr>
            <a:normAutofit/>
          </a:bodyPr>
          <a:lstStyle/>
          <a:p>
            <a:r>
              <a:rPr lang="zh-CN" altLang="en-US" dirty="0"/>
              <a:t>引论</a:t>
            </a:r>
            <a:endParaRPr lang="en-US" altLang="zh-CN" dirty="0"/>
          </a:p>
          <a:p>
            <a:r>
              <a:rPr lang="zh-CN" altLang="en-US" dirty="0"/>
              <a:t>估值方法和指标</a:t>
            </a:r>
            <a:endParaRPr lang="en-US" altLang="zh-CN" dirty="0"/>
          </a:p>
          <a:p>
            <a:r>
              <a:rPr lang="zh-CN" altLang="en-US" dirty="0">
                <a:solidFill>
                  <a:srgbClr val="C00000"/>
                </a:solidFill>
              </a:rPr>
              <a:t>什么是好公司</a:t>
            </a:r>
            <a:endParaRPr lang="en-US" altLang="zh-CN" dirty="0">
              <a:solidFill>
                <a:srgbClr val="C00000"/>
              </a:solidFill>
            </a:endParaRPr>
          </a:p>
          <a:p>
            <a:r>
              <a:rPr lang="zh-CN" altLang="en-US" dirty="0"/>
              <a:t>买卖的智慧</a:t>
            </a:r>
            <a:endParaRPr lang="en-US" altLang="zh-CN" dirty="0"/>
          </a:p>
          <a:p>
            <a:r>
              <a:rPr lang="zh-CN" altLang="en-US" dirty="0"/>
              <a:t>结束语</a:t>
            </a:r>
          </a:p>
        </p:txBody>
      </p:sp>
    </p:spTree>
    <p:extLst>
      <p:ext uri="{BB962C8B-B14F-4D97-AF65-F5344CB8AC3E}">
        <p14:creationId xmlns:p14="http://schemas.microsoft.com/office/powerpoint/2010/main" val="12788327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0EF166A-5AC7-47ED-B7CC-BF5CB4DF9D83}"/>
              </a:ext>
            </a:extLst>
          </p:cNvPr>
          <p:cNvSpPr>
            <a:spLocks noGrp="1"/>
          </p:cNvSpPr>
          <p:nvPr>
            <p:ph type="title"/>
          </p:nvPr>
        </p:nvSpPr>
        <p:spPr/>
        <p:txBody>
          <a:bodyPr/>
          <a:lstStyle/>
          <a:p>
            <a:r>
              <a:rPr lang="zh-CN" altLang="en-US" dirty="0"/>
              <a:t>什么是好公司？</a:t>
            </a:r>
          </a:p>
        </p:txBody>
      </p:sp>
      <p:sp>
        <p:nvSpPr>
          <p:cNvPr id="3" name="内容占位符 2">
            <a:extLst>
              <a:ext uri="{FF2B5EF4-FFF2-40B4-BE49-F238E27FC236}">
                <a16:creationId xmlns:a16="http://schemas.microsoft.com/office/drawing/2014/main" id="{CF5A42A0-DA40-49F4-96AD-ACBA34E5CD7E}"/>
              </a:ext>
            </a:extLst>
          </p:cNvPr>
          <p:cNvSpPr>
            <a:spLocks noGrp="1"/>
          </p:cNvSpPr>
          <p:nvPr>
            <p:ph idx="1"/>
          </p:nvPr>
        </p:nvSpPr>
        <p:spPr/>
        <p:txBody>
          <a:bodyPr/>
          <a:lstStyle/>
          <a:p>
            <a:r>
              <a:rPr lang="zh-CN" altLang="en-US" dirty="0"/>
              <a:t>对投资者来说，好公司就是</a:t>
            </a:r>
            <a:r>
              <a:rPr lang="zh-CN" altLang="en-US" dirty="0">
                <a:solidFill>
                  <a:srgbClr val="C00000"/>
                </a:solidFill>
              </a:rPr>
              <a:t>无需继续融资</a:t>
            </a:r>
            <a:r>
              <a:rPr lang="zh-CN" altLang="en-US" dirty="0"/>
              <a:t>、</a:t>
            </a:r>
            <a:r>
              <a:rPr lang="zh-CN" altLang="en-US" dirty="0">
                <a:solidFill>
                  <a:srgbClr val="C00000"/>
                </a:solidFill>
              </a:rPr>
              <a:t>投资回报率高</a:t>
            </a:r>
            <a:r>
              <a:rPr lang="zh-CN" altLang="en-US" dirty="0"/>
              <a:t>、</a:t>
            </a:r>
            <a:r>
              <a:rPr lang="zh-CN" altLang="en-US" dirty="0">
                <a:solidFill>
                  <a:srgbClr val="C00000"/>
                </a:solidFill>
              </a:rPr>
              <a:t>持续增长</a:t>
            </a:r>
            <a:r>
              <a:rPr lang="zh-CN" altLang="en-US" dirty="0"/>
              <a:t>、并</a:t>
            </a:r>
            <a:r>
              <a:rPr lang="zh-CN" altLang="en-US" dirty="0">
                <a:solidFill>
                  <a:srgbClr val="C00000"/>
                </a:solidFill>
              </a:rPr>
              <a:t>回馈股东</a:t>
            </a:r>
            <a:r>
              <a:rPr lang="zh-CN" altLang="en-US" dirty="0"/>
              <a:t>的公司。</a:t>
            </a:r>
            <a:endParaRPr lang="en-US" altLang="zh-CN" dirty="0"/>
          </a:p>
          <a:p>
            <a:r>
              <a:rPr lang="zh-CN" altLang="en-US" dirty="0"/>
              <a:t>公司质地越高，理应享受更高估值（</a:t>
            </a:r>
            <a:r>
              <a:rPr lang="en-US" altLang="zh-CN" dirty="0"/>
              <a:t>e.g., PE</a:t>
            </a:r>
            <a:r>
              <a:rPr lang="zh-CN" altLang="en-US" dirty="0"/>
              <a:t>）。</a:t>
            </a:r>
          </a:p>
        </p:txBody>
      </p:sp>
    </p:spTree>
    <p:extLst>
      <p:ext uri="{BB962C8B-B14F-4D97-AF65-F5344CB8AC3E}">
        <p14:creationId xmlns:p14="http://schemas.microsoft.com/office/powerpoint/2010/main" val="39856834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AA692BB-E51D-4BAA-B89A-32EA7D279D27}"/>
              </a:ext>
            </a:extLst>
          </p:cNvPr>
          <p:cNvSpPr>
            <a:spLocks noGrp="1"/>
          </p:cNvSpPr>
          <p:nvPr>
            <p:ph type="title"/>
          </p:nvPr>
        </p:nvSpPr>
        <p:spPr/>
        <p:txBody>
          <a:bodyPr/>
          <a:lstStyle/>
          <a:p>
            <a:r>
              <a:rPr lang="zh-CN" altLang="en-US" dirty="0"/>
              <a:t>好公司无需外部融资</a:t>
            </a:r>
          </a:p>
        </p:txBody>
      </p:sp>
      <p:sp>
        <p:nvSpPr>
          <p:cNvPr id="3" name="内容占位符 2">
            <a:extLst>
              <a:ext uri="{FF2B5EF4-FFF2-40B4-BE49-F238E27FC236}">
                <a16:creationId xmlns:a16="http://schemas.microsoft.com/office/drawing/2014/main" id="{116A1BAA-D1D8-4EFF-8D5A-EEEB53ED0AE1}"/>
              </a:ext>
            </a:extLst>
          </p:cNvPr>
          <p:cNvSpPr>
            <a:spLocks noGrp="1"/>
          </p:cNvSpPr>
          <p:nvPr>
            <p:ph idx="1"/>
          </p:nvPr>
        </p:nvSpPr>
        <p:spPr/>
        <p:txBody>
          <a:bodyPr/>
          <a:lstStyle/>
          <a:p>
            <a:r>
              <a:rPr lang="zh-CN" altLang="en-US" dirty="0"/>
              <a:t>外部融资</a:t>
            </a:r>
            <a:endParaRPr lang="en-US" altLang="zh-CN" dirty="0"/>
          </a:p>
          <a:p>
            <a:pPr lvl="1"/>
            <a:r>
              <a:rPr lang="zh-CN" altLang="en-US" dirty="0"/>
              <a:t>配股、定向增发</a:t>
            </a:r>
            <a:endParaRPr lang="en-US" altLang="zh-CN" dirty="0"/>
          </a:p>
          <a:p>
            <a:pPr lvl="1"/>
            <a:r>
              <a:rPr lang="zh-CN" altLang="en-US" dirty="0"/>
              <a:t>银行贷款、发债</a:t>
            </a:r>
          </a:p>
        </p:txBody>
      </p:sp>
    </p:spTree>
    <p:extLst>
      <p:ext uri="{BB962C8B-B14F-4D97-AF65-F5344CB8AC3E}">
        <p14:creationId xmlns:p14="http://schemas.microsoft.com/office/powerpoint/2010/main" val="40240541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0E36AD-B611-4A6B-BC62-E8FE40A97D6D}"/>
              </a:ext>
            </a:extLst>
          </p:cNvPr>
          <p:cNvSpPr>
            <a:spLocks noGrp="1"/>
          </p:cNvSpPr>
          <p:nvPr>
            <p:ph type="title"/>
          </p:nvPr>
        </p:nvSpPr>
        <p:spPr/>
        <p:txBody>
          <a:bodyPr/>
          <a:lstStyle/>
          <a:p>
            <a:r>
              <a:rPr lang="zh-CN" altLang="en-US" dirty="0"/>
              <a:t>好公司业绩持续增长</a:t>
            </a:r>
          </a:p>
        </p:txBody>
      </p:sp>
      <p:sp>
        <p:nvSpPr>
          <p:cNvPr id="3" name="内容占位符 2">
            <a:extLst>
              <a:ext uri="{FF2B5EF4-FFF2-40B4-BE49-F238E27FC236}">
                <a16:creationId xmlns:a16="http://schemas.microsoft.com/office/drawing/2014/main" id="{A5B3D1C7-835D-4B4B-A419-DB27E7BD3105}"/>
              </a:ext>
            </a:extLst>
          </p:cNvPr>
          <p:cNvSpPr>
            <a:spLocks noGrp="1"/>
          </p:cNvSpPr>
          <p:nvPr>
            <p:ph idx="1"/>
          </p:nvPr>
        </p:nvSpPr>
        <p:spPr>
          <a:xfrm>
            <a:off x="457200" y="1600200"/>
            <a:ext cx="4258816" cy="4525963"/>
          </a:xfrm>
        </p:spPr>
        <p:txBody>
          <a:bodyPr/>
          <a:lstStyle/>
          <a:p>
            <a:r>
              <a:rPr lang="zh-CN" altLang="en-US" dirty="0"/>
              <a:t>业绩持续增长</a:t>
            </a:r>
            <a:endParaRPr lang="en-US" altLang="zh-CN" dirty="0"/>
          </a:p>
          <a:p>
            <a:pPr lvl="1"/>
            <a:r>
              <a:rPr lang="zh-CN" altLang="en-US" dirty="0"/>
              <a:t>营收增长</a:t>
            </a:r>
            <a:endParaRPr lang="en-US" altLang="zh-CN" dirty="0"/>
          </a:p>
          <a:p>
            <a:pPr lvl="1"/>
            <a:r>
              <a:rPr lang="zh-CN" altLang="en-US" dirty="0"/>
              <a:t>销售毛利率稳定</a:t>
            </a:r>
            <a:endParaRPr lang="en-US" altLang="zh-CN" dirty="0"/>
          </a:p>
          <a:p>
            <a:pPr lvl="1"/>
            <a:r>
              <a:rPr lang="zh-CN" altLang="en-US" dirty="0"/>
              <a:t>销售净利率稳中有升</a:t>
            </a:r>
          </a:p>
        </p:txBody>
      </p:sp>
      <p:sp>
        <p:nvSpPr>
          <p:cNvPr id="4" name="右大括号 3">
            <a:extLst>
              <a:ext uri="{FF2B5EF4-FFF2-40B4-BE49-F238E27FC236}">
                <a16:creationId xmlns:a16="http://schemas.microsoft.com/office/drawing/2014/main" id="{38189345-675A-4E43-ABAD-A7754EBFA68A}"/>
              </a:ext>
            </a:extLst>
          </p:cNvPr>
          <p:cNvSpPr/>
          <p:nvPr/>
        </p:nvSpPr>
        <p:spPr>
          <a:xfrm>
            <a:off x="4283968" y="2348880"/>
            <a:ext cx="1080120" cy="129614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3B1313CB-DB8D-4E28-96D1-DE8059EFD88D}"/>
              </a:ext>
            </a:extLst>
          </p:cNvPr>
          <p:cNvSpPr txBox="1"/>
          <p:nvPr/>
        </p:nvSpPr>
        <p:spPr>
          <a:xfrm>
            <a:off x="5364088" y="2735342"/>
            <a:ext cx="2736304" cy="523220"/>
          </a:xfrm>
          <a:prstGeom prst="rect">
            <a:avLst/>
          </a:prstGeom>
          <a:noFill/>
        </p:spPr>
        <p:txBody>
          <a:bodyPr wrap="square" rtlCol="0">
            <a:spAutoFit/>
          </a:bodyPr>
          <a:lstStyle/>
          <a:p>
            <a:r>
              <a:rPr lang="zh-CN" altLang="en-US" sz="2800" dirty="0"/>
              <a:t>净利润持续增长</a:t>
            </a:r>
          </a:p>
        </p:txBody>
      </p:sp>
    </p:spTree>
    <p:extLst>
      <p:ext uri="{BB962C8B-B14F-4D97-AF65-F5344CB8AC3E}">
        <p14:creationId xmlns:p14="http://schemas.microsoft.com/office/powerpoint/2010/main" val="2110849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C66D6D-6C82-4895-B746-E72B0F04BBE7}"/>
              </a:ext>
            </a:extLst>
          </p:cNvPr>
          <p:cNvSpPr>
            <a:spLocks noGrp="1"/>
          </p:cNvSpPr>
          <p:nvPr>
            <p:ph type="title"/>
          </p:nvPr>
        </p:nvSpPr>
        <p:spPr/>
        <p:txBody>
          <a:bodyPr/>
          <a:lstStyle/>
          <a:p>
            <a:r>
              <a:rPr lang="zh-CN" altLang="en-US" dirty="0"/>
              <a:t>引论</a:t>
            </a:r>
          </a:p>
        </p:txBody>
      </p:sp>
      <p:sp>
        <p:nvSpPr>
          <p:cNvPr id="3" name="内容占位符 2">
            <a:extLst>
              <a:ext uri="{FF2B5EF4-FFF2-40B4-BE49-F238E27FC236}">
                <a16:creationId xmlns:a16="http://schemas.microsoft.com/office/drawing/2014/main" id="{6C9532B3-6387-4F4D-BB4F-1AC65D186A06}"/>
              </a:ext>
            </a:extLst>
          </p:cNvPr>
          <p:cNvSpPr>
            <a:spLocks noGrp="1"/>
          </p:cNvSpPr>
          <p:nvPr>
            <p:ph idx="1"/>
          </p:nvPr>
        </p:nvSpPr>
        <p:spPr/>
        <p:txBody>
          <a:bodyPr>
            <a:normAutofit lnSpcReduction="10000"/>
          </a:bodyPr>
          <a:lstStyle/>
          <a:p>
            <a:r>
              <a:rPr lang="zh-CN" altLang="en-US" dirty="0"/>
              <a:t>两种选股思路：</a:t>
            </a:r>
            <a:endParaRPr lang="en-US" altLang="zh-CN" dirty="0"/>
          </a:p>
          <a:p>
            <a:pPr marL="857250" lvl="1" indent="-457200"/>
            <a:r>
              <a:rPr lang="zh-CN" altLang="en-US" dirty="0"/>
              <a:t>自下而上（</a:t>
            </a:r>
            <a:r>
              <a:rPr lang="en-US" altLang="zh-CN" dirty="0"/>
              <a:t>bottom up</a:t>
            </a:r>
            <a:r>
              <a:rPr lang="zh-CN" altLang="en-US" dirty="0"/>
              <a:t>）：从公司基本面出发</a:t>
            </a:r>
            <a:endParaRPr lang="en-US" altLang="zh-CN" dirty="0"/>
          </a:p>
          <a:p>
            <a:pPr marL="1257300" lvl="2" indent="-457200"/>
            <a:r>
              <a:rPr lang="zh-CN" altLang="en-US" dirty="0"/>
              <a:t>基于估值</a:t>
            </a:r>
            <a:endParaRPr lang="en-US" altLang="zh-CN" dirty="0"/>
          </a:p>
          <a:p>
            <a:pPr marL="1257300" lvl="2" indent="-457200"/>
            <a:r>
              <a:rPr lang="zh-CN" altLang="en-US" dirty="0"/>
              <a:t>基于成长</a:t>
            </a:r>
            <a:endParaRPr lang="en-US" altLang="zh-CN" dirty="0"/>
          </a:p>
          <a:p>
            <a:pPr marL="857250" lvl="1" indent="-457200"/>
            <a:r>
              <a:rPr lang="zh-CN" altLang="en-US" dirty="0"/>
              <a:t>自上而下（</a:t>
            </a:r>
            <a:r>
              <a:rPr lang="en-US" altLang="zh-CN" dirty="0"/>
              <a:t>top down</a:t>
            </a:r>
            <a:r>
              <a:rPr lang="zh-CN" altLang="en-US" dirty="0"/>
              <a:t>）：从宏观和行业趋势出发</a:t>
            </a:r>
            <a:endParaRPr lang="en-US" altLang="zh-CN" dirty="0"/>
          </a:p>
          <a:p>
            <a:pPr marL="1257300" lvl="2" indent="-457200"/>
            <a:r>
              <a:rPr lang="zh-CN" altLang="en-US" dirty="0"/>
              <a:t>基于行业趋势</a:t>
            </a:r>
            <a:endParaRPr lang="en-US" altLang="zh-CN" dirty="0"/>
          </a:p>
          <a:p>
            <a:pPr marL="1257300" lvl="2" indent="-457200"/>
            <a:r>
              <a:rPr lang="zh-CN" altLang="en-US" dirty="0"/>
              <a:t>基于周期</a:t>
            </a:r>
            <a:endParaRPr lang="en-US" altLang="zh-CN" dirty="0"/>
          </a:p>
          <a:p>
            <a:pPr marL="1257300" lvl="2" indent="-457200"/>
            <a:r>
              <a:rPr lang="zh-CN" altLang="en-US" dirty="0"/>
              <a:t>基于政策</a:t>
            </a:r>
            <a:endParaRPr lang="en-US" altLang="zh-CN" dirty="0"/>
          </a:p>
          <a:p>
            <a:r>
              <a:rPr lang="zh-CN" altLang="en-US" dirty="0"/>
              <a:t>通常两者结合更好</a:t>
            </a:r>
            <a:endParaRPr lang="en-US" altLang="zh-CN" dirty="0"/>
          </a:p>
          <a:p>
            <a:endParaRPr lang="zh-CN" altLang="en-US" dirty="0"/>
          </a:p>
        </p:txBody>
      </p:sp>
    </p:spTree>
    <p:extLst>
      <p:ext uri="{BB962C8B-B14F-4D97-AF65-F5344CB8AC3E}">
        <p14:creationId xmlns:p14="http://schemas.microsoft.com/office/powerpoint/2010/main" val="19912527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D64516-8C4D-4C21-8F58-F29235239A5E}"/>
              </a:ext>
            </a:extLst>
          </p:cNvPr>
          <p:cNvSpPr>
            <a:spLocks noGrp="1"/>
          </p:cNvSpPr>
          <p:nvPr>
            <p:ph type="title"/>
          </p:nvPr>
        </p:nvSpPr>
        <p:spPr/>
        <p:txBody>
          <a:bodyPr/>
          <a:lstStyle/>
          <a:p>
            <a:r>
              <a:rPr lang="zh-CN" altLang="en-US" dirty="0"/>
              <a:t>考虑增长的估值</a:t>
            </a:r>
          </a:p>
        </p:txBody>
      </p:sp>
      <p:sp>
        <p:nvSpPr>
          <p:cNvPr id="3" name="内容占位符 2">
            <a:extLst>
              <a:ext uri="{FF2B5EF4-FFF2-40B4-BE49-F238E27FC236}">
                <a16:creationId xmlns:a16="http://schemas.microsoft.com/office/drawing/2014/main" id="{ADE1723A-BFEE-489B-AE78-7E850E593905}"/>
              </a:ext>
            </a:extLst>
          </p:cNvPr>
          <p:cNvSpPr>
            <a:spLocks noGrp="1"/>
          </p:cNvSpPr>
          <p:nvPr>
            <p:ph idx="1"/>
          </p:nvPr>
        </p:nvSpPr>
        <p:spPr/>
        <p:txBody>
          <a:bodyPr/>
          <a:lstStyle/>
          <a:p>
            <a:r>
              <a:rPr lang="en-US" altLang="zh-CN" dirty="0"/>
              <a:t>PEG = PE/Growth rate</a:t>
            </a:r>
          </a:p>
          <a:p>
            <a:pPr lvl="1"/>
            <a:r>
              <a:rPr lang="zh-CN" altLang="en-US" dirty="0"/>
              <a:t>如果某公司</a:t>
            </a:r>
            <a:r>
              <a:rPr lang="en-US" altLang="zh-CN" dirty="0"/>
              <a:t>PE</a:t>
            </a:r>
            <a:r>
              <a:rPr lang="zh-CN" altLang="en-US" dirty="0"/>
              <a:t>为</a:t>
            </a:r>
            <a:r>
              <a:rPr lang="en-US" altLang="zh-CN" dirty="0"/>
              <a:t>10</a:t>
            </a:r>
            <a:r>
              <a:rPr lang="zh-CN" altLang="en-US" dirty="0"/>
              <a:t>倍，</a:t>
            </a:r>
            <a:r>
              <a:rPr lang="en-US" altLang="zh-CN" dirty="0"/>
              <a:t>EPS</a:t>
            </a:r>
            <a:r>
              <a:rPr lang="zh-CN" altLang="en-US" dirty="0"/>
              <a:t>增速为</a:t>
            </a:r>
            <a:r>
              <a:rPr lang="en-US" altLang="zh-CN" dirty="0"/>
              <a:t>5%</a:t>
            </a:r>
            <a:r>
              <a:rPr lang="zh-CN" altLang="en-US" dirty="0"/>
              <a:t>，那么</a:t>
            </a:r>
            <a:r>
              <a:rPr lang="en-US" altLang="zh-CN" dirty="0"/>
              <a:t>PEG=10/5=2.</a:t>
            </a:r>
          </a:p>
          <a:p>
            <a:r>
              <a:rPr lang="zh-CN" altLang="en-US" dirty="0"/>
              <a:t>一般来说，</a:t>
            </a:r>
            <a:r>
              <a:rPr lang="en-US" altLang="zh-CN" dirty="0"/>
              <a:t>PEG&lt;1 </a:t>
            </a:r>
            <a:r>
              <a:rPr lang="zh-CN" altLang="en-US" dirty="0"/>
              <a:t>意味着低估。</a:t>
            </a:r>
            <a:endParaRPr lang="en-US" altLang="zh-CN" dirty="0"/>
          </a:p>
          <a:p>
            <a:pPr lvl="1"/>
            <a:r>
              <a:rPr lang="zh-CN" altLang="en-US" dirty="0"/>
              <a:t>如果某公司</a:t>
            </a:r>
            <a:r>
              <a:rPr lang="en-US" altLang="zh-CN" dirty="0"/>
              <a:t>PE</a:t>
            </a:r>
            <a:r>
              <a:rPr lang="zh-CN" altLang="en-US" dirty="0"/>
              <a:t>为</a:t>
            </a:r>
            <a:r>
              <a:rPr lang="en-US" altLang="zh-CN" dirty="0"/>
              <a:t>40</a:t>
            </a:r>
            <a:r>
              <a:rPr lang="zh-CN" altLang="en-US" dirty="0"/>
              <a:t>倍，</a:t>
            </a:r>
            <a:r>
              <a:rPr lang="en-US" altLang="zh-CN" dirty="0"/>
              <a:t>EPS</a:t>
            </a:r>
            <a:r>
              <a:rPr lang="zh-CN" altLang="en-US" dirty="0"/>
              <a:t>增速为</a:t>
            </a:r>
            <a:r>
              <a:rPr lang="en-US" altLang="zh-CN" dirty="0"/>
              <a:t>50%</a:t>
            </a:r>
            <a:r>
              <a:rPr lang="zh-CN" altLang="en-US" dirty="0"/>
              <a:t>，那么</a:t>
            </a:r>
            <a:r>
              <a:rPr lang="en-US" altLang="zh-CN" dirty="0"/>
              <a:t>PEG=40/50&lt;1.</a:t>
            </a:r>
            <a:r>
              <a:rPr lang="zh-CN" altLang="en-US" dirty="0"/>
              <a:t> </a:t>
            </a:r>
            <a:r>
              <a:rPr lang="en-US" altLang="zh-CN" dirty="0"/>
              <a:t>——</a:t>
            </a:r>
            <a:r>
              <a:rPr lang="zh-CN" altLang="en-US" dirty="0">
                <a:solidFill>
                  <a:srgbClr val="C00000"/>
                </a:solidFill>
              </a:rPr>
              <a:t>低估的高估</a:t>
            </a:r>
          </a:p>
        </p:txBody>
      </p:sp>
    </p:spTree>
    <p:extLst>
      <p:ext uri="{BB962C8B-B14F-4D97-AF65-F5344CB8AC3E}">
        <p14:creationId xmlns:p14="http://schemas.microsoft.com/office/powerpoint/2010/main" val="9359899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E55800-CAE7-454B-B7B0-88199BB71989}"/>
              </a:ext>
            </a:extLst>
          </p:cNvPr>
          <p:cNvSpPr>
            <a:spLocks noGrp="1"/>
          </p:cNvSpPr>
          <p:nvPr>
            <p:ph type="title"/>
          </p:nvPr>
        </p:nvSpPr>
        <p:spPr/>
        <p:txBody>
          <a:bodyPr>
            <a:normAutofit/>
          </a:bodyPr>
          <a:lstStyle/>
          <a:p>
            <a:r>
              <a:rPr lang="zh-CN" altLang="en-US" dirty="0"/>
              <a:t>好公司资本回报率高</a:t>
            </a:r>
          </a:p>
        </p:txBody>
      </p:sp>
      <p:sp>
        <p:nvSpPr>
          <p:cNvPr id="3" name="内容占位符 2">
            <a:extLst>
              <a:ext uri="{FF2B5EF4-FFF2-40B4-BE49-F238E27FC236}">
                <a16:creationId xmlns:a16="http://schemas.microsoft.com/office/drawing/2014/main" id="{C6458D54-0AE2-48D5-BFAD-80896169434F}"/>
              </a:ext>
            </a:extLst>
          </p:cNvPr>
          <p:cNvSpPr>
            <a:spLocks noGrp="1"/>
          </p:cNvSpPr>
          <p:nvPr>
            <p:ph sz="half" idx="1"/>
          </p:nvPr>
        </p:nvSpPr>
        <p:spPr/>
        <p:txBody>
          <a:bodyPr>
            <a:normAutofit fontScale="92500"/>
          </a:bodyPr>
          <a:lstStyle/>
          <a:p>
            <a:r>
              <a:rPr lang="en-US" altLang="zh-CN" dirty="0"/>
              <a:t>ROIC = NOPAT / IC</a:t>
            </a:r>
          </a:p>
          <a:p>
            <a:pPr lvl="1"/>
            <a:r>
              <a:rPr lang="en-US" altLang="zh-CN" dirty="0"/>
              <a:t>NOPAT </a:t>
            </a:r>
            <a:r>
              <a:rPr lang="zh-CN" altLang="en-US" dirty="0"/>
              <a:t>为税后营业利润（</a:t>
            </a:r>
            <a:r>
              <a:rPr lang="en-US" altLang="zh-CN" dirty="0"/>
              <a:t>Net operating profit after tax</a:t>
            </a:r>
            <a:r>
              <a:rPr lang="zh-CN" altLang="en-US" dirty="0"/>
              <a:t>）</a:t>
            </a:r>
            <a:endParaRPr lang="en-US" altLang="zh-CN" dirty="0"/>
          </a:p>
          <a:p>
            <a:pPr lvl="1"/>
            <a:r>
              <a:rPr lang="en-US" altLang="zh-CN" dirty="0"/>
              <a:t>IC </a:t>
            </a:r>
            <a:r>
              <a:rPr lang="zh-CN" altLang="en-US" dirty="0"/>
              <a:t>为投入资本（</a:t>
            </a:r>
            <a:r>
              <a:rPr lang="en-US" altLang="zh-CN" dirty="0"/>
              <a:t>Invested capital</a:t>
            </a:r>
            <a:r>
              <a:rPr lang="zh-CN" altLang="en-US" dirty="0"/>
              <a:t>）</a:t>
            </a:r>
            <a:endParaRPr lang="en-US" altLang="zh-CN" dirty="0"/>
          </a:p>
          <a:p>
            <a:pPr marL="457200" lvl="1" indent="0">
              <a:buNone/>
            </a:pPr>
            <a:r>
              <a:rPr lang="zh-CN" altLang="en-US" dirty="0"/>
              <a:t>假设公司只有营运资产，那么</a:t>
            </a:r>
            <a:endParaRPr lang="en-US" altLang="zh-CN" dirty="0"/>
          </a:p>
          <a:p>
            <a:pPr marL="457200" lvl="1" indent="0" algn="ctr">
              <a:buNone/>
            </a:pPr>
            <a:r>
              <a:rPr lang="en-US" altLang="zh-CN" dirty="0">
                <a:solidFill>
                  <a:srgbClr val="C00000"/>
                </a:solidFill>
              </a:rPr>
              <a:t>IC = OA-OL = D+E</a:t>
            </a:r>
          </a:p>
          <a:p>
            <a:r>
              <a:rPr lang="zh-CN" altLang="en-US" dirty="0"/>
              <a:t>如果</a:t>
            </a:r>
            <a:r>
              <a:rPr lang="en-US" altLang="zh-CN" dirty="0"/>
              <a:t>ROIC</a:t>
            </a:r>
            <a:r>
              <a:rPr lang="zh-CN" altLang="en-US" dirty="0"/>
              <a:t>大于资金成本，那么公司在创造价值。</a:t>
            </a:r>
          </a:p>
        </p:txBody>
      </p:sp>
      <p:graphicFrame>
        <p:nvGraphicFramePr>
          <p:cNvPr id="5" name="内容占位符 4">
            <a:extLst>
              <a:ext uri="{FF2B5EF4-FFF2-40B4-BE49-F238E27FC236}">
                <a16:creationId xmlns:a16="http://schemas.microsoft.com/office/drawing/2014/main" id="{69DDBF8B-6ABA-444F-87B6-3352D2F1E91F}"/>
              </a:ext>
            </a:extLst>
          </p:cNvPr>
          <p:cNvGraphicFramePr>
            <a:graphicFrameLocks noGrp="1"/>
          </p:cNvGraphicFramePr>
          <p:nvPr>
            <p:ph sz="half" idx="2"/>
            <p:extLst>
              <p:ext uri="{D42A27DB-BD31-4B8C-83A1-F6EECF244321}">
                <p14:modId xmlns:p14="http://schemas.microsoft.com/office/powerpoint/2010/main" val="2325331865"/>
              </p:ext>
            </p:extLst>
          </p:nvPr>
        </p:nvGraphicFramePr>
        <p:xfrm>
          <a:off x="4648200" y="1600200"/>
          <a:ext cx="4038600" cy="3632448"/>
        </p:xfrm>
        <a:graphic>
          <a:graphicData uri="http://schemas.openxmlformats.org/drawingml/2006/table">
            <a:tbl>
              <a:tblPr firstRow="1" bandRow="1">
                <a:tableStyleId>{5C22544A-7EE6-4342-B048-85BDC9FD1C3A}</a:tableStyleId>
              </a:tblPr>
              <a:tblGrid>
                <a:gridCol w="1868016">
                  <a:extLst>
                    <a:ext uri="{9D8B030D-6E8A-4147-A177-3AD203B41FA5}">
                      <a16:colId xmlns:a16="http://schemas.microsoft.com/office/drawing/2014/main" val="2639474048"/>
                    </a:ext>
                  </a:extLst>
                </a:gridCol>
                <a:gridCol w="216024">
                  <a:extLst>
                    <a:ext uri="{9D8B030D-6E8A-4147-A177-3AD203B41FA5}">
                      <a16:colId xmlns:a16="http://schemas.microsoft.com/office/drawing/2014/main" val="1679386798"/>
                    </a:ext>
                  </a:extLst>
                </a:gridCol>
                <a:gridCol w="1954560">
                  <a:extLst>
                    <a:ext uri="{9D8B030D-6E8A-4147-A177-3AD203B41FA5}">
                      <a16:colId xmlns:a16="http://schemas.microsoft.com/office/drawing/2014/main" val="2374476945"/>
                    </a:ext>
                  </a:extLst>
                </a:gridCol>
              </a:tblGrid>
              <a:tr h="532656">
                <a:tc>
                  <a:txBody>
                    <a:bodyPr/>
                    <a:lstStyle/>
                    <a:p>
                      <a:pPr algn="ctr"/>
                      <a:r>
                        <a:rPr lang="zh-CN" altLang="en-US" dirty="0"/>
                        <a:t>资产</a:t>
                      </a:r>
                    </a:p>
                  </a:txBody>
                  <a:tcPr/>
                </a:tc>
                <a:tc rowSpan="4">
                  <a:txBody>
                    <a:bodyPr/>
                    <a:lstStyle/>
                    <a:p>
                      <a:pPr algn="ctr"/>
                      <a:endParaRPr lang="zh-CN" altLang="en-US" dirty="0"/>
                    </a:p>
                  </a:txBody>
                  <a:tcPr>
                    <a:noFill/>
                  </a:tcPr>
                </a:tc>
                <a:tc>
                  <a:txBody>
                    <a:bodyPr/>
                    <a:lstStyle/>
                    <a:p>
                      <a:pPr algn="ctr"/>
                      <a:r>
                        <a:rPr lang="zh-CN" altLang="en-US" dirty="0"/>
                        <a:t>负债</a:t>
                      </a:r>
                    </a:p>
                  </a:txBody>
                  <a:tcPr/>
                </a:tc>
                <a:extLst>
                  <a:ext uri="{0D108BD9-81ED-4DB2-BD59-A6C34878D82A}">
                    <a16:rowId xmlns:a16="http://schemas.microsoft.com/office/drawing/2014/main" val="630266230"/>
                  </a:ext>
                </a:extLst>
              </a:tr>
              <a:tr h="1033264">
                <a:tc rowSpan="3">
                  <a:txBody>
                    <a:bodyPr/>
                    <a:lstStyle/>
                    <a:p>
                      <a:pPr algn="ctr"/>
                      <a:endParaRPr lang="en-US" altLang="zh-CN" dirty="0"/>
                    </a:p>
                    <a:p>
                      <a:pPr algn="ctr"/>
                      <a:endParaRPr lang="en-US" altLang="zh-CN" dirty="0"/>
                    </a:p>
                    <a:p>
                      <a:pPr algn="ctr"/>
                      <a:endParaRPr lang="en-US" altLang="zh-CN" dirty="0"/>
                    </a:p>
                    <a:p>
                      <a:pPr algn="ctr"/>
                      <a:endParaRPr lang="en-US" altLang="zh-CN" dirty="0"/>
                    </a:p>
                    <a:p>
                      <a:pPr algn="ctr"/>
                      <a:r>
                        <a:rPr lang="zh-CN" altLang="en-US" dirty="0"/>
                        <a:t>营运资产</a:t>
                      </a:r>
                      <a:endParaRPr lang="en-US" altLang="zh-CN" dirty="0"/>
                    </a:p>
                    <a:p>
                      <a:pPr algn="ctr"/>
                      <a:r>
                        <a:rPr lang="en-US" altLang="zh-CN" dirty="0"/>
                        <a:t>(OA)</a:t>
                      </a:r>
                      <a:endParaRPr lang="zh-CN" altLang="en-US" dirty="0"/>
                    </a:p>
                  </a:txBody>
                  <a:tcPr/>
                </a:tc>
                <a:tc vMerge="1">
                  <a:txBody>
                    <a:bodyPr/>
                    <a:lstStyle/>
                    <a:p>
                      <a:endParaRPr lang="zh-CN" altLang="en-US" dirty="0"/>
                    </a:p>
                  </a:txBody>
                  <a:tcPr/>
                </a:tc>
                <a:tc>
                  <a:txBody>
                    <a:bodyPr/>
                    <a:lstStyle/>
                    <a:p>
                      <a:pPr algn="ctr"/>
                      <a:r>
                        <a:rPr lang="zh-CN" altLang="en-US" dirty="0"/>
                        <a:t>营运负债</a:t>
                      </a:r>
                      <a:endParaRPr lang="en-US" altLang="zh-CN" dirty="0"/>
                    </a:p>
                    <a:p>
                      <a:pPr algn="ctr"/>
                      <a:r>
                        <a:rPr lang="zh-CN" altLang="en-US" dirty="0"/>
                        <a:t> </a:t>
                      </a:r>
                      <a:r>
                        <a:rPr lang="en-US" altLang="zh-CN" dirty="0"/>
                        <a:t>(OL)</a:t>
                      </a:r>
                      <a:endParaRPr lang="zh-CN" altLang="en-US" dirty="0"/>
                    </a:p>
                  </a:txBody>
                  <a:tcPr/>
                </a:tc>
                <a:extLst>
                  <a:ext uri="{0D108BD9-81ED-4DB2-BD59-A6C34878D82A}">
                    <a16:rowId xmlns:a16="http://schemas.microsoft.com/office/drawing/2014/main" val="2235915190"/>
                  </a:ext>
                </a:extLst>
              </a:tr>
              <a:tr h="1033264">
                <a:tc vMerge="1">
                  <a:txBody>
                    <a:bodyPr/>
                    <a:lstStyle/>
                    <a:p>
                      <a:endParaRPr lang="zh-CN" altLang="en-US" dirty="0"/>
                    </a:p>
                  </a:txBody>
                  <a:tcPr/>
                </a:tc>
                <a:tc vMerge="1">
                  <a:txBody>
                    <a:bodyPr/>
                    <a:lstStyle/>
                    <a:p>
                      <a:endParaRPr lang="zh-CN" altLang="en-US" dirty="0"/>
                    </a:p>
                  </a:txBody>
                  <a:tcPr/>
                </a:tc>
                <a:tc>
                  <a:txBody>
                    <a:bodyPr/>
                    <a:lstStyle/>
                    <a:p>
                      <a:pPr algn="ctr"/>
                      <a:r>
                        <a:rPr lang="zh-CN" altLang="en-US" dirty="0"/>
                        <a:t>债</a:t>
                      </a:r>
                      <a:endParaRPr lang="en-US" altLang="zh-CN" dirty="0"/>
                    </a:p>
                    <a:p>
                      <a:pPr algn="ctr"/>
                      <a:r>
                        <a:rPr lang="en-US" altLang="zh-CN" dirty="0"/>
                        <a:t>(D)</a:t>
                      </a:r>
                      <a:endParaRPr lang="zh-CN" altLang="en-US" dirty="0"/>
                    </a:p>
                  </a:txBody>
                  <a:tcPr/>
                </a:tc>
                <a:extLst>
                  <a:ext uri="{0D108BD9-81ED-4DB2-BD59-A6C34878D82A}">
                    <a16:rowId xmlns:a16="http://schemas.microsoft.com/office/drawing/2014/main" val="4002837052"/>
                  </a:ext>
                </a:extLst>
              </a:tr>
              <a:tr h="1033264">
                <a:tc vMerge="1">
                  <a:txBody>
                    <a:bodyPr/>
                    <a:lstStyle/>
                    <a:p>
                      <a:endParaRPr lang="zh-CN" altLang="en-US" dirty="0"/>
                    </a:p>
                  </a:txBody>
                  <a:tcPr/>
                </a:tc>
                <a:tc vMerge="1">
                  <a:txBody>
                    <a:bodyPr/>
                    <a:lstStyle/>
                    <a:p>
                      <a:endParaRPr lang="zh-CN" altLang="en-US" dirty="0"/>
                    </a:p>
                  </a:txBody>
                  <a:tcPr/>
                </a:tc>
                <a:tc>
                  <a:txBody>
                    <a:bodyPr/>
                    <a:lstStyle/>
                    <a:p>
                      <a:pPr algn="ctr"/>
                      <a:r>
                        <a:rPr lang="zh-CN" altLang="en-US" dirty="0"/>
                        <a:t>权益</a:t>
                      </a:r>
                      <a:endParaRPr lang="en-US" altLang="zh-CN" dirty="0"/>
                    </a:p>
                    <a:p>
                      <a:pPr algn="ctr"/>
                      <a:r>
                        <a:rPr lang="en-US" altLang="zh-CN" dirty="0"/>
                        <a:t>(E)</a:t>
                      </a:r>
                      <a:endParaRPr lang="zh-CN" altLang="en-US" dirty="0"/>
                    </a:p>
                  </a:txBody>
                  <a:tcPr/>
                </a:tc>
                <a:extLst>
                  <a:ext uri="{0D108BD9-81ED-4DB2-BD59-A6C34878D82A}">
                    <a16:rowId xmlns:a16="http://schemas.microsoft.com/office/drawing/2014/main" val="469103802"/>
                  </a:ext>
                </a:extLst>
              </a:tr>
            </a:tbl>
          </a:graphicData>
        </a:graphic>
      </p:graphicFrame>
    </p:spTree>
    <p:extLst>
      <p:ext uri="{BB962C8B-B14F-4D97-AF65-F5344CB8AC3E}">
        <p14:creationId xmlns:p14="http://schemas.microsoft.com/office/powerpoint/2010/main" val="4462093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2D94D58-E0A9-48F0-A945-D1460F7C2CA8}"/>
              </a:ext>
            </a:extLst>
          </p:cNvPr>
          <p:cNvSpPr>
            <a:spLocks noGrp="1"/>
          </p:cNvSpPr>
          <p:nvPr>
            <p:ph type="title"/>
          </p:nvPr>
        </p:nvSpPr>
        <p:spPr/>
        <p:txBody>
          <a:bodyPr/>
          <a:lstStyle/>
          <a:p>
            <a:r>
              <a:rPr lang="zh-CN" altLang="en-US" dirty="0"/>
              <a:t>再投资率、</a:t>
            </a:r>
            <a:r>
              <a:rPr lang="en-US" altLang="zh-CN" dirty="0"/>
              <a:t>ROIC</a:t>
            </a:r>
            <a:r>
              <a:rPr lang="zh-CN" altLang="en-US" dirty="0"/>
              <a:t>和成长</a:t>
            </a:r>
          </a:p>
        </p:txBody>
      </p:sp>
      <p:sp>
        <p:nvSpPr>
          <p:cNvPr id="4" name="内容占位符 3">
            <a:extLst>
              <a:ext uri="{FF2B5EF4-FFF2-40B4-BE49-F238E27FC236}">
                <a16:creationId xmlns:a16="http://schemas.microsoft.com/office/drawing/2014/main" id="{7FDB9334-72DF-4C39-B675-81DB23932D38}"/>
              </a:ext>
            </a:extLst>
          </p:cNvPr>
          <p:cNvSpPr>
            <a:spLocks noGrp="1"/>
          </p:cNvSpPr>
          <p:nvPr>
            <p:ph sz="half" idx="1"/>
          </p:nvPr>
        </p:nvSpPr>
        <p:spPr/>
        <p:txBody>
          <a:bodyPr>
            <a:normAutofit fontScale="92500" lnSpcReduction="10000"/>
          </a:bodyPr>
          <a:lstStyle/>
          <a:p>
            <a:r>
              <a:rPr lang="zh-CN" altLang="en-US" dirty="0"/>
              <a:t>假设两个公司，</a:t>
            </a:r>
            <a:r>
              <a:rPr lang="en-US" altLang="zh-CN" dirty="0"/>
              <a:t>ABC</a:t>
            </a:r>
            <a:r>
              <a:rPr lang="zh-CN" altLang="en-US" dirty="0"/>
              <a:t>和</a:t>
            </a:r>
            <a:r>
              <a:rPr lang="en-US" altLang="zh-CN" dirty="0"/>
              <a:t>XYZ</a:t>
            </a:r>
            <a:r>
              <a:rPr lang="zh-CN" altLang="en-US" dirty="0"/>
              <a:t>，当前每股收益（</a:t>
            </a:r>
            <a:r>
              <a:rPr lang="en-US" altLang="zh-CN" dirty="0"/>
              <a:t>EPS</a:t>
            </a:r>
            <a:r>
              <a:rPr lang="zh-CN" altLang="en-US" dirty="0"/>
              <a:t>）均为</a:t>
            </a:r>
            <a:r>
              <a:rPr lang="en-US" altLang="zh-CN" dirty="0"/>
              <a:t>1.</a:t>
            </a:r>
          </a:p>
          <a:p>
            <a:r>
              <a:rPr lang="zh-CN" altLang="en-US" dirty="0"/>
              <a:t>两个公司都希望</a:t>
            </a:r>
            <a:r>
              <a:rPr lang="en-US" altLang="zh-CN" dirty="0"/>
              <a:t>EPS</a:t>
            </a:r>
            <a:r>
              <a:rPr lang="zh-CN" altLang="en-US" dirty="0"/>
              <a:t>有</a:t>
            </a:r>
            <a:r>
              <a:rPr lang="en-US" altLang="zh-CN" dirty="0"/>
              <a:t>10%</a:t>
            </a:r>
            <a:r>
              <a:rPr lang="zh-CN" altLang="en-US" dirty="0"/>
              <a:t>的增长。</a:t>
            </a:r>
            <a:endParaRPr lang="en-US" altLang="zh-CN" dirty="0"/>
          </a:p>
          <a:p>
            <a:r>
              <a:rPr lang="zh-CN" altLang="en-US" dirty="0"/>
              <a:t>定义</a:t>
            </a:r>
            <a:r>
              <a:rPr lang="zh-CN" altLang="en-US" dirty="0">
                <a:solidFill>
                  <a:srgbClr val="C00000"/>
                </a:solidFill>
              </a:rPr>
              <a:t>再投资率</a:t>
            </a:r>
            <a:r>
              <a:rPr lang="zh-CN" altLang="en-US" dirty="0"/>
              <a:t>（</a:t>
            </a:r>
            <a:r>
              <a:rPr lang="en-US" altLang="zh-CN" dirty="0"/>
              <a:t>Reinvestment rate</a:t>
            </a:r>
            <a:r>
              <a:rPr lang="zh-CN" altLang="en-US" dirty="0"/>
              <a:t>）：</a:t>
            </a:r>
            <a:endParaRPr lang="en-US" altLang="zh-CN" dirty="0"/>
          </a:p>
          <a:p>
            <a:pPr marL="0" indent="0" algn="ctr">
              <a:buNone/>
            </a:pPr>
            <a:r>
              <a:rPr lang="zh-CN" altLang="en-US" dirty="0">
                <a:solidFill>
                  <a:srgbClr val="C00000"/>
                </a:solidFill>
              </a:rPr>
              <a:t>每股新增投资</a:t>
            </a:r>
            <a:r>
              <a:rPr lang="en-US" altLang="zh-CN" dirty="0">
                <a:solidFill>
                  <a:srgbClr val="C00000"/>
                </a:solidFill>
              </a:rPr>
              <a:t>/EPS</a:t>
            </a:r>
          </a:p>
          <a:p>
            <a:r>
              <a:rPr lang="zh-CN" altLang="en-US" dirty="0"/>
              <a:t>问：为达到成长目标，再投资率分别要达到多少？</a:t>
            </a:r>
          </a:p>
        </p:txBody>
      </p:sp>
      <p:graphicFrame>
        <p:nvGraphicFramePr>
          <p:cNvPr id="6" name="内容占位符 5">
            <a:extLst>
              <a:ext uri="{FF2B5EF4-FFF2-40B4-BE49-F238E27FC236}">
                <a16:creationId xmlns:a16="http://schemas.microsoft.com/office/drawing/2014/main" id="{1FF83CF5-32CC-4394-8500-1C187E09A821}"/>
              </a:ext>
            </a:extLst>
          </p:cNvPr>
          <p:cNvGraphicFramePr>
            <a:graphicFrameLocks noGrp="1"/>
          </p:cNvGraphicFramePr>
          <p:nvPr>
            <p:ph sz="half" idx="2"/>
            <p:extLst>
              <p:ext uri="{D42A27DB-BD31-4B8C-83A1-F6EECF244321}">
                <p14:modId xmlns:p14="http://schemas.microsoft.com/office/powerpoint/2010/main" val="3047075379"/>
              </p:ext>
            </p:extLst>
          </p:nvPr>
        </p:nvGraphicFramePr>
        <p:xfrm>
          <a:off x="4860032" y="2852936"/>
          <a:ext cx="4038600" cy="1483360"/>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3054634338"/>
                    </a:ext>
                  </a:extLst>
                </a:gridCol>
                <a:gridCol w="1152128">
                  <a:extLst>
                    <a:ext uri="{9D8B030D-6E8A-4147-A177-3AD203B41FA5}">
                      <a16:colId xmlns:a16="http://schemas.microsoft.com/office/drawing/2014/main" val="1884370877"/>
                    </a:ext>
                  </a:extLst>
                </a:gridCol>
                <a:gridCol w="1302296">
                  <a:extLst>
                    <a:ext uri="{9D8B030D-6E8A-4147-A177-3AD203B41FA5}">
                      <a16:colId xmlns:a16="http://schemas.microsoft.com/office/drawing/2014/main" val="1048120362"/>
                    </a:ext>
                  </a:extLst>
                </a:gridCol>
              </a:tblGrid>
              <a:tr h="370840">
                <a:tc>
                  <a:txBody>
                    <a:bodyPr/>
                    <a:lstStyle/>
                    <a:p>
                      <a:endParaRPr lang="zh-CN" altLang="en-US" dirty="0"/>
                    </a:p>
                  </a:txBody>
                  <a:tcPr/>
                </a:tc>
                <a:tc>
                  <a:txBody>
                    <a:bodyPr/>
                    <a:lstStyle/>
                    <a:p>
                      <a:r>
                        <a:rPr lang="en-US" altLang="zh-CN" dirty="0"/>
                        <a:t>ABC</a:t>
                      </a:r>
                      <a:endParaRPr lang="zh-CN" altLang="en-US" dirty="0"/>
                    </a:p>
                  </a:txBody>
                  <a:tcPr/>
                </a:tc>
                <a:tc>
                  <a:txBody>
                    <a:bodyPr/>
                    <a:lstStyle/>
                    <a:p>
                      <a:r>
                        <a:rPr lang="en-US" altLang="zh-CN" dirty="0"/>
                        <a:t>XYZ</a:t>
                      </a:r>
                      <a:endParaRPr lang="zh-CN" altLang="en-US" dirty="0"/>
                    </a:p>
                  </a:txBody>
                  <a:tcPr/>
                </a:tc>
                <a:extLst>
                  <a:ext uri="{0D108BD9-81ED-4DB2-BD59-A6C34878D82A}">
                    <a16:rowId xmlns:a16="http://schemas.microsoft.com/office/drawing/2014/main" val="1077428609"/>
                  </a:ext>
                </a:extLst>
              </a:tr>
              <a:tr h="370840">
                <a:tc>
                  <a:txBody>
                    <a:bodyPr/>
                    <a:lstStyle/>
                    <a:p>
                      <a:r>
                        <a:rPr lang="en-US" altLang="zh-CN" dirty="0"/>
                        <a:t>EPS</a:t>
                      </a:r>
                      <a:endParaRPr lang="zh-CN" altLang="en-US" dirty="0"/>
                    </a:p>
                  </a:txBody>
                  <a:tcPr/>
                </a:tc>
                <a:tc>
                  <a:txBody>
                    <a:bodyPr/>
                    <a:lstStyle/>
                    <a:p>
                      <a:r>
                        <a:rPr lang="en-US" altLang="zh-CN" dirty="0"/>
                        <a:t>$1</a:t>
                      </a:r>
                      <a:endParaRPr lang="zh-CN" altLang="en-US" dirty="0"/>
                    </a:p>
                  </a:txBody>
                  <a:tcPr/>
                </a:tc>
                <a:tc>
                  <a:txBody>
                    <a:bodyPr/>
                    <a:lstStyle/>
                    <a:p>
                      <a:r>
                        <a:rPr lang="en-US" altLang="zh-CN" dirty="0"/>
                        <a:t>$1</a:t>
                      </a:r>
                      <a:endParaRPr lang="zh-CN" altLang="en-US" dirty="0"/>
                    </a:p>
                  </a:txBody>
                  <a:tcPr/>
                </a:tc>
                <a:extLst>
                  <a:ext uri="{0D108BD9-81ED-4DB2-BD59-A6C34878D82A}">
                    <a16:rowId xmlns:a16="http://schemas.microsoft.com/office/drawing/2014/main" val="3234298703"/>
                  </a:ext>
                </a:extLst>
              </a:tr>
              <a:tr h="370840">
                <a:tc>
                  <a:txBody>
                    <a:bodyPr/>
                    <a:lstStyle/>
                    <a:p>
                      <a:r>
                        <a:rPr lang="en-US" altLang="zh-CN" dirty="0"/>
                        <a:t>ROIC</a:t>
                      </a:r>
                      <a:endParaRPr lang="zh-CN" altLang="en-US" dirty="0"/>
                    </a:p>
                  </a:txBody>
                  <a:tcPr/>
                </a:tc>
                <a:tc>
                  <a:txBody>
                    <a:bodyPr/>
                    <a:lstStyle/>
                    <a:p>
                      <a:r>
                        <a:rPr lang="en-US" altLang="zh-CN" dirty="0"/>
                        <a:t>20%</a:t>
                      </a:r>
                      <a:endParaRPr lang="zh-CN" altLang="en-US" dirty="0"/>
                    </a:p>
                  </a:txBody>
                  <a:tcPr/>
                </a:tc>
                <a:tc>
                  <a:txBody>
                    <a:bodyPr/>
                    <a:lstStyle/>
                    <a:p>
                      <a:r>
                        <a:rPr lang="en-US" altLang="zh-CN" dirty="0"/>
                        <a:t>10%</a:t>
                      </a:r>
                      <a:endParaRPr lang="zh-CN" altLang="en-US" dirty="0"/>
                    </a:p>
                  </a:txBody>
                  <a:tcPr/>
                </a:tc>
                <a:extLst>
                  <a:ext uri="{0D108BD9-81ED-4DB2-BD59-A6C34878D82A}">
                    <a16:rowId xmlns:a16="http://schemas.microsoft.com/office/drawing/2014/main" val="2003321174"/>
                  </a:ext>
                </a:extLst>
              </a:tr>
              <a:tr h="370840">
                <a:tc>
                  <a:txBody>
                    <a:bodyPr/>
                    <a:lstStyle/>
                    <a:p>
                      <a:r>
                        <a:rPr lang="en-US" altLang="zh-CN" dirty="0"/>
                        <a:t>Reinvest rate</a:t>
                      </a:r>
                      <a:endParaRPr lang="zh-CN" altLang="en-US" dirty="0"/>
                    </a:p>
                  </a:txBody>
                  <a:tcPr/>
                </a:tc>
                <a:tc>
                  <a:txBody>
                    <a:bodyPr/>
                    <a:lstStyle/>
                    <a:p>
                      <a:endParaRPr lang="zh-CN" altLang="en-US" dirty="0"/>
                    </a:p>
                  </a:txBody>
                  <a:tcPr/>
                </a:tc>
                <a:tc>
                  <a:txBody>
                    <a:bodyPr/>
                    <a:lstStyle/>
                    <a:p>
                      <a:endParaRPr lang="zh-CN" altLang="en-US" dirty="0"/>
                    </a:p>
                  </a:txBody>
                  <a:tcPr/>
                </a:tc>
                <a:extLst>
                  <a:ext uri="{0D108BD9-81ED-4DB2-BD59-A6C34878D82A}">
                    <a16:rowId xmlns:a16="http://schemas.microsoft.com/office/drawing/2014/main" val="1895699586"/>
                  </a:ext>
                </a:extLst>
              </a:tr>
            </a:tbl>
          </a:graphicData>
        </a:graphic>
      </p:graphicFrame>
      <mc:AlternateContent xmlns:mc="http://schemas.openxmlformats.org/markup-compatibility/2006">
        <mc:Choice xmlns:a14="http://schemas.microsoft.com/office/drawing/2010/main" Requires="a14">
          <p:sp>
            <p:nvSpPr>
              <p:cNvPr id="3" name="矩形 2">
                <a:extLst>
                  <a:ext uri="{FF2B5EF4-FFF2-40B4-BE49-F238E27FC236}">
                    <a16:creationId xmlns:a16="http://schemas.microsoft.com/office/drawing/2014/main" id="{6C49152F-3D5C-48C7-A35D-6C5822AD6AAB}"/>
                  </a:ext>
                </a:extLst>
              </p:cNvPr>
              <p:cNvSpPr/>
              <p:nvPr/>
            </p:nvSpPr>
            <p:spPr>
              <a:xfrm>
                <a:off x="4794260" y="2060848"/>
                <a:ext cx="3942233" cy="369332"/>
              </a:xfrm>
              <a:prstGeom prst="rect">
                <a:avLst/>
              </a:prstGeom>
            </p:spPr>
            <p:txBody>
              <a:bodyPr wrap="none">
                <a:spAutoFit/>
              </a:bodyPr>
              <a:lstStyle/>
              <a:p>
                <a:r>
                  <a:rPr lang="en-US" altLang="zh-CN" dirty="0">
                    <a:solidFill>
                      <a:srgbClr val="C00000"/>
                    </a:solidFill>
                  </a:rPr>
                  <a:t>Reinvestment rate </a:t>
                </a:r>
                <a14:m>
                  <m:oMath xmlns:m="http://schemas.openxmlformats.org/officeDocument/2006/math">
                    <m:r>
                      <a:rPr lang="en-US" altLang="zh-CN" b="0" i="1" smtClean="0">
                        <a:solidFill>
                          <a:srgbClr val="C00000"/>
                        </a:solidFill>
                        <a:latin typeface="Cambria Math" panose="02040503050406030204" pitchFamily="18" charset="0"/>
                      </a:rPr>
                      <m:t>×</m:t>
                    </m:r>
                  </m:oMath>
                </a14:m>
                <a:r>
                  <a:rPr lang="en-US" altLang="zh-CN" dirty="0">
                    <a:solidFill>
                      <a:srgbClr val="C00000"/>
                    </a:solidFill>
                  </a:rPr>
                  <a:t> ROIC = growth rate</a:t>
                </a:r>
                <a:endParaRPr lang="zh-CN" altLang="en-US" dirty="0">
                  <a:solidFill>
                    <a:srgbClr val="C00000"/>
                  </a:solidFill>
                </a:endParaRPr>
              </a:p>
            </p:txBody>
          </p:sp>
        </mc:Choice>
        <mc:Fallback>
          <p:sp>
            <p:nvSpPr>
              <p:cNvPr id="3" name="矩形 2">
                <a:extLst>
                  <a:ext uri="{FF2B5EF4-FFF2-40B4-BE49-F238E27FC236}">
                    <a16:creationId xmlns:a16="http://schemas.microsoft.com/office/drawing/2014/main" id="{6C49152F-3D5C-48C7-A35D-6C5822AD6AAB}"/>
                  </a:ext>
                </a:extLst>
              </p:cNvPr>
              <p:cNvSpPr>
                <a:spLocks noRot="1" noChangeAspect="1" noMove="1" noResize="1" noEditPoints="1" noAdjustHandles="1" noChangeArrowheads="1" noChangeShapeType="1" noTextEdit="1"/>
              </p:cNvSpPr>
              <p:nvPr/>
            </p:nvSpPr>
            <p:spPr>
              <a:xfrm>
                <a:off x="4794260" y="2060848"/>
                <a:ext cx="3942233" cy="369332"/>
              </a:xfrm>
              <a:prstGeom prst="rect">
                <a:avLst/>
              </a:prstGeom>
              <a:blipFill>
                <a:blip r:embed="rId3"/>
                <a:stretch>
                  <a:fillRect l="-1236" t="-8197" r="-618" b="-2459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350363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9D73EE-5C11-4A77-9C51-BBDDD416B570}"/>
              </a:ext>
            </a:extLst>
          </p:cNvPr>
          <p:cNvSpPr>
            <a:spLocks noGrp="1"/>
          </p:cNvSpPr>
          <p:nvPr>
            <p:ph type="title"/>
          </p:nvPr>
        </p:nvSpPr>
        <p:spPr/>
        <p:txBody>
          <a:bodyPr/>
          <a:lstStyle/>
          <a:p>
            <a:r>
              <a:rPr lang="zh-CN" altLang="en-US" dirty="0"/>
              <a:t>怎么用</a:t>
            </a:r>
            <a:r>
              <a:rPr lang="en-US" altLang="zh-CN" dirty="0"/>
              <a:t>ROIC</a:t>
            </a:r>
            <a:endParaRPr lang="zh-CN" altLang="en-US" dirty="0"/>
          </a:p>
        </p:txBody>
      </p:sp>
      <p:sp>
        <p:nvSpPr>
          <p:cNvPr id="3" name="内容占位符 2">
            <a:extLst>
              <a:ext uri="{FF2B5EF4-FFF2-40B4-BE49-F238E27FC236}">
                <a16:creationId xmlns:a16="http://schemas.microsoft.com/office/drawing/2014/main" id="{42A191A8-0DD6-490B-A60B-E67BC439DCC0}"/>
              </a:ext>
            </a:extLst>
          </p:cNvPr>
          <p:cNvSpPr>
            <a:spLocks noGrp="1"/>
          </p:cNvSpPr>
          <p:nvPr>
            <p:ph sz="half" idx="1"/>
          </p:nvPr>
        </p:nvSpPr>
        <p:spPr/>
        <p:txBody>
          <a:bodyPr>
            <a:normAutofit lnSpcReduction="10000"/>
          </a:bodyPr>
          <a:lstStyle/>
          <a:p>
            <a:r>
              <a:rPr lang="zh-CN" altLang="en-US" dirty="0"/>
              <a:t>一般来说，</a:t>
            </a:r>
            <a:r>
              <a:rPr lang="en-US" altLang="zh-CN" dirty="0"/>
              <a:t>ROIC</a:t>
            </a:r>
            <a:r>
              <a:rPr lang="zh-CN" altLang="en-US" dirty="0"/>
              <a:t>倾向于回归平庸。维持高位的</a:t>
            </a:r>
            <a:r>
              <a:rPr lang="en-US" altLang="zh-CN" dirty="0"/>
              <a:t>ROIC</a:t>
            </a:r>
            <a:r>
              <a:rPr lang="zh-CN" altLang="en-US" dirty="0"/>
              <a:t>说明公司有某些特殊优势。核心问题是：</a:t>
            </a:r>
            <a:endParaRPr lang="en-US" altLang="zh-CN" dirty="0"/>
          </a:p>
          <a:p>
            <a:pPr marL="0" indent="0" algn="ctr">
              <a:buNone/>
            </a:pPr>
            <a:r>
              <a:rPr lang="en-US" altLang="zh-CN" dirty="0">
                <a:solidFill>
                  <a:srgbClr val="C00000"/>
                </a:solidFill>
              </a:rPr>
              <a:t>ROIC</a:t>
            </a:r>
            <a:r>
              <a:rPr lang="zh-CN" altLang="en-US" dirty="0">
                <a:solidFill>
                  <a:srgbClr val="C00000"/>
                </a:solidFill>
              </a:rPr>
              <a:t>能否保持？</a:t>
            </a:r>
            <a:endParaRPr lang="en-US" altLang="zh-CN" dirty="0">
              <a:solidFill>
                <a:srgbClr val="C00000"/>
              </a:solidFill>
            </a:endParaRPr>
          </a:p>
          <a:p>
            <a:r>
              <a:rPr lang="zh-CN" altLang="en-US" dirty="0"/>
              <a:t>对于初创公司，</a:t>
            </a:r>
            <a:r>
              <a:rPr lang="en-US" altLang="zh-CN" dirty="0"/>
              <a:t>ROIC</a:t>
            </a:r>
            <a:r>
              <a:rPr lang="zh-CN" altLang="en-US" dirty="0"/>
              <a:t>重要性不如市场份额，核心问题是：</a:t>
            </a:r>
            <a:endParaRPr lang="en-US" altLang="zh-CN" dirty="0"/>
          </a:p>
          <a:p>
            <a:pPr marL="0" indent="0" algn="ctr">
              <a:buNone/>
            </a:pPr>
            <a:r>
              <a:rPr lang="zh-CN" altLang="en-US" dirty="0">
                <a:solidFill>
                  <a:srgbClr val="C00000"/>
                </a:solidFill>
              </a:rPr>
              <a:t>未来</a:t>
            </a:r>
            <a:r>
              <a:rPr lang="en-US" altLang="zh-CN" dirty="0">
                <a:solidFill>
                  <a:srgbClr val="C00000"/>
                </a:solidFill>
              </a:rPr>
              <a:t>ROIC</a:t>
            </a:r>
            <a:r>
              <a:rPr lang="zh-CN" altLang="en-US" dirty="0">
                <a:solidFill>
                  <a:srgbClr val="C00000"/>
                </a:solidFill>
              </a:rPr>
              <a:t>能否提高？</a:t>
            </a:r>
            <a:endParaRPr lang="en-US" altLang="zh-CN" dirty="0">
              <a:solidFill>
                <a:srgbClr val="C00000"/>
              </a:solidFill>
            </a:endParaRPr>
          </a:p>
          <a:p>
            <a:endParaRPr lang="zh-CN" altLang="en-US" dirty="0"/>
          </a:p>
        </p:txBody>
      </p:sp>
      <p:graphicFrame>
        <p:nvGraphicFramePr>
          <p:cNvPr id="5" name="内容占位符 4">
            <a:extLst>
              <a:ext uri="{FF2B5EF4-FFF2-40B4-BE49-F238E27FC236}">
                <a16:creationId xmlns:a16="http://schemas.microsoft.com/office/drawing/2014/main" id="{254941BB-1814-4D7E-A0E3-8B454FBEB18A}"/>
              </a:ext>
            </a:extLst>
          </p:cNvPr>
          <p:cNvGraphicFramePr>
            <a:graphicFrameLocks noGrp="1"/>
          </p:cNvGraphicFramePr>
          <p:nvPr>
            <p:ph sz="half" idx="2"/>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301145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45C41C-1267-45E8-AE68-71D741497C95}"/>
              </a:ext>
            </a:extLst>
          </p:cNvPr>
          <p:cNvSpPr>
            <a:spLocks noGrp="1"/>
          </p:cNvSpPr>
          <p:nvPr>
            <p:ph type="title"/>
          </p:nvPr>
        </p:nvSpPr>
        <p:spPr/>
        <p:txBody>
          <a:bodyPr/>
          <a:lstStyle/>
          <a:p>
            <a:r>
              <a:rPr lang="zh-CN" altLang="en-US" dirty="0"/>
              <a:t>高</a:t>
            </a:r>
            <a:r>
              <a:rPr lang="en-US" altLang="zh-CN" dirty="0"/>
              <a:t>ROIC = </a:t>
            </a:r>
            <a:r>
              <a:rPr lang="zh-CN" altLang="en-US" dirty="0"/>
              <a:t>竞争优势</a:t>
            </a:r>
          </a:p>
        </p:txBody>
      </p:sp>
      <p:sp>
        <p:nvSpPr>
          <p:cNvPr id="3" name="内容占位符 2">
            <a:extLst>
              <a:ext uri="{FF2B5EF4-FFF2-40B4-BE49-F238E27FC236}">
                <a16:creationId xmlns:a16="http://schemas.microsoft.com/office/drawing/2014/main" id="{BD66CEE7-EF50-4084-BFD2-9A5FDA906BDC}"/>
              </a:ext>
            </a:extLst>
          </p:cNvPr>
          <p:cNvSpPr>
            <a:spLocks noGrp="1"/>
          </p:cNvSpPr>
          <p:nvPr>
            <p:ph sz="half" idx="1"/>
          </p:nvPr>
        </p:nvSpPr>
        <p:spPr/>
        <p:txBody>
          <a:bodyPr/>
          <a:lstStyle/>
          <a:p>
            <a:r>
              <a:rPr lang="zh-CN" altLang="en-US" dirty="0"/>
              <a:t>产品溢价</a:t>
            </a:r>
            <a:endParaRPr lang="en-US" altLang="zh-CN" dirty="0"/>
          </a:p>
          <a:p>
            <a:pPr lvl="1"/>
            <a:r>
              <a:rPr lang="zh-CN" altLang="en-US" dirty="0"/>
              <a:t>难以复制的产品</a:t>
            </a:r>
            <a:endParaRPr lang="en-US" altLang="zh-CN" dirty="0"/>
          </a:p>
          <a:p>
            <a:pPr lvl="2"/>
            <a:r>
              <a:rPr lang="zh-CN" altLang="en-US" dirty="0"/>
              <a:t>专利保护或难以拷贝</a:t>
            </a:r>
            <a:endParaRPr lang="en-US" altLang="zh-CN" dirty="0"/>
          </a:p>
          <a:p>
            <a:pPr lvl="1"/>
            <a:r>
              <a:rPr lang="zh-CN" altLang="en-US" dirty="0"/>
              <a:t>质量溢价</a:t>
            </a:r>
            <a:endParaRPr lang="en-US" altLang="zh-CN" dirty="0"/>
          </a:p>
          <a:p>
            <a:pPr lvl="2"/>
            <a:r>
              <a:rPr lang="zh-CN" altLang="en-US" dirty="0"/>
              <a:t>真实的或感知的</a:t>
            </a:r>
            <a:endParaRPr lang="en-US" altLang="zh-CN" dirty="0"/>
          </a:p>
          <a:p>
            <a:pPr lvl="1"/>
            <a:r>
              <a:rPr lang="zh-CN" altLang="en-US" dirty="0"/>
              <a:t>品牌溢价</a:t>
            </a:r>
            <a:endParaRPr lang="en-US" altLang="zh-CN" dirty="0"/>
          </a:p>
          <a:p>
            <a:pPr lvl="2"/>
            <a:r>
              <a:rPr lang="zh-CN" altLang="en-US" dirty="0"/>
              <a:t>品牌忠诚度</a:t>
            </a:r>
            <a:endParaRPr lang="en-US" altLang="zh-CN" dirty="0"/>
          </a:p>
          <a:p>
            <a:pPr lvl="1"/>
            <a:r>
              <a:rPr lang="zh-CN" altLang="en-US" dirty="0"/>
              <a:t>锁定溢价</a:t>
            </a:r>
            <a:endParaRPr lang="en-US" altLang="zh-CN" dirty="0"/>
          </a:p>
          <a:p>
            <a:pPr lvl="2"/>
            <a:r>
              <a:rPr lang="zh-CN" altLang="en-US" dirty="0"/>
              <a:t>替换成本高</a:t>
            </a:r>
            <a:endParaRPr lang="en-US" altLang="zh-CN" dirty="0"/>
          </a:p>
          <a:p>
            <a:pPr lvl="1"/>
            <a:r>
              <a:rPr lang="zh-CN" altLang="en-US" dirty="0"/>
              <a:t>垄断溢价</a:t>
            </a:r>
          </a:p>
        </p:txBody>
      </p:sp>
      <p:sp>
        <p:nvSpPr>
          <p:cNvPr id="4" name="内容占位符 3">
            <a:extLst>
              <a:ext uri="{FF2B5EF4-FFF2-40B4-BE49-F238E27FC236}">
                <a16:creationId xmlns:a16="http://schemas.microsoft.com/office/drawing/2014/main" id="{E3F847DD-3229-481A-85C7-FE3A06D5C62E}"/>
              </a:ext>
            </a:extLst>
          </p:cNvPr>
          <p:cNvSpPr>
            <a:spLocks noGrp="1"/>
          </p:cNvSpPr>
          <p:nvPr>
            <p:ph sz="half" idx="2"/>
          </p:nvPr>
        </p:nvSpPr>
        <p:spPr/>
        <p:txBody>
          <a:bodyPr/>
          <a:lstStyle/>
          <a:p>
            <a:r>
              <a:rPr lang="zh-CN" altLang="en-US" dirty="0"/>
              <a:t>成本优势</a:t>
            </a:r>
            <a:endParaRPr lang="en-US" altLang="zh-CN" dirty="0"/>
          </a:p>
          <a:p>
            <a:pPr lvl="1"/>
            <a:r>
              <a:rPr lang="zh-CN" altLang="en-US" dirty="0"/>
              <a:t>低成本商业模式</a:t>
            </a:r>
            <a:endParaRPr lang="en-US" altLang="zh-CN" dirty="0"/>
          </a:p>
          <a:p>
            <a:pPr lvl="2"/>
            <a:r>
              <a:rPr lang="zh-CN" altLang="en-US" dirty="0"/>
              <a:t>如戴尔、</a:t>
            </a:r>
            <a:r>
              <a:rPr lang="en-US" altLang="zh-CN" dirty="0"/>
              <a:t>Ikea</a:t>
            </a:r>
          </a:p>
          <a:p>
            <a:pPr lvl="1"/>
            <a:r>
              <a:rPr lang="zh-CN" altLang="en-US" dirty="0"/>
              <a:t>独特的资源优势</a:t>
            </a:r>
            <a:endParaRPr lang="en-US" altLang="zh-CN" dirty="0"/>
          </a:p>
          <a:p>
            <a:pPr lvl="2"/>
            <a:r>
              <a:rPr lang="zh-CN" altLang="en-US" dirty="0"/>
              <a:t>矿产品质、地理优势</a:t>
            </a:r>
            <a:endParaRPr lang="en-US" altLang="zh-CN" dirty="0"/>
          </a:p>
          <a:p>
            <a:pPr lvl="1"/>
            <a:r>
              <a:rPr lang="zh-CN" altLang="en-US" dirty="0"/>
              <a:t>规模优势</a:t>
            </a:r>
            <a:endParaRPr lang="en-US" altLang="zh-CN" dirty="0"/>
          </a:p>
          <a:p>
            <a:pPr lvl="2"/>
            <a:r>
              <a:rPr lang="zh-CN" altLang="en-US" dirty="0"/>
              <a:t>生产成本、广告成本、议价能力</a:t>
            </a:r>
            <a:endParaRPr lang="en-US" altLang="zh-CN" dirty="0"/>
          </a:p>
          <a:p>
            <a:pPr lvl="1"/>
            <a:r>
              <a:rPr lang="zh-CN" altLang="en-US" dirty="0"/>
              <a:t>边际成本优势</a:t>
            </a:r>
            <a:endParaRPr lang="en-US" altLang="zh-CN" dirty="0"/>
          </a:p>
          <a:p>
            <a:pPr lvl="2"/>
            <a:r>
              <a:rPr lang="zh-CN" altLang="en-US" dirty="0"/>
              <a:t>软件（游戏）、影视作品等</a:t>
            </a:r>
            <a:endParaRPr lang="en-US" altLang="zh-CN" dirty="0"/>
          </a:p>
        </p:txBody>
      </p:sp>
    </p:spTree>
    <p:extLst>
      <p:ext uri="{BB962C8B-B14F-4D97-AF65-F5344CB8AC3E}">
        <p14:creationId xmlns:p14="http://schemas.microsoft.com/office/powerpoint/2010/main" val="1094193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2F277A-789B-4910-95CD-C751E8BE45EE}"/>
              </a:ext>
            </a:extLst>
          </p:cNvPr>
          <p:cNvSpPr>
            <a:spLocks noGrp="1"/>
          </p:cNvSpPr>
          <p:nvPr>
            <p:ph type="title"/>
          </p:nvPr>
        </p:nvSpPr>
        <p:spPr/>
        <p:txBody>
          <a:bodyPr/>
          <a:lstStyle/>
          <a:p>
            <a:r>
              <a:rPr lang="en-US" altLang="zh-CN" dirty="0"/>
              <a:t>Brand</a:t>
            </a:r>
            <a:r>
              <a:rPr lang="zh-CN" altLang="en-US" dirty="0"/>
              <a:t> </a:t>
            </a:r>
            <a:r>
              <a:rPr lang="en-US" altLang="zh-CN" dirty="0" err="1"/>
              <a:t>v.s</a:t>
            </a:r>
            <a:r>
              <a:rPr lang="en-US" altLang="zh-CN" dirty="0"/>
              <a:t>. Commodity</a:t>
            </a:r>
            <a:endParaRPr lang="zh-CN" altLang="en-US" dirty="0"/>
          </a:p>
        </p:txBody>
      </p:sp>
      <p:pic>
        <p:nvPicPr>
          <p:cNvPr id="6" name="内容占位符 5">
            <a:extLst>
              <a:ext uri="{FF2B5EF4-FFF2-40B4-BE49-F238E27FC236}">
                <a16:creationId xmlns:a16="http://schemas.microsoft.com/office/drawing/2014/main" id="{38C51B56-609C-4F1D-92CE-CD1F8D056361}"/>
              </a:ext>
            </a:extLst>
          </p:cNvPr>
          <p:cNvPicPr>
            <a:picLocks noGrp="1" noChangeAspect="1"/>
          </p:cNvPicPr>
          <p:nvPr>
            <p:ph idx="1"/>
          </p:nvPr>
        </p:nvPicPr>
        <p:blipFill>
          <a:blip r:embed="rId2"/>
          <a:stretch>
            <a:fillRect/>
          </a:stretch>
        </p:blipFill>
        <p:spPr>
          <a:xfrm>
            <a:off x="833161" y="1600200"/>
            <a:ext cx="7477678" cy="4525963"/>
          </a:xfrm>
          <a:prstGeom prst="rect">
            <a:avLst/>
          </a:prstGeom>
        </p:spPr>
      </p:pic>
    </p:spTree>
    <p:extLst>
      <p:ext uri="{BB962C8B-B14F-4D97-AF65-F5344CB8AC3E}">
        <p14:creationId xmlns:p14="http://schemas.microsoft.com/office/powerpoint/2010/main" val="36768767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8869FB-B331-4C25-B981-72F5B765C46E}"/>
              </a:ext>
            </a:extLst>
          </p:cNvPr>
          <p:cNvSpPr>
            <a:spLocks noGrp="1"/>
          </p:cNvSpPr>
          <p:nvPr>
            <p:ph type="title"/>
          </p:nvPr>
        </p:nvSpPr>
        <p:spPr/>
        <p:txBody>
          <a:bodyPr/>
          <a:lstStyle/>
          <a:p>
            <a:r>
              <a:rPr lang="zh-CN" altLang="en-US" dirty="0"/>
              <a:t>好公司回馈股东</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6E15BC6E-4A90-4AAC-A69A-788A16DEEA73}"/>
                  </a:ext>
                </a:extLst>
              </p:cNvPr>
              <p:cNvSpPr>
                <a:spLocks noGrp="1"/>
              </p:cNvSpPr>
              <p:nvPr>
                <p:ph sz="half" idx="1"/>
              </p:nvPr>
            </p:nvSpPr>
            <p:spPr/>
            <p:txBody>
              <a:bodyPr/>
              <a:lstStyle/>
              <a:p>
                <a:r>
                  <a:rPr lang="zh-CN" altLang="en-US" dirty="0"/>
                  <a:t>回馈股东的方式</a:t>
                </a:r>
                <a:endParaRPr lang="en-US" altLang="zh-CN" dirty="0"/>
              </a:p>
              <a:p>
                <a:pPr lvl="1"/>
                <a:r>
                  <a:rPr lang="zh-CN" altLang="en-US" dirty="0"/>
                  <a:t>分红 </a:t>
                </a:r>
                <a14:m>
                  <m:oMath xmlns:m="http://schemas.openxmlformats.org/officeDocument/2006/math">
                    <m:r>
                      <a:rPr lang="en-US" altLang="zh-CN" b="0" i="1" smtClean="0">
                        <a:latin typeface="Cambria Math" panose="02040503050406030204" pitchFamily="18" charset="0"/>
                      </a:rPr>
                      <m:t>⇒</m:t>
                    </m:r>
                  </m:oMath>
                </a14:m>
                <a:r>
                  <a:rPr lang="en-US" altLang="zh-CN" dirty="0"/>
                  <a:t> </a:t>
                </a:r>
                <a:r>
                  <a:rPr lang="zh-CN" altLang="en-US" dirty="0"/>
                  <a:t>股息率</a:t>
                </a:r>
                <a:endParaRPr lang="en-US" altLang="zh-CN" dirty="0"/>
              </a:p>
              <a:p>
                <a:pPr lvl="1"/>
                <a:r>
                  <a:rPr lang="zh-CN" altLang="en-US" dirty="0"/>
                  <a:t>回购 </a:t>
                </a:r>
                <a14:m>
                  <m:oMath xmlns:m="http://schemas.openxmlformats.org/officeDocument/2006/math">
                    <m:r>
                      <a:rPr lang="en-US" altLang="zh-CN" i="1">
                        <a:latin typeface="Cambria Math" panose="02040503050406030204" pitchFamily="18" charset="0"/>
                      </a:rPr>
                      <m:t>⇒</m:t>
                    </m:r>
                  </m:oMath>
                </a14:m>
                <a:r>
                  <a:rPr lang="en-US" altLang="zh-CN" dirty="0"/>
                  <a:t> ROE </a:t>
                </a:r>
                <a14:m>
                  <m:oMath xmlns:m="http://schemas.openxmlformats.org/officeDocument/2006/math">
                    <m:r>
                      <a:rPr lang="en-US" altLang="zh-CN" b="0" i="1" smtClean="0">
                        <a:latin typeface="Cambria Math" panose="02040503050406030204" pitchFamily="18" charset="0"/>
                      </a:rPr>
                      <m:t>↑</m:t>
                    </m:r>
                  </m:oMath>
                </a14:m>
                <a:r>
                  <a:rPr lang="en-US" altLang="zh-CN" dirty="0"/>
                  <a:t> </a:t>
                </a:r>
              </a:p>
              <a:p>
                <a:r>
                  <a:rPr lang="zh-CN" altLang="en-US" dirty="0"/>
                  <a:t>但是要考虑：</a:t>
                </a:r>
                <a:endParaRPr lang="en-US" altLang="zh-CN" dirty="0"/>
              </a:p>
              <a:p>
                <a:pPr lvl="1"/>
                <a:r>
                  <a:rPr lang="zh-CN" altLang="en-US" dirty="0"/>
                  <a:t>分红能不能持续</a:t>
                </a:r>
                <a:endParaRPr lang="en-US" altLang="zh-CN" dirty="0"/>
              </a:p>
              <a:p>
                <a:pPr lvl="1"/>
                <a:r>
                  <a:rPr lang="zh-CN" altLang="en-US" dirty="0"/>
                  <a:t>回购价格是否合理</a:t>
                </a:r>
              </a:p>
            </p:txBody>
          </p:sp>
        </mc:Choice>
        <mc:Fallback xmlns="">
          <p:sp>
            <p:nvSpPr>
              <p:cNvPr id="3" name="内容占位符 2">
                <a:extLst>
                  <a:ext uri="{FF2B5EF4-FFF2-40B4-BE49-F238E27FC236}">
                    <a16:creationId xmlns:a16="http://schemas.microsoft.com/office/drawing/2014/main" id="{6E15BC6E-4A90-4AAC-A69A-788A16DEEA73}"/>
                  </a:ext>
                </a:extLst>
              </p:cNvPr>
              <p:cNvSpPr>
                <a:spLocks noGrp="1" noRot="1" noChangeAspect="1" noMove="1" noResize="1" noEditPoints="1" noAdjustHandles="1" noChangeArrowheads="1" noChangeShapeType="1" noTextEdit="1"/>
              </p:cNvSpPr>
              <p:nvPr>
                <p:ph sz="half" idx="1"/>
              </p:nvPr>
            </p:nvSpPr>
            <p:spPr>
              <a:blipFill>
                <a:blip r:embed="rId3"/>
                <a:stretch>
                  <a:fillRect l="-2715" t="-2022"/>
                </a:stretch>
              </a:blipFill>
            </p:spPr>
            <p:txBody>
              <a:bodyPr/>
              <a:lstStyle/>
              <a:p>
                <a:r>
                  <a:rPr lang="zh-CN" altLang="en-US">
                    <a:noFill/>
                  </a:rPr>
                  <a:t> </a:t>
                </a:r>
              </a:p>
            </p:txBody>
          </p:sp>
        </mc:Fallback>
      </mc:AlternateContent>
      <p:sp>
        <p:nvSpPr>
          <p:cNvPr id="4" name="内容占位符 3">
            <a:extLst>
              <a:ext uri="{FF2B5EF4-FFF2-40B4-BE49-F238E27FC236}">
                <a16:creationId xmlns:a16="http://schemas.microsoft.com/office/drawing/2014/main" id="{DD0974EF-7C0D-4993-8893-693B870E56EB}"/>
              </a:ext>
            </a:extLst>
          </p:cNvPr>
          <p:cNvSpPr>
            <a:spLocks noGrp="1"/>
          </p:cNvSpPr>
          <p:nvPr>
            <p:ph sz="half" idx="2"/>
          </p:nvPr>
        </p:nvSpPr>
        <p:spPr/>
        <p:txBody>
          <a:bodyPr/>
          <a:lstStyle/>
          <a:p>
            <a:endParaRPr lang="zh-CN" altLang="en-US" dirty="0"/>
          </a:p>
        </p:txBody>
      </p:sp>
    </p:spTree>
    <p:extLst>
      <p:ext uri="{BB962C8B-B14F-4D97-AF65-F5344CB8AC3E}">
        <p14:creationId xmlns:p14="http://schemas.microsoft.com/office/powerpoint/2010/main" val="9177475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76652F-705F-4248-B7FC-1C96AE8DAB15}"/>
              </a:ext>
            </a:extLst>
          </p:cNvPr>
          <p:cNvSpPr>
            <a:spLocks noGrp="1"/>
          </p:cNvSpPr>
          <p:nvPr>
            <p:ph type="title"/>
          </p:nvPr>
        </p:nvSpPr>
        <p:spPr/>
        <p:txBody>
          <a:bodyPr/>
          <a:lstStyle/>
          <a:p>
            <a:r>
              <a:rPr lang="zh-CN" altLang="en-US" dirty="0"/>
              <a:t>内容</a:t>
            </a:r>
          </a:p>
        </p:txBody>
      </p:sp>
      <p:sp>
        <p:nvSpPr>
          <p:cNvPr id="3" name="内容占位符 2">
            <a:extLst>
              <a:ext uri="{FF2B5EF4-FFF2-40B4-BE49-F238E27FC236}">
                <a16:creationId xmlns:a16="http://schemas.microsoft.com/office/drawing/2014/main" id="{4E150BBB-32EE-4F8E-AE8C-DD69660416B3}"/>
              </a:ext>
            </a:extLst>
          </p:cNvPr>
          <p:cNvSpPr>
            <a:spLocks noGrp="1"/>
          </p:cNvSpPr>
          <p:nvPr>
            <p:ph idx="1"/>
          </p:nvPr>
        </p:nvSpPr>
        <p:spPr/>
        <p:txBody>
          <a:bodyPr>
            <a:normAutofit/>
          </a:bodyPr>
          <a:lstStyle/>
          <a:p>
            <a:r>
              <a:rPr lang="zh-CN" altLang="en-US" dirty="0"/>
              <a:t>引论</a:t>
            </a:r>
            <a:endParaRPr lang="en-US" altLang="zh-CN" dirty="0"/>
          </a:p>
          <a:p>
            <a:r>
              <a:rPr lang="zh-CN" altLang="en-US" dirty="0"/>
              <a:t>估值方法和指标</a:t>
            </a:r>
            <a:endParaRPr lang="en-US" altLang="zh-CN" dirty="0"/>
          </a:p>
          <a:p>
            <a:r>
              <a:rPr lang="zh-CN" altLang="en-US" dirty="0"/>
              <a:t>什么是好公司</a:t>
            </a:r>
            <a:endParaRPr lang="en-US" altLang="zh-CN" dirty="0"/>
          </a:p>
          <a:p>
            <a:r>
              <a:rPr lang="zh-CN" altLang="en-US" dirty="0">
                <a:solidFill>
                  <a:srgbClr val="C00000"/>
                </a:solidFill>
              </a:rPr>
              <a:t>买卖的智慧</a:t>
            </a:r>
            <a:endParaRPr lang="en-US" altLang="zh-CN" dirty="0">
              <a:solidFill>
                <a:srgbClr val="C00000"/>
              </a:solidFill>
            </a:endParaRPr>
          </a:p>
          <a:p>
            <a:r>
              <a:rPr lang="zh-CN" altLang="en-US" dirty="0"/>
              <a:t>结束语</a:t>
            </a:r>
          </a:p>
        </p:txBody>
      </p:sp>
    </p:spTree>
    <p:extLst>
      <p:ext uri="{BB962C8B-B14F-4D97-AF65-F5344CB8AC3E}">
        <p14:creationId xmlns:p14="http://schemas.microsoft.com/office/powerpoint/2010/main" val="10078520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EE5BDE-23C7-48A0-9DDD-C8A80379B3AF}"/>
              </a:ext>
            </a:extLst>
          </p:cNvPr>
          <p:cNvSpPr>
            <a:spLocks noGrp="1"/>
          </p:cNvSpPr>
          <p:nvPr>
            <p:ph type="title"/>
          </p:nvPr>
        </p:nvSpPr>
        <p:spPr/>
        <p:txBody>
          <a:bodyPr/>
          <a:lstStyle/>
          <a:p>
            <a:r>
              <a:rPr lang="zh-CN" altLang="en-US" dirty="0"/>
              <a:t>选股流程</a:t>
            </a:r>
          </a:p>
        </p:txBody>
      </p:sp>
      <p:sp>
        <p:nvSpPr>
          <p:cNvPr id="3" name="内容占位符 2">
            <a:extLst>
              <a:ext uri="{FF2B5EF4-FFF2-40B4-BE49-F238E27FC236}">
                <a16:creationId xmlns:a16="http://schemas.microsoft.com/office/drawing/2014/main" id="{8C3D7D98-6C2B-49F1-98EA-5FAD2ED92CC8}"/>
              </a:ext>
            </a:extLst>
          </p:cNvPr>
          <p:cNvSpPr>
            <a:spLocks noGrp="1"/>
          </p:cNvSpPr>
          <p:nvPr>
            <p:ph idx="1"/>
          </p:nvPr>
        </p:nvSpPr>
        <p:spPr/>
        <p:txBody>
          <a:bodyPr/>
          <a:lstStyle/>
          <a:p>
            <a:r>
              <a:rPr lang="zh-CN" altLang="en-US" dirty="0"/>
              <a:t>流程既是方法，也是纪律。常见的选股流程：</a:t>
            </a:r>
            <a:endParaRPr lang="en-US" altLang="zh-CN" dirty="0"/>
          </a:p>
          <a:p>
            <a:pPr lvl="1"/>
            <a:r>
              <a:rPr lang="zh-CN" altLang="en-US" dirty="0"/>
              <a:t>建立</a:t>
            </a:r>
            <a:r>
              <a:rPr lang="en-US" altLang="zh-CN" dirty="0"/>
              <a:t>“</a:t>
            </a:r>
            <a:r>
              <a:rPr lang="zh-CN" altLang="en-US" dirty="0"/>
              <a:t>股票池</a:t>
            </a:r>
            <a:r>
              <a:rPr lang="en-US" altLang="zh-CN" dirty="0"/>
              <a:t>”</a:t>
            </a:r>
          </a:p>
          <a:p>
            <a:pPr lvl="1"/>
            <a:r>
              <a:rPr lang="zh-CN" altLang="en-US" dirty="0"/>
              <a:t>从中选择最佳标的</a:t>
            </a:r>
          </a:p>
        </p:txBody>
      </p:sp>
    </p:spTree>
    <p:extLst>
      <p:ext uri="{BB962C8B-B14F-4D97-AF65-F5344CB8AC3E}">
        <p14:creationId xmlns:p14="http://schemas.microsoft.com/office/powerpoint/2010/main" val="28912639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B52130-A351-4D9A-A7CB-16BF6A29DEA2}"/>
              </a:ext>
            </a:extLst>
          </p:cNvPr>
          <p:cNvSpPr>
            <a:spLocks noGrp="1"/>
          </p:cNvSpPr>
          <p:nvPr>
            <p:ph type="title"/>
          </p:nvPr>
        </p:nvSpPr>
        <p:spPr/>
        <p:txBody>
          <a:bodyPr/>
          <a:lstStyle/>
          <a:p>
            <a:r>
              <a:rPr lang="zh-CN" altLang="en-US" dirty="0"/>
              <a:t>股票池</a:t>
            </a:r>
          </a:p>
        </p:txBody>
      </p:sp>
      <p:sp>
        <p:nvSpPr>
          <p:cNvPr id="3" name="内容占位符 2">
            <a:extLst>
              <a:ext uri="{FF2B5EF4-FFF2-40B4-BE49-F238E27FC236}">
                <a16:creationId xmlns:a16="http://schemas.microsoft.com/office/drawing/2014/main" id="{D94E9C5C-3BDE-4C74-BA3C-C67A2B5BCBDA}"/>
              </a:ext>
            </a:extLst>
          </p:cNvPr>
          <p:cNvSpPr>
            <a:spLocks noGrp="1"/>
          </p:cNvSpPr>
          <p:nvPr>
            <p:ph sz="half" idx="1"/>
          </p:nvPr>
        </p:nvSpPr>
        <p:spPr/>
        <p:txBody>
          <a:bodyPr/>
          <a:lstStyle/>
          <a:p>
            <a:r>
              <a:rPr lang="zh-CN" altLang="en-US" dirty="0"/>
              <a:t>纳入初步研究后看好的公司。</a:t>
            </a:r>
            <a:endParaRPr lang="en-US" altLang="zh-CN" dirty="0"/>
          </a:p>
          <a:p>
            <a:pPr lvl="1"/>
            <a:r>
              <a:rPr lang="zh-CN" altLang="en-US" dirty="0"/>
              <a:t>关注公司质地</a:t>
            </a:r>
            <a:endParaRPr lang="en-US" altLang="zh-CN" dirty="0"/>
          </a:p>
          <a:p>
            <a:pPr lvl="1"/>
            <a:r>
              <a:rPr lang="zh-CN" altLang="en-US" dirty="0"/>
              <a:t>估值暂时靠边。</a:t>
            </a:r>
            <a:endParaRPr lang="en-US" altLang="zh-CN" dirty="0"/>
          </a:p>
          <a:p>
            <a:endParaRPr lang="zh-CN" altLang="en-US" dirty="0"/>
          </a:p>
        </p:txBody>
      </p:sp>
      <p:graphicFrame>
        <p:nvGraphicFramePr>
          <p:cNvPr id="5" name="内容占位符 4">
            <a:extLst>
              <a:ext uri="{FF2B5EF4-FFF2-40B4-BE49-F238E27FC236}">
                <a16:creationId xmlns:a16="http://schemas.microsoft.com/office/drawing/2014/main" id="{3C24A9D0-FF42-424A-88F9-A5A7574B2BCE}"/>
              </a:ext>
            </a:extLst>
          </p:cNvPr>
          <p:cNvGraphicFramePr>
            <a:graphicFrameLocks noGrp="1"/>
          </p:cNvGraphicFramePr>
          <p:nvPr>
            <p:ph sz="half" idx="2"/>
            <p:extLst>
              <p:ext uri="{D42A27DB-BD31-4B8C-83A1-F6EECF244321}">
                <p14:modId xmlns:p14="http://schemas.microsoft.com/office/powerpoint/2010/main" val="3073781429"/>
              </p:ext>
            </p:extLst>
          </p:nvPr>
        </p:nvGraphicFramePr>
        <p:xfrm>
          <a:off x="4648200" y="1600200"/>
          <a:ext cx="4038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4207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E6FBEB-1A61-4E73-8A77-8085D0BC7F9F}"/>
              </a:ext>
            </a:extLst>
          </p:cNvPr>
          <p:cNvSpPr>
            <a:spLocks noGrp="1"/>
          </p:cNvSpPr>
          <p:nvPr>
            <p:ph type="title"/>
          </p:nvPr>
        </p:nvSpPr>
        <p:spPr/>
        <p:txBody>
          <a:bodyPr/>
          <a:lstStyle/>
          <a:p>
            <a:r>
              <a:rPr lang="zh-CN" altLang="en-US" dirty="0"/>
              <a:t>基于估值的选股</a:t>
            </a:r>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8DAFA556-6C93-456C-ABEB-39E52124ECA4}"/>
                  </a:ext>
                </a:extLst>
              </p:cNvPr>
              <p:cNvSpPr>
                <a:spLocks noGrp="1"/>
              </p:cNvSpPr>
              <p:nvPr>
                <p:ph idx="1"/>
              </p:nvPr>
            </p:nvSpPr>
            <p:spPr/>
            <p:txBody>
              <a:bodyPr/>
              <a:lstStyle/>
              <a:p>
                <a:r>
                  <a:rPr lang="zh-CN" altLang="en-US" dirty="0"/>
                  <a:t> 烟蒂股</a:t>
                </a:r>
                <a:r>
                  <a:rPr lang="en-US" altLang="zh-CN" dirty="0"/>
                  <a:t>——</a:t>
                </a:r>
                <a:r>
                  <a:rPr lang="zh-CN" altLang="en-US" dirty="0"/>
                  <a:t>绝对的便宜</a:t>
                </a:r>
                <a:endParaRPr lang="en-US" altLang="zh-CN" dirty="0"/>
              </a:p>
              <a:p>
                <a:pPr lvl="1"/>
                <a:r>
                  <a:rPr lang="zh-CN" altLang="en-US" dirty="0"/>
                  <a:t>市值低于净流动资产的股票</a:t>
                </a:r>
                <a:endParaRPr lang="en-US" altLang="zh-CN" dirty="0"/>
              </a:p>
              <a:p>
                <a:pPr lvl="1"/>
                <a:r>
                  <a:rPr lang="zh-CN" altLang="en-US" dirty="0"/>
                  <a:t>市值低于净现金的股票</a:t>
                </a:r>
                <a:endParaRPr lang="en-US" altLang="zh-CN" dirty="0"/>
              </a:p>
              <a:p>
                <a:pPr lvl="1"/>
                <a:endParaRPr lang="en-US" altLang="zh-CN" dirty="0"/>
              </a:p>
              <a:p>
                <a:pPr marL="457200" lvl="1" indent="0">
                  <a:buNone/>
                </a:pPr>
                <a:r>
                  <a:rPr lang="zh-CN" altLang="en-US" dirty="0"/>
                  <a:t>净流动资产 </a:t>
                </a:r>
                <a14:m>
                  <m:oMath xmlns:m="http://schemas.openxmlformats.org/officeDocument/2006/math">
                    <m:r>
                      <a:rPr lang="en-US" altLang="zh-CN" b="0" i="0" smtClean="0">
                        <a:latin typeface="Cambria Math" panose="02040503050406030204" pitchFamily="18" charset="0"/>
                      </a:rPr>
                      <m:t>=</m:t>
                    </m:r>
                    <m:r>
                      <m:rPr>
                        <m:nor/>
                      </m:rPr>
                      <a:rPr lang="zh-CN" altLang="en-US" dirty="0"/>
                      <m:t>流动资产 </m:t>
                    </m:r>
                    <m:r>
                      <m:rPr>
                        <m:nor/>
                      </m:rPr>
                      <a:rPr lang="en-US" altLang="zh-CN" dirty="0"/>
                      <m:t>– (</m:t>
                    </m:r>
                    <m:r>
                      <m:rPr>
                        <m:nor/>
                      </m:rPr>
                      <a:rPr lang="zh-CN" altLang="en-US" dirty="0"/>
                      <m:t>流动负债</m:t>
                    </m:r>
                    <m:r>
                      <m:rPr>
                        <m:nor/>
                      </m:rPr>
                      <a:rPr lang="en-US" altLang="zh-CN" dirty="0"/>
                      <m:t>+</m:t>
                    </m:r>
                    <m:r>
                      <m:rPr>
                        <m:nor/>
                      </m:rPr>
                      <a:rPr lang="zh-CN" altLang="en-US" dirty="0"/>
                      <m:t>优先股</m:t>
                    </m:r>
                    <m:r>
                      <m:rPr>
                        <m:nor/>
                      </m:rPr>
                      <a:rPr lang="en-US" altLang="zh-CN" dirty="0"/>
                      <m:t>)</m:t>
                    </m:r>
                  </m:oMath>
                </a14:m>
                <a:endParaRPr lang="en-US" altLang="zh-CN" dirty="0"/>
              </a:p>
              <a:p>
                <a:pPr marL="457200" lvl="1" indent="0">
                  <a:buNone/>
                </a:pPr>
                <a:r>
                  <a:rPr lang="zh-CN" altLang="en-US" dirty="0"/>
                  <a:t>净现金 </a:t>
                </a:r>
                <a14:m>
                  <m:oMath xmlns:m="http://schemas.openxmlformats.org/officeDocument/2006/math">
                    <m:r>
                      <a:rPr lang="en-US" altLang="zh-CN" b="0" i="1" smtClean="0">
                        <a:latin typeface="Cambria Math" panose="02040503050406030204" pitchFamily="18" charset="0"/>
                      </a:rPr>
                      <m:t>=</m:t>
                    </m:r>
                    <m:r>
                      <a:rPr lang="zh-CN" altLang="en-US" i="1">
                        <a:latin typeface="Cambria Math" panose="02040503050406030204" pitchFamily="18" charset="0"/>
                      </a:rPr>
                      <m:t>现金</m:t>
                    </m:r>
                    <m:r>
                      <a:rPr lang="en-US" altLang="zh-CN" b="0" i="1" smtClean="0">
                        <a:latin typeface="Cambria Math" panose="02040503050406030204" pitchFamily="18" charset="0"/>
                      </a:rPr>
                      <m:t>−</m:t>
                    </m:r>
                    <m:r>
                      <a:rPr lang="zh-CN" altLang="en-US" i="1">
                        <a:latin typeface="Cambria Math" panose="02040503050406030204" pitchFamily="18" charset="0"/>
                      </a:rPr>
                      <m:t>借款</m:t>
                    </m:r>
                  </m:oMath>
                </a14:m>
                <a:endParaRPr lang="en-US" altLang="zh-CN" dirty="0"/>
              </a:p>
            </p:txBody>
          </p:sp>
        </mc:Choice>
        <mc:Fallback>
          <p:sp>
            <p:nvSpPr>
              <p:cNvPr id="3" name="内容占位符 2">
                <a:extLst>
                  <a:ext uri="{FF2B5EF4-FFF2-40B4-BE49-F238E27FC236}">
                    <a16:creationId xmlns:a16="http://schemas.microsoft.com/office/drawing/2014/main" id="{8DAFA556-6C93-456C-ABEB-39E52124ECA4}"/>
                  </a:ext>
                </a:extLst>
              </p:cNvPr>
              <p:cNvSpPr>
                <a:spLocks noGrp="1" noRot="1" noChangeAspect="1" noMove="1" noResize="1" noEditPoints="1" noAdjustHandles="1" noChangeArrowheads="1" noChangeShapeType="1" noTextEdit="1"/>
              </p:cNvSpPr>
              <p:nvPr>
                <p:ph idx="1"/>
              </p:nvPr>
            </p:nvSpPr>
            <p:spPr>
              <a:blipFill>
                <a:blip r:embed="rId3"/>
                <a:stretch>
                  <a:fillRect l="-1704" t="-242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8913805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ED071B0-1440-491B-BED1-13099D5477F2}"/>
              </a:ext>
            </a:extLst>
          </p:cNvPr>
          <p:cNvSpPr>
            <a:spLocks noGrp="1"/>
          </p:cNvSpPr>
          <p:nvPr>
            <p:ph type="title"/>
          </p:nvPr>
        </p:nvSpPr>
        <p:spPr/>
        <p:txBody>
          <a:bodyPr/>
          <a:lstStyle/>
          <a:p>
            <a:r>
              <a:rPr lang="zh-CN" altLang="en-US" dirty="0"/>
              <a:t>巴菲特的检查清单</a:t>
            </a:r>
          </a:p>
        </p:txBody>
      </p:sp>
      <p:sp>
        <p:nvSpPr>
          <p:cNvPr id="9" name="内容占位符 8">
            <a:extLst>
              <a:ext uri="{FF2B5EF4-FFF2-40B4-BE49-F238E27FC236}">
                <a16:creationId xmlns:a16="http://schemas.microsoft.com/office/drawing/2014/main" id="{E04FF6D5-CFDC-40A0-8DEC-EBD017FFBE40}"/>
              </a:ext>
            </a:extLst>
          </p:cNvPr>
          <p:cNvSpPr>
            <a:spLocks noGrp="1"/>
          </p:cNvSpPr>
          <p:nvPr>
            <p:ph sz="half" idx="1"/>
          </p:nvPr>
        </p:nvSpPr>
        <p:spPr/>
        <p:txBody>
          <a:bodyPr>
            <a:normAutofit fontScale="62500" lnSpcReduction="20000"/>
          </a:bodyPr>
          <a:lstStyle/>
          <a:p>
            <a:r>
              <a:rPr lang="zh-CN" altLang="en-US" dirty="0">
                <a:solidFill>
                  <a:schemeClr val="accent1"/>
                </a:solidFill>
              </a:rPr>
              <a:t>生意可理解吗？</a:t>
            </a:r>
            <a:endParaRPr lang="en-US" altLang="zh-CN" dirty="0">
              <a:solidFill>
                <a:schemeClr val="accent1"/>
              </a:solidFill>
            </a:endParaRPr>
          </a:p>
          <a:p>
            <a:r>
              <a:rPr lang="zh-CN" altLang="en-US" dirty="0">
                <a:solidFill>
                  <a:schemeClr val="accent1"/>
                </a:solidFill>
              </a:rPr>
              <a:t>知道公司如何赚钱吗？</a:t>
            </a:r>
            <a:endParaRPr lang="en-US" altLang="zh-CN" dirty="0">
              <a:solidFill>
                <a:schemeClr val="accent1"/>
              </a:solidFill>
            </a:endParaRPr>
          </a:p>
          <a:p>
            <a:r>
              <a:rPr lang="zh-CN" altLang="en-US" dirty="0">
                <a:solidFill>
                  <a:schemeClr val="accent1"/>
                </a:solidFill>
              </a:rPr>
              <a:t>公司生意有无长期向好的前景？</a:t>
            </a:r>
            <a:endParaRPr lang="en-US" altLang="zh-CN" dirty="0">
              <a:solidFill>
                <a:schemeClr val="accent1"/>
              </a:solidFill>
            </a:endParaRPr>
          </a:p>
          <a:p>
            <a:r>
              <a:rPr lang="zh-CN" altLang="en-US" dirty="0">
                <a:solidFill>
                  <a:schemeClr val="accent1"/>
                </a:solidFill>
              </a:rPr>
              <a:t>公司生意有无</a:t>
            </a:r>
            <a:r>
              <a:rPr lang="en-US" altLang="zh-CN" dirty="0">
                <a:solidFill>
                  <a:schemeClr val="accent1"/>
                </a:solidFill>
              </a:rPr>
              <a:t>“</a:t>
            </a:r>
            <a:r>
              <a:rPr lang="zh-CN" altLang="en-US" dirty="0">
                <a:solidFill>
                  <a:schemeClr val="accent1"/>
                </a:solidFill>
              </a:rPr>
              <a:t>护城河</a:t>
            </a:r>
            <a:r>
              <a:rPr lang="en-US" altLang="zh-CN" dirty="0">
                <a:solidFill>
                  <a:schemeClr val="accent1"/>
                </a:solidFill>
              </a:rPr>
              <a:t>”</a:t>
            </a:r>
            <a:r>
              <a:rPr lang="zh-CN" altLang="en-US" dirty="0">
                <a:solidFill>
                  <a:schemeClr val="accent1"/>
                </a:solidFill>
              </a:rPr>
              <a:t>？</a:t>
            </a:r>
            <a:endParaRPr lang="en-US" altLang="zh-CN" dirty="0">
              <a:solidFill>
                <a:schemeClr val="accent1"/>
              </a:solidFill>
            </a:endParaRPr>
          </a:p>
          <a:p>
            <a:r>
              <a:rPr lang="zh-CN" altLang="en-US" dirty="0">
                <a:solidFill>
                  <a:schemeClr val="accent1"/>
                </a:solidFill>
              </a:rPr>
              <a:t>公司的生意是否傻瓜也能挣钱？</a:t>
            </a:r>
            <a:endParaRPr lang="en-US" altLang="zh-CN" dirty="0">
              <a:solidFill>
                <a:schemeClr val="accent1"/>
              </a:solidFill>
            </a:endParaRPr>
          </a:p>
          <a:p>
            <a:r>
              <a:rPr lang="zh-CN" altLang="en-US" dirty="0">
                <a:solidFill>
                  <a:schemeClr val="accent1"/>
                </a:solidFill>
              </a:rPr>
              <a:t>公司生意是否只需最少的继续投资？</a:t>
            </a:r>
            <a:endParaRPr lang="en-US" altLang="zh-CN" dirty="0">
              <a:solidFill>
                <a:schemeClr val="accent1"/>
              </a:solidFill>
            </a:endParaRPr>
          </a:p>
          <a:p>
            <a:r>
              <a:rPr lang="zh-CN" altLang="en-US" dirty="0">
                <a:solidFill>
                  <a:schemeClr val="accent1"/>
                </a:solidFill>
              </a:rPr>
              <a:t>通胀环境下，公司能否容易涨价？</a:t>
            </a:r>
            <a:endParaRPr lang="en-US" altLang="zh-CN" dirty="0">
              <a:solidFill>
                <a:schemeClr val="accent1"/>
              </a:solidFill>
            </a:endParaRPr>
          </a:p>
          <a:p>
            <a:r>
              <a:rPr lang="zh-CN" altLang="en-US" dirty="0">
                <a:solidFill>
                  <a:schemeClr val="accent1"/>
                </a:solidFill>
              </a:rPr>
              <a:t>有没有读过主要竞争者的年报？</a:t>
            </a:r>
            <a:endParaRPr lang="en-US" altLang="zh-CN" dirty="0">
              <a:solidFill>
                <a:schemeClr val="accent1"/>
              </a:solidFill>
            </a:endParaRPr>
          </a:p>
          <a:p>
            <a:r>
              <a:rPr lang="zh-CN" altLang="en-US" dirty="0"/>
              <a:t>公司管理层是否可靠？</a:t>
            </a:r>
            <a:endParaRPr lang="en-US" altLang="zh-CN" dirty="0"/>
          </a:p>
          <a:p>
            <a:r>
              <a:rPr lang="zh-CN" altLang="en-US" dirty="0"/>
              <a:t>公司有无一贯可靠的营运记录？</a:t>
            </a:r>
            <a:endParaRPr lang="en-US" altLang="zh-CN" dirty="0"/>
          </a:p>
          <a:p>
            <a:r>
              <a:rPr lang="zh-CN" altLang="en-US" dirty="0"/>
              <a:t>管理层资本管理能力是否出众？</a:t>
            </a:r>
            <a:endParaRPr lang="en-US" altLang="zh-CN" dirty="0"/>
          </a:p>
          <a:p>
            <a:r>
              <a:rPr lang="zh-CN" altLang="en-US" dirty="0"/>
              <a:t>管理层激励是否鼓励长期规划？</a:t>
            </a:r>
            <a:endParaRPr lang="en-US" altLang="zh-CN" dirty="0"/>
          </a:p>
          <a:p>
            <a:r>
              <a:rPr lang="en-US" altLang="zh-CN" dirty="0">
                <a:solidFill>
                  <a:schemeClr val="accent6"/>
                </a:solidFill>
              </a:rPr>
              <a:t>ROE</a:t>
            </a:r>
            <a:r>
              <a:rPr lang="zh-CN" altLang="en-US" dirty="0">
                <a:solidFill>
                  <a:schemeClr val="accent6"/>
                </a:solidFill>
              </a:rPr>
              <a:t>是否足够高？</a:t>
            </a:r>
            <a:endParaRPr lang="en-US" altLang="zh-CN" dirty="0">
              <a:solidFill>
                <a:schemeClr val="accent6"/>
              </a:solidFill>
            </a:endParaRPr>
          </a:p>
          <a:p>
            <a:r>
              <a:rPr lang="zh-CN" altLang="en-US" dirty="0">
                <a:solidFill>
                  <a:schemeClr val="accent6"/>
                </a:solidFill>
              </a:rPr>
              <a:t>利润率有无吸引力？</a:t>
            </a:r>
            <a:endParaRPr lang="en-US" altLang="zh-CN" dirty="0">
              <a:solidFill>
                <a:schemeClr val="accent6"/>
              </a:solidFill>
            </a:endParaRPr>
          </a:p>
          <a:p>
            <a:r>
              <a:rPr lang="zh-CN" altLang="en-US" dirty="0">
                <a:solidFill>
                  <a:schemeClr val="accent6"/>
                </a:solidFill>
              </a:rPr>
              <a:t>公司利润增长是否出众？</a:t>
            </a:r>
            <a:endParaRPr lang="en-US" altLang="zh-CN" dirty="0">
              <a:solidFill>
                <a:schemeClr val="accent6"/>
              </a:solidFill>
            </a:endParaRPr>
          </a:p>
          <a:p>
            <a:r>
              <a:rPr lang="zh-CN" altLang="en-US" dirty="0">
                <a:solidFill>
                  <a:schemeClr val="accent6"/>
                </a:solidFill>
              </a:rPr>
              <a:t>公司融资是否保守？</a:t>
            </a:r>
            <a:endParaRPr lang="en-US" altLang="zh-CN" dirty="0">
              <a:solidFill>
                <a:schemeClr val="accent6"/>
              </a:solidFill>
            </a:endParaRPr>
          </a:p>
          <a:p>
            <a:endParaRPr lang="zh-CN" altLang="en-US" dirty="0"/>
          </a:p>
        </p:txBody>
      </p:sp>
      <p:sp>
        <p:nvSpPr>
          <p:cNvPr id="13" name="右大括号 12">
            <a:extLst>
              <a:ext uri="{FF2B5EF4-FFF2-40B4-BE49-F238E27FC236}">
                <a16:creationId xmlns:a16="http://schemas.microsoft.com/office/drawing/2014/main" id="{5F535EC6-7B3B-46F3-BA58-85BE6B93DA92}"/>
              </a:ext>
            </a:extLst>
          </p:cNvPr>
          <p:cNvSpPr/>
          <p:nvPr/>
        </p:nvSpPr>
        <p:spPr>
          <a:xfrm>
            <a:off x="4355976" y="1600200"/>
            <a:ext cx="360040" cy="204984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56C43315-3A1F-4C84-852D-7A9A8991CBFF}"/>
              </a:ext>
            </a:extLst>
          </p:cNvPr>
          <p:cNvSpPr txBox="1"/>
          <p:nvPr/>
        </p:nvSpPr>
        <p:spPr>
          <a:xfrm>
            <a:off x="4788024" y="2414027"/>
            <a:ext cx="2016224" cy="369332"/>
          </a:xfrm>
          <a:prstGeom prst="rect">
            <a:avLst/>
          </a:prstGeom>
          <a:noFill/>
        </p:spPr>
        <p:txBody>
          <a:bodyPr wrap="square" rtlCol="0">
            <a:spAutoFit/>
          </a:bodyPr>
          <a:lstStyle/>
          <a:p>
            <a:r>
              <a:rPr lang="zh-CN" altLang="en-US" dirty="0"/>
              <a:t>关于生意</a:t>
            </a:r>
          </a:p>
        </p:txBody>
      </p:sp>
      <p:sp>
        <p:nvSpPr>
          <p:cNvPr id="15" name="右大括号 14">
            <a:extLst>
              <a:ext uri="{FF2B5EF4-FFF2-40B4-BE49-F238E27FC236}">
                <a16:creationId xmlns:a16="http://schemas.microsoft.com/office/drawing/2014/main" id="{E6F870D3-FAE5-4CBD-A734-F011190493F6}"/>
              </a:ext>
            </a:extLst>
          </p:cNvPr>
          <p:cNvSpPr/>
          <p:nvPr/>
        </p:nvSpPr>
        <p:spPr>
          <a:xfrm>
            <a:off x="4211960" y="3892079"/>
            <a:ext cx="792088" cy="90507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id="{E85C06C2-AB19-45D0-8CC9-9F2527061345}"/>
              </a:ext>
            </a:extLst>
          </p:cNvPr>
          <p:cNvSpPr txBox="1"/>
          <p:nvPr/>
        </p:nvSpPr>
        <p:spPr>
          <a:xfrm>
            <a:off x="5184721" y="4159949"/>
            <a:ext cx="1584176" cy="369332"/>
          </a:xfrm>
          <a:prstGeom prst="rect">
            <a:avLst/>
          </a:prstGeom>
          <a:noFill/>
        </p:spPr>
        <p:txBody>
          <a:bodyPr wrap="square" rtlCol="0">
            <a:spAutoFit/>
          </a:bodyPr>
          <a:lstStyle/>
          <a:p>
            <a:r>
              <a:rPr lang="zh-CN" altLang="en-US" dirty="0"/>
              <a:t>关于管理层</a:t>
            </a:r>
          </a:p>
        </p:txBody>
      </p:sp>
      <p:sp>
        <p:nvSpPr>
          <p:cNvPr id="17" name="右大括号 16">
            <a:extLst>
              <a:ext uri="{FF2B5EF4-FFF2-40B4-BE49-F238E27FC236}">
                <a16:creationId xmlns:a16="http://schemas.microsoft.com/office/drawing/2014/main" id="{DCD5DCE2-CB3B-4122-AAE9-EF2ED80DAECF}"/>
              </a:ext>
            </a:extLst>
          </p:cNvPr>
          <p:cNvSpPr/>
          <p:nvPr/>
        </p:nvSpPr>
        <p:spPr>
          <a:xfrm>
            <a:off x="3491880" y="5013176"/>
            <a:ext cx="648072" cy="79208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文本框 17">
            <a:extLst>
              <a:ext uri="{FF2B5EF4-FFF2-40B4-BE49-F238E27FC236}">
                <a16:creationId xmlns:a16="http://schemas.microsoft.com/office/drawing/2014/main" id="{25AC2251-641B-4624-8DEF-8FCFCEE8F259}"/>
              </a:ext>
            </a:extLst>
          </p:cNvPr>
          <p:cNvSpPr txBox="1"/>
          <p:nvPr/>
        </p:nvSpPr>
        <p:spPr>
          <a:xfrm>
            <a:off x="4427984" y="5257800"/>
            <a:ext cx="2016224" cy="369332"/>
          </a:xfrm>
          <a:prstGeom prst="rect">
            <a:avLst/>
          </a:prstGeom>
          <a:noFill/>
        </p:spPr>
        <p:txBody>
          <a:bodyPr wrap="square" rtlCol="0">
            <a:spAutoFit/>
          </a:bodyPr>
          <a:lstStyle/>
          <a:p>
            <a:r>
              <a:rPr lang="zh-CN" altLang="en-US" dirty="0"/>
              <a:t>关于财务</a:t>
            </a:r>
          </a:p>
        </p:txBody>
      </p:sp>
    </p:spTree>
    <p:extLst>
      <p:ext uri="{BB962C8B-B14F-4D97-AF65-F5344CB8AC3E}">
        <p14:creationId xmlns:p14="http://schemas.microsoft.com/office/powerpoint/2010/main" val="13042382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7BF92D-1AD0-4145-B17B-C3EB370BC1CD}"/>
              </a:ext>
            </a:extLst>
          </p:cNvPr>
          <p:cNvSpPr>
            <a:spLocks noGrp="1"/>
          </p:cNvSpPr>
          <p:nvPr>
            <p:ph type="title"/>
          </p:nvPr>
        </p:nvSpPr>
        <p:spPr/>
        <p:txBody>
          <a:bodyPr/>
          <a:lstStyle/>
          <a:p>
            <a:r>
              <a:rPr lang="zh-CN" altLang="en-US" dirty="0"/>
              <a:t>买入名单</a:t>
            </a:r>
          </a:p>
        </p:txBody>
      </p:sp>
      <p:sp>
        <p:nvSpPr>
          <p:cNvPr id="3" name="内容占位符 2">
            <a:extLst>
              <a:ext uri="{FF2B5EF4-FFF2-40B4-BE49-F238E27FC236}">
                <a16:creationId xmlns:a16="http://schemas.microsoft.com/office/drawing/2014/main" id="{9044D03E-4E8C-4BC8-A9DC-482D6C34CE1C}"/>
              </a:ext>
            </a:extLst>
          </p:cNvPr>
          <p:cNvSpPr>
            <a:spLocks noGrp="1"/>
          </p:cNvSpPr>
          <p:nvPr>
            <p:ph idx="1"/>
          </p:nvPr>
        </p:nvSpPr>
        <p:spPr/>
        <p:txBody>
          <a:bodyPr/>
          <a:lstStyle/>
          <a:p>
            <a:r>
              <a:rPr lang="zh-CN" altLang="en-US" dirty="0"/>
              <a:t>在股票池中，选择当前价格是</a:t>
            </a:r>
            <a:r>
              <a:rPr lang="en-US" altLang="zh-CN" dirty="0"/>
              <a:t>“</a:t>
            </a:r>
            <a:r>
              <a:rPr lang="zh-CN" altLang="en-US" dirty="0"/>
              <a:t>白菜价</a:t>
            </a:r>
            <a:r>
              <a:rPr lang="en-US" altLang="zh-CN" dirty="0"/>
              <a:t>”</a:t>
            </a:r>
            <a:r>
              <a:rPr lang="zh-CN" altLang="en-US" dirty="0"/>
              <a:t>的标的。</a:t>
            </a:r>
            <a:endParaRPr lang="en-US" altLang="zh-CN" dirty="0"/>
          </a:p>
          <a:p>
            <a:r>
              <a:rPr lang="zh-CN" altLang="en-US" dirty="0"/>
              <a:t>但是，在大致有效的市场中，哪里来的</a:t>
            </a:r>
            <a:r>
              <a:rPr lang="en-US" altLang="zh-CN" dirty="0"/>
              <a:t>“</a:t>
            </a:r>
            <a:r>
              <a:rPr lang="zh-CN" altLang="en-US" dirty="0"/>
              <a:t>白菜价</a:t>
            </a:r>
            <a:r>
              <a:rPr lang="en-US" altLang="zh-CN" dirty="0"/>
              <a:t>”</a:t>
            </a:r>
            <a:r>
              <a:rPr lang="zh-CN" altLang="en-US" dirty="0"/>
              <a:t>？</a:t>
            </a:r>
            <a:endParaRPr lang="en-US" altLang="zh-CN" dirty="0"/>
          </a:p>
          <a:p>
            <a:pPr lvl="1"/>
            <a:r>
              <a:rPr lang="zh-CN" altLang="en-US" dirty="0"/>
              <a:t>有缺陷：业绩波动、破产风险</a:t>
            </a:r>
            <a:endParaRPr lang="en-US" altLang="zh-CN" dirty="0"/>
          </a:p>
          <a:p>
            <a:pPr lvl="1"/>
            <a:r>
              <a:rPr lang="zh-CN" altLang="en-US" dirty="0"/>
              <a:t>被忽视：没有机构，没有分析师覆盖</a:t>
            </a:r>
            <a:endParaRPr lang="en-US" altLang="zh-CN" dirty="0"/>
          </a:p>
          <a:p>
            <a:pPr lvl="1"/>
            <a:r>
              <a:rPr lang="zh-CN" altLang="en-US" dirty="0"/>
              <a:t>被鄙视：受政策打击的行业，业务没品味</a:t>
            </a:r>
            <a:endParaRPr lang="en-US" altLang="zh-CN" dirty="0"/>
          </a:p>
          <a:p>
            <a:pPr lvl="1"/>
            <a:r>
              <a:rPr lang="zh-CN" altLang="en-US" dirty="0"/>
              <a:t>线难看：下跌趋势，机构抛售（最好是被迫）</a:t>
            </a:r>
            <a:endParaRPr lang="en-US" altLang="zh-CN" dirty="0"/>
          </a:p>
          <a:p>
            <a:endParaRPr lang="en-US" altLang="zh-CN" dirty="0"/>
          </a:p>
        </p:txBody>
      </p:sp>
    </p:spTree>
    <p:extLst>
      <p:ext uri="{BB962C8B-B14F-4D97-AF65-F5344CB8AC3E}">
        <p14:creationId xmlns:p14="http://schemas.microsoft.com/office/powerpoint/2010/main" val="640129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96E008-88CD-4747-85CA-23D02496B831}"/>
              </a:ext>
            </a:extLst>
          </p:cNvPr>
          <p:cNvSpPr>
            <a:spLocks noGrp="1"/>
          </p:cNvSpPr>
          <p:nvPr>
            <p:ph type="title"/>
          </p:nvPr>
        </p:nvSpPr>
        <p:spPr/>
        <p:txBody>
          <a:bodyPr/>
          <a:lstStyle/>
          <a:p>
            <a:r>
              <a:rPr lang="zh-CN" altLang="en-US" dirty="0"/>
              <a:t>解释白菜价</a:t>
            </a:r>
          </a:p>
        </p:txBody>
      </p:sp>
      <p:sp>
        <p:nvSpPr>
          <p:cNvPr id="3" name="内容占位符 2">
            <a:extLst>
              <a:ext uri="{FF2B5EF4-FFF2-40B4-BE49-F238E27FC236}">
                <a16:creationId xmlns:a16="http://schemas.microsoft.com/office/drawing/2014/main" id="{A56A0471-F2E1-4DC9-8225-2A9CB8D09E14}"/>
              </a:ext>
            </a:extLst>
          </p:cNvPr>
          <p:cNvSpPr>
            <a:spLocks noGrp="1"/>
          </p:cNvSpPr>
          <p:nvPr>
            <p:ph idx="1"/>
          </p:nvPr>
        </p:nvSpPr>
        <p:spPr/>
        <p:txBody>
          <a:bodyPr/>
          <a:lstStyle/>
          <a:p>
            <a:r>
              <a:rPr lang="zh-CN" altLang="en-US" dirty="0"/>
              <a:t>要有非理性解释：</a:t>
            </a:r>
            <a:endParaRPr lang="en-US" altLang="zh-CN" dirty="0"/>
          </a:p>
          <a:p>
            <a:pPr marL="0" indent="0">
              <a:buNone/>
            </a:pPr>
            <a:r>
              <a:rPr lang="zh-CN" altLang="en-US" dirty="0"/>
              <a:t>   市场的感知（</a:t>
            </a:r>
            <a:r>
              <a:rPr lang="en-US" altLang="zh-CN" dirty="0"/>
              <a:t>Perception</a:t>
            </a:r>
            <a:r>
              <a:rPr lang="zh-CN" altLang="en-US" dirty="0"/>
              <a:t>）要远比现实（</a:t>
            </a:r>
            <a:r>
              <a:rPr lang="en-US" altLang="zh-CN" dirty="0"/>
              <a:t>Reality</a:t>
            </a:r>
            <a:r>
              <a:rPr lang="zh-CN" altLang="en-US" dirty="0"/>
              <a:t>）更糟，才可能有白菜价。</a:t>
            </a:r>
          </a:p>
        </p:txBody>
      </p:sp>
    </p:spTree>
    <p:extLst>
      <p:ext uri="{BB962C8B-B14F-4D97-AF65-F5344CB8AC3E}">
        <p14:creationId xmlns:p14="http://schemas.microsoft.com/office/powerpoint/2010/main" val="25592794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3C274D-DD17-4701-8C3B-EA976FFFADD8}"/>
              </a:ext>
            </a:extLst>
          </p:cNvPr>
          <p:cNvSpPr>
            <a:spLocks noGrp="1"/>
          </p:cNvSpPr>
          <p:nvPr>
            <p:ph type="title"/>
          </p:nvPr>
        </p:nvSpPr>
        <p:spPr/>
        <p:txBody>
          <a:bodyPr/>
          <a:lstStyle/>
          <a:p>
            <a:r>
              <a:rPr lang="zh-CN" altLang="en-US" dirty="0"/>
              <a:t>市场先生</a:t>
            </a:r>
          </a:p>
        </p:txBody>
      </p:sp>
      <p:sp>
        <p:nvSpPr>
          <p:cNvPr id="3" name="内容占位符 2">
            <a:extLst>
              <a:ext uri="{FF2B5EF4-FFF2-40B4-BE49-F238E27FC236}">
                <a16:creationId xmlns:a16="http://schemas.microsoft.com/office/drawing/2014/main" id="{167209BF-4991-4306-A830-D409D8E30B4B}"/>
              </a:ext>
            </a:extLst>
          </p:cNvPr>
          <p:cNvSpPr>
            <a:spLocks noGrp="1"/>
          </p:cNvSpPr>
          <p:nvPr>
            <p:ph idx="1"/>
          </p:nvPr>
        </p:nvSpPr>
        <p:spPr/>
        <p:txBody>
          <a:bodyPr/>
          <a:lstStyle/>
          <a:p>
            <a:r>
              <a:rPr lang="zh-CN" altLang="en-US" dirty="0"/>
              <a:t>格雷厄姆的</a:t>
            </a:r>
            <a:r>
              <a:rPr lang="en-US" altLang="zh-CN" dirty="0"/>
              <a:t>“</a:t>
            </a:r>
            <a:r>
              <a:rPr lang="zh-CN" altLang="en-US" dirty="0"/>
              <a:t>市场先生</a:t>
            </a:r>
            <a:r>
              <a:rPr lang="en-US" altLang="zh-CN" dirty="0"/>
              <a:t>”</a:t>
            </a:r>
            <a:r>
              <a:rPr lang="zh-CN" altLang="en-US" dirty="0"/>
              <a:t>比喻：</a:t>
            </a:r>
            <a:endParaRPr lang="en-US" altLang="zh-CN" dirty="0"/>
          </a:p>
          <a:p>
            <a:pPr lvl="1"/>
            <a:r>
              <a:rPr lang="zh-CN" altLang="en-US" dirty="0"/>
              <a:t>想象你是某公司小股东，你投了</a:t>
            </a:r>
            <a:r>
              <a:rPr lang="en-US" altLang="zh-CN" dirty="0"/>
              <a:t>10000</a:t>
            </a:r>
            <a:r>
              <a:rPr lang="zh-CN" altLang="en-US" dirty="0"/>
              <a:t>块。</a:t>
            </a:r>
            <a:endParaRPr lang="en-US" altLang="zh-CN" dirty="0"/>
          </a:p>
          <a:p>
            <a:pPr lvl="1"/>
            <a:r>
              <a:rPr lang="zh-CN" altLang="en-US" dirty="0"/>
              <a:t>你有个不知疲倦的合伙人叫</a:t>
            </a:r>
            <a:r>
              <a:rPr lang="en-US" altLang="zh-CN" dirty="0"/>
              <a:t>“</a:t>
            </a:r>
            <a:r>
              <a:rPr lang="zh-CN" altLang="en-US" dirty="0"/>
              <a:t>市场</a:t>
            </a:r>
            <a:r>
              <a:rPr lang="en-US" altLang="zh-CN" dirty="0"/>
              <a:t>”</a:t>
            </a:r>
            <a:r>
              <a:rPr lang="zh-CN" altLang="en-US" dirty="0"/>
              <a:t>，每天（秒）告诉你的投资现在值多少钱。</a:t>
            </a:r>
            <a:endParaRPr lang="en-US" altLang="zh-CN" dirty="0"/>
          </a:p>
          <a:p>
            <a:pPr lvl="1"/>
            <a:r>
              <a:rPr lang="zh-CN" altLang="en-US" dirty="0"/>
              <a:t>市场先生有时候显得理性，知道根据基本面变化调价。但有时候被热情或恐惧控制，会报出荒唐的价格：</a:t>
            </a:r>
            <a:endParaRPr lang="en-US" altLang="zh-CN" dirty="0"/>
          </a:p>
          <a:p>
            <a:pPr marL="457200" lvl="1" indent="0" algn="ctr">
              <a:buNone/>
            </a:pPr>
            <a:r>
              <a:rPr lang="zh-CN" altLang="en-US" dirty="0">
                <a:solidFill>
                  <a:schemeClr val="accent2"/>
                </a:solidFill>
              </a:rPr>
              <a:t>一会儿卖肾价，一会儿白菜价</a:t>
            </a:r>
          </a:p>
        </p:txBody>
      </p:sp>
    </p:spTree>
    <p:extLst>
      <p:ext uri="{BB962C8B-B14F-4D97-AF65-F5344CB8AC3E}">
        <p14:creationId xmlns:p14="http://schemas.microsoft.com/office/powerpoint/2010/main" val="28101465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B952FA-77D1-49BA-A67F-1BA168B60C52}"/>
              </a:ext>
            </a:extLst>
          </p:cNvPr>
          <p:cNvSpPr>
            <a:spLocks noGrp="1"/>
          </p:cNvSpPr>
          <p:nvPr>
            <p:ph type="title"/>
          </p:nvPr>
        </p:nvSpPr>
        <p:spPr/>
        <p:txBody>
          <a:bodyPr/>
          <a:lstStyle/>
          <a:p>
            <a:r>
              <a:rPr lang="zh-CN" altLang="en-US" dirty="0"/>
              <a:t>怎么跟</a:t>
            </a:r>
            <a:r>
              <a:rPr lang="en-US" altLang="zh-CN" dirty="0"/>
              <a:t>“</a:t>
            </a:r>
            <a:r>
              <a:rPr lang="zh-CN" altLang="en-US" dirty="0"/>
              <a:t>市场先生</a:t>
            </a:r>
            <a:r>
              <a:rPr lang="en-US" altLang="zh-CN" dirty="0"/>
              <a:t>”</a:t>
            </a:r>
            <a:r>
              <a:rPr lang="zh-CN" altLang="en-US" dirty="0"/>
              <a:t>打交道？</a:t>
            </a:r>
          </a:p>
        </p:txBody>
      </p:sp>
      <p:sp>
        <p:nvSpPr>
          <p:cNvPr id="3" name="内容占位符 2">
            <a:extLst>
              <a:ext uri="{FF2B5EF4-FFF2-40B4-BE49-F238E27FC236}">
                <a16:creationId xmlns:a16="http://schemas.microsoft.com/office/drawing/2014/main" id="{EB250C99-8E7F-4630-9D40-ABAA24544395}"/>
              </a:ext>
            </a:extLst>
          </p:cNvPr>
          <p:cNvSpPr>
            <a:spLocks noGrp="1"/>
          </p:cNvSpPr>
          <p:nvPr>
            <p:ph sz="half" idx="1"/>
          </p:nvPr>
        </p:nvSpPr>
        <p:spPr/>
        <p:txBody>
          <a:bodyPr/>
          <a:lstStyle/>
          <a:p>
            <a:r>
              <a:rPr lang="zh-CN" altLang="en-US" dirty="0"/>
              <a:t>市场先生的</a:t>
            </a:r>
            <a:r>
              <a:rPr lang="en-US" altLang="zh-CN" dirty="0"/>
              <a:t>Option</a:t>
            </a:r>
            <a:r>
              <a:rPr lang="zh-CN" altLang="en-US" dirty="0"/>
              <a:t>价值。</a:t>
            </a:r>
            <a:endParaRPr lang="en-US" altLang="zh-CN" dirty="0"/>
          </a:p>
          <a:p>
            <a:pPr lvl="1"/>
            <a:r>
              <a:rPr lang="zh-CN" altLang="en-US" dirty="0"/>
              <a:t>可以忽视他</a:t>
            </a:r>
            <a:endParaRPr lang="en-US" altLang="zh-CN" dirty="0"/>
          </a:p>
          <a:p>
            <a:pPr lvl="1"/>
            <a:r>
              <a:rPr lang="zh-CN" altLang="en-US" dirty="0"/>
              <a:t>可以和他交易</a:t>
            </a:r>
            <a:endParaRPr lang="en-US" altLang="zh-CN" dirty="0"/>
          </a:p>
          <a:p>
            <a:r>
              <a:rPr lang="zh-CN" altLang="en-US" dirty="0"/>
              <a:t>关于你的股份价值，要有自己的主见。</a:t>
            </a:r>
            <a:endParaRPr lang="en-US" altLang="zh-CN" dirty="0"/>
          </a:p>
          <a:p>
            <a:endParaRPr lang="zh-CN" altLang="en-US" dirty="0"/>
          </a:p>
        </p:txBody>
      </p:sp>
      <p:cxnSp>
        <p:nvCxnSpPr>
          <p:cNvPr id="6" name="直接连接符 5">
            <a:extLst>
              <a:ext uri="{FF2B5EF4-FFF2-40B4-BE49-F238E27FC236}">
                <a16:creationId xmlns:a16="http://schemas.microsoft.com/office/drawing/2014/main" id="{0D803399-AB50-4C51-AA10-FF866EB63197}"/>
              </a:ext>
            </a:extLst>
          </p:cNvPr>
          <p:cNvCxnSpPr>
            <a:cxnSpLocks/>
          </p:cNvCxnSpPr>
          <p:nvPr/>
        </p:nvCxnSpPr>
        <p:spPr>
          <a:xfrm flipV="1">
            <a:off x="4648202" y="2852936"/>
            <a:ext cx="4388294" cy="108012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任意多边形: 形状 9">
            <a:extLst>
              <a:ext uri="{FF2B5EF4-FFF2-40B4-BE49-F238E27FC236}">
                <a16:creationId xmlns:a16="http://schemas.microsoft.com/office/drawing/2014/main" id="{886CC2B3-A8D7-4756-94BB-C5E340B89C13}"/>
              </a:ext>
            </a:extLst>
          </p:cNvPr>
          <p:cNvSpPr/>
          <p:nvPr/>
        </p:nvSpPr>
        <p:spPr>
          <a:xfrm>
            <a:off x="4604084" y="2684976"/>
            <a:ext cx="4339390" cy="1895259"/>
          </a:xfrm>
          <a:custGeom>
            <a:avLst/>
            <a:gdLst>
              <a:gd name="connsiteX0" fmla="*/ 0 w 4339390"/>
              <a:gd name="connsiteY0" fmla="*/ 427192 h 1895259"/>
              <a:gd name="connsiteX1" fmla="*/ 352927 w 4339390"/>
              <a:gd name="connsiteY1" fmla="*/ 58224 h 1895259"/>
              <a:gd name="connsiteX2" fmla="*/ 978569 w 4339390"/>
              <a:gd name="connsiteY2" fmla="*/ 563550 h 1895259"/>
              <a:gd name="connsiteX3" fmla="*/ 2125579 w 4339390"/>
              <a:gd name="connsiteY3" fmla="*/ 1895045 h 1895259"/>
              <a:gd name="connsiteX4" fmla="*/ 2847474 w 4339390"/>
              <a:gd name="connsiteY4" fmla="*/ 459277 h 1895259"/>
              <a:gd name="connsiteX5" fmla="*/ 3416969 w 4339390"/>
              <a:gd name="connsiteY5" fmla="*/ 2077 h 1895259"/>
              <a:gd name="connsiteX6" fmla="*/ 4291263 w 4339390"/>
              <a:gd name="connsiteY6" fmla="*/ 595635 h 1895259"/>
              <a:gd name="connsiteX7" fmla="*/ 4291263 w 4339390"/>
              <a:gd name="connsiteY7" fmla="*/ 595635 h 1895259"/>
              <a:gd name="connsiteX8" fmla="*/ 4339390 w 4339390"/>
              <a:gd name="connsiteY8" fmla="*/ 643761 h 189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9390" h="1895259">
                <a:moveTo>
                  <a:pt x="0" y="427192"/>
                </a:moveTo>
                <a:cubicBezTo>
                  <a:pt x="94916" y="231345"/>
                  <a:pt x="189832" y="35498"/>
                  <a:pt x="352927" y="58224"/>
                </a:cubicBezTo>
                <a:cubicBezTo>
                  <a:pt x="516022" y="80950"/>
                  <a:pt x="683127" y="257413"/>
                  <a:pt x="978569" y="563550"/>
                </a:cubicBezTo>
                <a:cubicBezTo>
                  <a:pt x="1274011" y="869687"/>
                  <a:pt x="1814095" y="1912424"/>
                  <a:pt x="2125579" y="1895045"/>
                </a:cubicBezTo>
                <a:cubicBezTo>
                  <a:pt x="2437063" y="1877666"/>
                  <a:pt x="2632242" y="774772"/>
                  <a:pt x="2847474" y="459277"/>
                </a:cubicBezTo>
                <a:cubicBezTo>
                  <a:pt x="3062706" y="143782"/>
                  <a:pt x="3176338" y="-20649"/>
                  <a:pt x="3416969" y="2077"/>
                </a:cubicBezTo>
                <a:cubicBezTo>
                  <a:pt x="3657600" y="24803"/>
                  <a:pt x="4291263" y="595635"/>
                  <a:pt x="4291263" y="595635"/>
                </a:cubicBezTo>
                <a:lnTo>
                  <a:pt x="4291263" y="595635"/>
                </a:lnTo>
                <a:lnTo>
                  <a:pt x="4339390" y="64376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15036E9A-5FEE-4C82-B98E-1B507BFD96D8}"/>
              </a:ext>
            </a:extLst>
          </p:cNvPr>
          <p:cNvSpPr txBox="1"/>
          <p:nvPr/>
        </p:nvSpPr>
        <p:spPr>
          <a:xfrm>
            <a:off x="4604084" y="4077072"/>
            <a:ext cx="1048036" cy="369332"/>
          </a:xfrm>
          <a:prstGeom prst="rect">
            <a:avLst/>
          </a:prstGeom>
          <a:noFill/>
        </p:spPr>
        <p:txBody>
          <a:bodyPr wrap="square" rtlCol="0">
            <a:spAutoFit/>
          </a:bodyPr>
          <a:lstStyle/>
          <a:p>
            <a:r>
              <a:rPr lang="zh-CN" altLang="en-US" dirty="0">
                <a:solidFill>
                  <a:schemeClr val="accent2"/>
                </a:solidFill>
              </a:rPr>
              <a:t>价值</a:t>
            </a:r>
          </a:p>
        </p:txBody>
      </p:sp>
      <p:sp>
        <p:nvSpPr>
          <p:cNvPr id="12" name="文本框 11">
            <a:extLst>
              <a:ext uri="{FF2B5EF4-FFF2-40B4-BE49-F238E27FC236}">
                <a16:creationId xmlns:a16="http://schemas.microsoft.com/office/drawing/2014/main" id="{FB3A3EDB-DA7F-42EE-8B51-29468974FBE8}"/>
              </a:ext>
            </a:extLst>
          </p:cNvPr>
          <p:cNvSpPr txBox="1"/>
          <p:nvPr/>
        </p:nvSpPr>
        <p:spPr>
          <a:xfrm>
            <a:off x="7596336" y="2290292"/>
            <a:ext cx="1224136" cy="369332"/>
          </a:xfrm>
          <a:prstGeom prst="rect">
            <a:avLst/>
          </a:prstGeom>
          <a:noFill/>
        </p:spPr>
        <p:txBody>
          <a:bodyPr wrap="square" rtlCol="0">
            <a:spAutoFit/>
          </a:bodyPr>
          <a:lstStyle/>
          <a:p>
            <a:r>
              <a:rPr lang="zh-CN" altLang="en-US" dirty="0">
                <a:solidFill>
                  <a:schemeClr val="tx2"/>
                </a:solidFill>
              </a:rPr>
              <a:t>市场先生</a:t>
            </a:r>
          </a:p>
        </p:txBody>
      </p:sp>
    </p:spTree>
    <p:extLst>
      <p:ext uri="{BB962C8B-B14F-4D97-AF65-F5344CB8AC3E}">
        <p14:creationId xmlns:p14="http://schemas.microsoft.com/office/powerpoint/2010/main" val="33641094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1E03C1-71B5-4521-940F-753177A074C3}"/>
              </a:ext>
            </a:extLst>
          </p:cNvPr>
          <p:cNvSpPr>
            <a:spLocks noGrp="1"/>
          </p:cNvSpPr>
          <p:nvPr>
            <p:ph type="title"/>
          </p:nvPr>
        </p:nvSpPr>
        <p:spPr/>
        <p:txBody>
          <a:bodyPr/>
          <a:lstStyle/>
          <a:p>
            <a:r>
              <a:rPr lang="zh-CN" altLang="en-US" dirty="0"/>
              <a:t>安全边际</a:t>
            </a:r>
          </a:p>
        </p:txBody>
      </p:sp>
      <p:sp>
        <p:nvSpPr>
          <p:cNvPr id="3" name="内容占位符 2">
            <a:extLst>
              <a:ext uri="{FF2B5EF4-FFF2-40B4-BE49-F238E27FC236}">
                <a16:creationId xmlns:a16="http://schemas.microsoft.com/office/drawing/2014/main" id="{49B1CDC9-8D02-43AD-B53A-F4ACB246AD49}"/>
              </a:ext>
            </a:extLst>
          </p:cNvPr>
          <p:cNvSpPr>
            <a:spLocks noGrp="1"/>
          </p:cNvSpPr>
          <p:nvPr>
            <p:ph sz="half" idx="1"/>
          </p:nvPr>
        </p:nvSpPr>
        <p:spPr/>
        <p:txBody>
          <a:bodyPr/>
          <a:lstStyle/>
          <a:p>
            <a:r>
              <a:rPr lang="zh-CN" altLang="en-US" dirty="0"/>
              <a:t>格雷厄姆：如果用一个词总结投资智慧，那就是</a:t>
            </a:r>
            <a:r>
              <a:rPr lang="en-US" altLang="zh-CN" dirty="0"/>
              <a:t>“</a:t>
            </a:r>
            <a:r>
              <a:rPr lang="zh-CN" altLang="en-US" dirty="0"/>
              <a:t>安全边际</a:t>
            </a:r>
            <a:r>
              <a:rPr lang="en-US" altLang="zh-CN" dirty="0"/>
              <a:t>”</a:t>
            </a:r>
            <a:r>
              <a:rPr lang="zh-CN" altLang="en-US" dirty="0"/>
              <a:t>（</a:t>
            </a:r>
            <a:r>
              <a:rPr lang="en-US" altLang="zh-CN" dirty="0"/>
              <a:t>Margin of safety</a:t>
            </a:r>
            <a:r>
              <a:rPr lang="zh-CN" altLang="en-US" dirty="0"/>
              <a:t>）。</a:t>
            </a:r>
            <a:endParaRPr lang="en-US" altLang="zh-CN" dirty="0"/>
          </a:p>
          <a:p>
            <a:pPr lvl="1"/>
            <a:r>
              <a:rPr lang="zh-CN" altLang="en-US" dirty="0"/>
              <a:t>债券的安全边际</a:t>
            </a:r>
            <a:endParaRPr lang="en-US" altLang="zh-CN" dirty="0"/>
          </a:p>
          <a:p>
            <a:pPr lvl="1"/>
            <a:r>
              <a:rPr lang="zh-CN" altLang="en-US" dirty="0"/>
              <a:t>股票的安全边际</a:t>
            </a:r>
            <a:endParaRPr lang="en-US" altLang="zh-CN" dirty="0"/>
          </a:p>
          <a:p>
            <a:pPr marL="400050" lvl="1" indent="0">
              <a:buNone/>
            </a:pPr>
            <a:endParaRPr lang="en-US" altLang="zh-CN" dirty="0"/>
          </a:p>
          <a:p>
            <a:pPr marL="0" indent="0">
              <a:buNone/>
            </a:pPr>
            <a:r>
              <a:rPr lang="zh-CN" altLang="en-US" sz="2400" dirty="0">
                <a:solidFill>
                  <a:schemeClr val="accent2"/>
                </a:solidFill>
              </a:rPr>
              <a:t>价格越低，安全边际越高。</a:t>
            </a:r>
            <a:endParaRPr lang="en-US" altLang="zh-CN" sz="2400" dirty="0">
              <a:solidFill>
                <a:schemeClr val="accent2"/>
              </a:solidFill>
            </a:endParaRPr>
          </a:p>
          <a:p>
            <a:endParaRPr lang="en-US" altLang="zh-CN" dirty="0"/>
          </a:p>
          <a:p>
            <a:endParaRPr lang="zh-CN" altLang="en-US" dirty="0"/>
          </a:p>
        </p:txBody>
      </p:sp>
      <p:graphicFrame>
        <p:nvGraphicFramePr>
          <p:cNvPr id="5" name="内容占位符 4">
            <a:extLst>
              <a:ext uri="{FF2B5EF4-FFF2-40B4-BE49-F238E27FC236}">
                <a16:creationId xmlns:a16="http://schemas.microsoft.com/office/drawing/2014/main" id="{55A49BCB-56ED-460E-88FD-D5FDED90C66B}"/>
              </a:ext>
            </a:extLst>
          </p:cNvPr>
          <p:cNvGraphicFramePr>
            <a:graphicFrameLocks noGrp="1"/>
          </p:cNvGraphicFramePr>
          <p:nvPr>
            <p:ph sz="half" idx="2"/>
            <p:extLst>
              <p:ext uri="{D42A27DB-BD31-4B8C-83A1-F6EECF244321}">
                <p14:modId xmlns:p14="http://schemas.microsoft.com/office/powerpoint/2010/main" val="65854758"/>
              </p:ext>
            </p:extLst>
          </p:nvPr>
        </p:nvGraphicFramePr>
        <p:xfrm>
          <a:off x="4648200" y="1600200"/>
          <a:ext cx="4038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26774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98700D-342A-4E53-8A8D-6B149C355D7F}"/>
              </a:ext>
            </a:extLst>
          </p:cNvPr>
          <p:cNvSpPr>
            <a:spLocks noGrp="1"/>
          </p:cNvSpPr>
          <p:nvPr>
            <p:ph type="title"/>
          </p:nvPr>
        </p:nvSpPr>
        <p:spPr/>
        <p:txBody>
          <a:bodyPr/>
          <a:lstStyle/>
          <a:p>
            <a:r>
              <a:rPr lang="zh-CN" altLang="en-US" dirty="0"/>
              <a:t>安全边际和分散</a:t>
            </a:r>
          </a:p>
        </p:txBody>
      </p:sp>
      <p:sp>
        <p:nvSpPr>
          <p:cNvPr id="3" name="内容占位符 2">
            <a:extLst>
              <a:ext uri="{FF2B5EF4-FFF2-40B4-BE49-F238E27FC236}">
                <a16:creationId xmlns:a16="http://schemas.microsoft.com/office/drawing/2014/main" id="{B6DC61C4-197E-418E-8E4D-CEF1CFD6FB16}"/>
              </a:ext>
            </a:extLst>
          </p:cNvPr>
          <p:cNvSpPr>
            <a:spLocks noGrp="1"/>
          </p:cNvSpPr>
          <p:nvPr>
            <p:ph sz="half" idx="1"/>
          </p:nvPr>
        </p:nvSpPr>
        <p:spPr/>
        <p:txBody>
          <a:bodyPr/>
          <a:lstStyle/>
          <a:p>
            <a:r>
              <a:rPr lang="zh-CN" altLang="en-US" dirty="0"/>
              <a:t>具有安全边际的个股亏损概率较低，但仍然可能亏损。</a:t>
            </a:r>
            <a:endParaRPr lang="en-US" altLang="zh-CN" dirty="0"/>
          </a:p>
          <a:p>
            <a:r>
              <a:rPr lang="zh-CN" altLang="en-US" dirty="0"/>
              <a:t>一个组合（</a:t>
            </a:r>
            <a:r>
              <a:rPr lang="en-US" altLang="zh-CN" dirty="0"/>
              <a:t>Portfolio</a:t>
            </a:r>
            <a:r>
              <a:rPr lang="zh-CN" altLang="en-US" dirty="0"/>
              <a:t>）的安全投资，因为风险分散（</a:t>
            </a:r>
            <a:r>
              <a:rPr lang="en-US" altLang="zh-CN" dirty="0"/>
              <a:t>Diversification</a:t>
            </a:r>
            <a:r>
              <a:rPr lang="zh-CN" altLang="en-US" dirty="0"/>
              <a:t>），能让亏损概率最小化。</a:t>
            </a:r>
          </a:p>
        </p:txBody>
      </p:sp>
      <p:pic>
        <p:nvPicPr>
          <p:cNvPr id="1026" name="Picture 2" descr="聚会俄罗斯轮盘酒杯16杯轮盘转转乐游戏转盘酒令喝酒玩具热销-阿里巴巴">
            <a:extLst>
              <a:ext uri="{FF2B5EF4-FFF2-40B4-BE49-F238E27FC236}">
                <a16:creationId xmlns:a16="http://schemas.microsoft.com/office/drawing/2014/main" id="{8A6FB15D-2687-4D7E-BD8A-C30280C2DF7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112269"/>
            <a:ext cx="4038600" cy="3501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5708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A43024-7953-495C-9146-BA2BCEBB3E1E}"/>
              </a:ext>
            </a:extLst>
          </p:cNvPr>
          <p:cNvSpPr>
            <a:spLocks noGrp="1"/>
          </p:cNvSpPr>
          <p:nvPr>
            <p:ph type="title"/>
          </p:nvPr>
        </p:nvSpPr>
        <p:spPr/>
        <p:txBody>
          <a:bodyPr/>
          <a:lstStyle/>
          <a:p>
            <a:r>
              <a:rPr lang="zh-CN" altLang="en-US" dirty="0"/>
              <a:t>避免清单</a:t>
            </a:r>
          </a:p>
        </p:txBody>
      </p:sp>
      <p:sp>
        <p:nvSpPr>
          <p:cNvPr id="3" name="内容占位符 2">
            <a:extLst>
              <a:ext uri="{FF2B5EF4-FFF2-40B4-BE49-F238E27FC236}">
                <a16:creationId xmlns:a16="http://schemas.microsoft.com/office/drawing/2014/main" id="{61336D00-201B-4ACF-82B8-37C3E5F8D7D0}"/>
              </a:ext>
            </a:extLst>
          </p:cNvPr>
          <p:cNvSpPr>
            <a:spLocks noGrp="1"/>
          </p:cNvSpPr>
          <p:nvPr>
            <p:ph sz="half" idx="1"/>
          </p:nvPr>
        </p:nvSpPr>
        <p:spPr/>
        <p:txBody>
          <a:bodyPr/>
          <a:lstStyle/>
          <a:p>
            <a:r>
              <a:rPr lang="zh-CN" altLang="en-US" dirty="0"/>
              <a:t>昂贵的、不买不是价投的好公司。</a:t>
            </a:r>
            <a:endParaRPr lang="en-US" altLang="zh-CN" dirty="0"/>
          </a:p>
          <a:p>
            <a:r>
              <a:rPr lang="zh-CN" altLang="en-US" dirty="0"/>
              <a:t>貌似低估，但是在增发股票。</a:t>
            </a:r>
            <a:endParaRPr lang="en-US" altLang="zh-CN" dirty="0"/>
          </a:p>
          <a:p>
            <a:r>
              <a:rPr lang="zh-CN" altLang="en-US" dirty="0"/>
              <a:t>（在</a:t>
            </a:r>
            <a:r>
              <a:rPr lang="en-US" altLang="zh-CN" dirty="0"/>
              <a:t>A</a:t>
            </a:r>
            <a:r>
              <a:rPr lang="zh-CN" altLang="en-US" dirty="0"/>
              <a:t>股）大股东、管理层在出售。</a:t>
            </a:r>
            <a:endParaRPr lang="en-US" altLang="zh-CN" dirty="0"/>
          </a:p>
          <a:p>
            <a:endParaRPr lang="en-US" altLang="zh-CN" dirty="0"/>
          </a:p>
          <a:p>
            <a:endParaRPr lang="zh-CN" altLang="en-US" dirty="0"/>
          </a:p>
        </p:txBody>
      </p:sp>
      <p:graphicFrame>
        <p:nvGraphicFramePr>
          <p:cNvPr id="7" name="内容占位符 6">
            <a:extLst>
              <a:ext uri="{FF2B5EF4-FFF2-40B4-BE49-F238E27FC236}">
                <a16:creationId xmlns:a16="http://schemas.microsoft.com/office/drawing/2014/main" id="{057B904F-B09C-47C3-9722-6A534B967311}"/>
              </a:ext>
            </a:extLst>
          </p:cNvPr>
          <p:cNvGraphicFramePr>
            <a:graphicFrameLocks noGrp="1"/>
          </p:cNvGraphicFramePr>
          <p:nvPr>
            <p:ph sz="half" idx="2"/>
            <p:extLst>
              <p:ext uri="{D42A27DB-BD31-4B8C-83A1-F6EECF244321}">
                <p14:modId xmlns:p14="http://schemas.microsoft.com/office/powerpoint/2010/main" val="3990627762"/>
              </p:ext>
            </p:extLst>
          </p:nvPr>
        </p:nvGraphicFramePr>
        <p:xfrm>
          <a:off x="4648200" y="1600200"/>
          <a:ext cx="4038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97963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FB03F6-D254-490B-9A19-88B613086859}"/>
              </a:ext>
            </a:extLst>
          </p:cNvPr>
          <p:cNvSpPr>
            <a:spLocks noGrp="1"/>
          </p:cNvSpPr>
          <p:nvPr>
            <p:ph type="title"/>
          </p:nvPr>
        </p:nvSpPr>
        <p:spPr/>
        <p:txBody>
          <a:bodyPr/>
          <a:lstStyle/>
          <a:p>
            <a:r>
              <a:rPr lang="zh-CN" altLang="en-US"/>
              <a:t>不怕错过</a:t>
            </a:r>
          </a:p>
        </p:txBody>
      </p:sp>
      <p:sp>
        <p:nvSpPr>
          <p:cNvPr id="3" name="内容占位符 2">
            <a:extLst>
              <a:ext uri="{FF2B5EF4-FFF2-40B4-BE49-F238E27FC236}">
                <a16:creationId xmlns:a16="http://schemas.microsoft.com/office/drawing/2014/main" id="{A5DF99D7-1576-4ED1-B98B-4A130C5AB133}"/>
              </a:ext>
            </a:extLst>
          </p:cNvPr>
          <p:cNvSpPr>
            <a:spLocks noGrp="1"/>
          </p:cNvSpPr>
          <p:nvPr>
            <p:ph sz="half" idx="1"/>
          </p:nvPr>
        </p:nvSpPr>
        <p:spPr/>
        <p:txBody>
          <a:bodyPr/>
          <a:lstStyle/>
          <a:p>
            <a:r>
              <a:rPr lang="zh-CN" altLang="en-US" dirty="0"/>
              <a:t>那些看不懂的，有任何嫌疑的，可以错过。</a:t>
            </a:r>
            <a:endParaRPr lang="en-US" altLang="zh-CN" dirty="0"/>
          </a:p>
          <a:p>
            <a:r>
              <a:rPr lang="zh-CN" altLang="en-US" dirty="0"/>
              <a:t>巴菲特的“棒球理论”：</a:t>
            </a:r>
            <a:endParaRPr lang="en-US" altLang="zh-CN" dirty="0"/>
          </a:p>
          <a:p>
            <a:pPr marL="400050" lvl="1" indent="0">
              <a:buNone/>
            </a:pPr>
            <a:r>
              <a:rPr lang="zh-CN" altLang="en-US" dirty="0"/>
              <a:t>不管来球好不好打，棒球手都必须挥棒。</a:t>
            </a:r>
            <a:endParaRPr lang="en-US" altLang="zh-CN" dirty="0"/>
          </a:p>
          <a:p>
            <a:pPr marL="400050" lvl="1" indent="0">
              <a:buNone/>
            </a:pPr>
            <a:r>
              <a:rPr lang="zh-CN" altLang="en-US" dirty="0"/>
              <a:t>但投资者可以选择只打好球。</a:t>
            </a:r>
          </a:p>
        </p:txBody>
      </p:sp>
      <p:pic>
        <p:nvPicPr>
          <p:cNvPr id="2052" name="Picture 4" descr="https://pic1.zhimg.com/v2-64b8c3b089a2edf38e96ed278363e1cc_r.jpg">
            <a:extLst>
              <a:ext uri="{FF2B5EF4-FFF2-40B4-BE49-F238E27FC236}">
                <a16:creationId xmlns:a16="http://schemas.microsoft.com/office/drawing/2014/main" id="{EA03AE33-A1BF-4209-AC0B-371F99DACBE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218321"/>
            <a:ext cx="4038600" cy="3289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5976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何时卖出</a:t>
            </a:r>
          </a:p>
        </p:txBody>
      </p:sp>
      <p:sp>
        <p:nvSpPr>
          <p:cNvPr id="5" name="内容占位符 4">
            <a:extLst>
              <a:ext uri="{FF2B5EF4-FFF2-40B4-BE49-F238E27FC236}">
                <a16:creationId xmlns:a16="http://schemas.microsoft.com/office/drawing/2014/main" id="{3EC54621-B3BF-4702-B068-9463525A36C2}"/>
              </a:ext>
            </a:extLst>
          </p:cNvPr>
          <p:cNvSpPr>
            <a:spLocks noGrp="1"/>
          </p:cNvSpPr>
          <p:nvPr>
            <p:ph idx="1"/>
          </p:nvPr>
        </p:nvSpPr>
        <p:spPr/>
        <p:txBody>
          <a:bodyPr/>
          <a:lstStyle/>
          <a:p>
            <a:r>
              <a:rPr lang="zh-CN" altLang="en-US" dirty="0"/>
              <a:t>估值很高，基本面已经跟不上。</a:t>
            </a:r>
            <a:endParaRPr lang="en-US" altLang="zh-CN" dirty="0"/>
          </a:p>
          <a:p>
            <a:r>
              <a:rPr lang="zh-CN" altLang="en-US" dirty="0"/>
              <a:t>出现更有吸引力的投资标的。</a:t>
            </a:r>
            <a:endParaRPr lang="en-US" altLang="zh-CN" dirty="0"/>
          </a:p>
          <a:p>
            <a:r>
              <a:rPr lang="zh-CN" altLang="en-US" dirty="0"/>
              <a:t>公司或行业出现严重问题。</a:t>
            </a:r>
            <a:endParaRPr lang="en-US" altLang="zh-CN" dirty="0"/>
          </a:p>
          <a:p>
            <a:r>
              <a:rPr lang="zh-CN" altLang="en-US" dirty="0"/>
              <a:t>认识到买入是个错误。</a:t>
            </a:r>
            <a:endParaRPr lang="en-US" altLang="zh-CN" dirty="0"/>
          </a:p>
          <a:p>
            <a:endParaRPr lang="zh-CN" altLang="en-US" dirty="0"/>
          </a:p>
        </p:txBody>
      </p:sp>
    </p:spTree>
    <p:extLst>
      <p:ext uri="{BB962C8B-B14F-4D97-AF65-F5344CB8AC3E}">
        <p14:creationId xmlns:p14="http://schemas.microsoft.com/office/powerpoint/2010/main" val="2912459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7D502A-741C-4A73-AB7F-3CAB8E090FCB}"/>
              </a:ext>
            </a:extLst>
          </p:cNvPr>
          <p:cNvSpPr>
            <a:spLocks noGrp="1"/>
          </p:cNvSpPr>
          <p:nvPr>
            <p:ph type="title"/>
          </p:nvPr>
        </p:nvSpPr>
        <p:spPr/>
        <p:txBody>
          <a:bodyPr/>
          <a:lstStyle/>
          <a:p>
            <a:r>
              <a:rPr lang="zh-CN" altLang="en-US" dirty="0"/>
              <a:t>捡便宜的实践者</a:t>
            </a:r>
          </a:p>
        </p:txBody>
      </p:sp>
      <p:sp>
        <p:nvSpPr>
          <p:cNvPr id="6" name="内容占位符 5">
            <a:extLst>
              <a:ext uri="{FF2B5EF4-FFF2-40B4-BE49-F238E27FC236}">
                <a16:creationId xmlns:a16="http://schemas.microsoft.com/office/drawing/2014/main" id="{D6F26CA1-36AB-4216-9372-EA35BD5DBE7E}"/>
              </a:ext>
            </a:extLst>
          </p:cNvPr>
          <p:cNvSpPr>
            <a:spLocks noGrp="1"/>
          </p:cNvSpPr>
          <p:nvPr>
            <p:ph sz="half" idx="1"/>
          </p:nvPr>
        </p:nvSpPr>
        <p:spPr/>
        <p:txBody>
          <a:bodyPr/>
          <a:lstStyle/>
          <a:p>
            <a:r>
              <a:rPr lang="en-US" altLang="zh-CN" dirty="0"/>
              <a:t>Benjamin Graham</a:t>
            </a:r>
            <a:r>
              <a:rPr lang="zh-CN" altLang="en-US" dirty="0"/>
              <a:t>（格雷厄姆，</a:t>
            </a:r>
            <a:r>
              <a:rPr lang="en-US" altLang="zh-CN" dirty="0"/>
              <a:t>1894-1976</a:t>
            </a:r>
            <a:r>
              <a:rPr lang="zh-CN" altLang="en-US" dirty="0"/>
              <a:t>），在</a:t>
            </a:r>
            <a:r>
              <a:rPr lang="en-US" altLang="zh-CN" dirty="0"/>
              <a:t>1936-1956</a:t>
            </a:r>
            <a:r>
              <a:rPr lang="zh-CN" altLang="en-US" dirty="0"/>
              <a:t>年间，实现约</a:t>
            </a:r>
            <a:r>
              <a:rPr lang="en-US" altLang="zh-CN" dirty="0"/>
              <a:t>20%</a:t>
            </a:r>
            <a:r>
              <a:rPr lang="zh-CN" altLang="en-US" dirty="0"/>
              <a:t>的年化复利增值。</a:t>
            </a:r>
            <a:endParaRPr lang="en-US" altLang="zh-CN" dirty="0"/>
          </a:p>
          <a:p>
            <a:r>
              <a:rPr lang="en-US" altLang="zh-CN" dirty="0"/>
              <a:t>Walter Schloss</a:t>
            </a:r>
            <a:r>
              <a:rPr lang="zh-CN" altLang="en-US" dirty="0"/>
              <a:t>（施洛斯，</a:t>
            </a:r>
            <a:r>
              <a:rPr lang="en-US" altLang="zh-CN" dirty="0"/>
              <a:t>1916-2012</a:t>
            </a:r>
            <a:r>
              <a:rPr lang="zh-CN" altLang="en-US" dirty="0"/>
              <a:t>），在</a:t>
            </a:r>
            <a:r>
              <a:rPr lang="en-US" altLang="zh-CN" dirty="0"/>
              <a:t>1956-2003</a:t>
            </a:r>
            <a:r>
              <a:rPr lang="zh-CN" altLang="en-US" dirty="0"/>
              <a:t>年间，实现</a:t>
            </a:r>
            <a:r>
              <a:rPr lang="en-US" altLang="zh-CN" dirty="0"/>
              <a:t>15.3%</a:t>
            </a:r>
            <a:r>
              <a:rPr lang="zh-CN" altLang="en-US" dirty="0"/>
              <a:t>的年化复利增值。</a:t>
            </a:r>
          </a:p>
        </p:txBody>
      </p:sp>
      <p:pic>
        <p:nvPicPr>
          <p:cNvPr id="1026" name="Picture 2" descr="https://upload.wikimedia.org/wikipedia/commons/thumb/2/2a/Benjamin_Graham_%281894-1976%29_portrait_on_23_March_1950.jpg/250px-Benjamin_Graham_%281894-1976%29_portrait_on_23_March_1950.jpg">
            <a:extLst>
              <a:ext uri="{FF2B5EF4-FFF2-40B4-BE49-F238E27FC236}">
                <a16:creationId xmlns:a16="http://schemas.microsoft.com/office/drawing/2014/main" id="{374168EF-28D5-4482-8057-1B1A80E11A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456574"/>
            <a:ext cx="1872208" cy="2314049"/>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7">
            <a:extLst>
              <a:ext uri="{FF2B5EF4-FFF2-40B4-BE49-F238E27FC236}">
                <a16:creationId xmlns:a16="http://schemas.microsoft.com/office/drawing/2014/main" id="{09A25F90-F893-4F3C-85DA-7F1BB34374D4}"/>
              </a:ext>
            </a:extLst>
          </p:cNvPr>
          <p:cNvPicPr>
            <a:picLocks noChangeAspect="1"/>
          </p:cNvPicPr>
          <p:nvPr/>
        </p:nvPicPr>
        <p:blipFill>
          <a:blip r:embed="rId3"/>
          <a:stretch>
            <a:fillRect/>
          </a:stretch>
        </p:blipFill>
        <p:spPr>
          <a:xfrm>
            <a:off x="4761917" y="3794230"/>
            <a:ext cx="3779912" cy="2194634"/>
          </a:xfrm>
          <a:prstGeom prst="rect">
            <a:avLst/>
          </a:prstGeom>
        </p:spPr>
      </p:pic>
      <p:pic>
        <p:nvPicPr>
          <p:cNvPr id="1028" name="Picture 4" descr="https://upload.wikimedia.org/wikipedia/en/5/57/Theintelligentinvestor.jpg">
            <a:extLst>
              <a:ext uri="{FF2B5EF4-FFF2-40B4-BE49-F238E27FC236}">
                <a16:creationId xmlns:a16="http://schemas.microsoft.com/office/drawing/2014/main" id="{B45F20B6-34ED-42E8-A156-B1F3FA5C72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7" y="1456574"/>
            <a:ext cx="1512168" cy="224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2607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17A8063F-ED1C-4CCF-9453-1735A3917035}"/>
              </a:ext>
            </a:extLst>
          </p:cNvPr>
          <p:cNvSpPr>
            <a:spLocks noGrp="1"/>
          </p:cNvSpPr>
          <p:nvPr>
            <p:ph type="title"/>
          </p:nvPr>
        </p:nvSpPr>
        <p:spPr/>
        <p:txBody>
          <a:bodyPr/>
          <a:lstStyle/>
          <a:p>
            <a:r>
              <a:rPr lang="zh-CN" altLang="en-US" dirty="0"/>
              <a:t>结束语</a:t>
            </a:r>
          </a:p>
        </p:txBody>
      </p:sp>
      <p:sp>
        <p:nvSpPr>
          <p:cNvPr id="6" name="内容占位符 5">
            <a:extLst>
              <a:ext uri="{FF2B5EF4-FFF2-40B4-BE49-F238E27FC236}">
                <a16:creationId xmlns:a16="http://schemas.microsoft.com/office/drawing/2014/main" id="{D30C163C-EEC3-4A2C-A069-D36383CB7306}"/>
              </a:ext>
            </a:extLst>
          </p:cNvPr>
          <p:cNvSpPr>
            <a:spLocks noGrp="1"/>
          </p:cNvSpPr>
          <p:nvPr>
            <p:ph idx="1"/>
          </p:nvPr>
        </p:nvSpPr>
        <p:spPr/>
        <p:txBody>
          <a:bodyPr/>
          <a:lstStyle/>
          <a:p>
            <a:r>
              <a:rPr lang="zh-CN" altLang="en-US" dirty="0"/>
              <a:t>基于估值的选股</a:t>
            </a:r>
            <a:endParaRPr lang="en-US" altLang="zh-CN" dirty="0"/>
          </a:p>
          <a:p>
            <a:pPr lvl="1"/>
            <a:r>
              <a:rPr lang="zh-CN" altLang="en-US" dirty="0"/>
              <a:t>捡便宜</a:t>
            </a:r>
            <a:endParaRPr lang="en-US" altLang="zh-CN" dirty="0"/>
          </a:p>
          <a:p>
            <a:pPr lvl="1"/>
            <a:r>
              <a:rPr lang="zh-CN" altLang="en-US" dirty="0"/>
              <a:t>公道的价格买赢家（</a:t>
            </a:r>
            <a:r>
              <a:rPr lang="en-US" altLang="zh-CN" dirty="0"/>
              <a:t>winner</a:t>
            </a:r>
            <a:r>
              <a:rPr lang="zh-CN" altLang="en-US" dirty="0"/>
              <a:t>）</a:t>
            </a:r>
            <a:endParaRPr lang="en-US" altLang="zh-CN" dirty="0"/>
          </a:p>
          <a:p>
            <a:r>
              <a:rPr lang="zh-CN" altLang="en-US" dirty="0"/>
              <a:t>捡便宜最大的风险在质量无底</a:t>
            </a:r>
            <a:endParaRPr lang="en-US" altLang="zh-CN" dirty="0"/>
          </a:p>
          <a:p>
            <a:r>
              <a:rPr lang="zh-CN" altLang="en-US" dirty="0"/>
              <a:t>买赢家最大的风险在价格过高</a:t>
            </a:r>
          </a:p>
        </p:txBody>
      </p:sp>
    </p:spTree>
    <p:extLst>
      <p:ext uri="{BB962C8B-B14F-4D97-AF65-F5344CB8AC3E}">
        <p14:creationId xmlns:p14="http://schemas.microsoft.com/office/powerpoint/2010/main" val="1341237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C62CB3-BF54-48DF-9AF6-B3D96653923E}"/>
              </a:ext>
            </a:extLst>
          </p:cNvPr>
          <p:cNvSpPr>
            <a:spLocks noGrp="1"/>
          </p:cNvSpPr>
          <p:nvPr>
            <p:ph type="title"/>
          </p:nvPr>
        </p:nvSpPr>
        <p:spPr/>
        <p:txBody>
          <a:bodyPr/>
          <a:lstStyle/>
          <a:p>
            <a:r>
              <a:rPr lang="zh-CN" altLang="en-US" dirty="0"/>
              <a:t>兼顾估值和公司质地</a:t>
            </a:r>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C6039266-0388-4A80-A7F4-9D3270AE9F17}"/>
                  </a:ext>
                </a:extLst>
              </p:cNvPr>
              <p:cNvSpPr>
                <a:spLocks noGrp="1"/>
              </p:cNvSpPr>
              <p:nvPr>
                <p:ph sz="half" idx="1"/>
              </p:nvPr>
            </p:nvSpPr>
            <p:spPr/>
            <p:txBody>
              <a:bodyPr/>
              <a:lstStyle/>
              <a:p>
                <a:r>
                  <a:rPr lang="zh-CN" altLang="en-US" dirty="0"/>
                  <a:t>估值合理的好公司</a:t>
                </a:r>
                <a:endParaRPr lang="en-US" altLang="zh-CN" dirty="0"/>
              </a:p>
              <a:p>
                <a:pPr lvl="1"/>
                <a:r>
                  <a:rPr lang="zh-CN" altLang="en-US" dirty="0"/>
                  <a:t>何谓估值合理？</a:t>
                </a:r>
                <a:endParaRPr lang="en-US" altLang="zh-CN" dirty="0"/>
              </a:p>
              <a:p>
                <a:pPr lvl="1"/>
                <a:r>
                  <a:rPr lang="zh-CN" altLang="en-US" dirty="0"/>
                  <a:t>何谓</a:t>
                </a:r>
                <a:r>
                  <a:rPr lang="en-US" altLang="zh-CN" dirty="0"/>
                  <a:t>“</a:t>
                </a:r>
                <a:r>
                  <a:rPr lang="zh-CN" altLang="en-US" dirty="0"/>
                  <a:t>好</a:t>
                </a:r>
                <a:r>
                  <a:rPr lang="en-US" altLang="zh-CN" dirty="0"/>
                  <a:t>”</a:t>
                </a:r>
                <a:r>
                  <a:rPr lang="zh-CN" altLang="en-US" dirty="0"/>
                  <a:t>？</a:t>
                </a:r>
                <a:r>
                  <a:rPr lang="en-US" altLang="zh-CN" dirty="0"/>
                  <a:t> </a:t>
                </a:r>
                <a14:m>
                  <m:oMath xmlns:m="http://schemas.openxmlformats.org/officeDocument/2006/math">
                    <m:r>
                      <a:rPr lang="en-US" altLang="zh-CN" i="1">
                        <a:latin typeface="Cambria Math" panose="02040503050406030204" pitchFamily="18" charset="0"/>
                      </a:rPr>
                      <m:t>⇒</m:t>
                    </m:r>
                  </m:oMath>
                </a14:m>
                <a:r>
                  <a:rPr lang="zh-CN" altLang="en-US" dirty="0"/>
                  <a:t> 公司质地</a:t>
                </a:r>
              </a:p>
              <a:p>
                <a:endParaRPr lang="zh-CN" altLang="en-US" dirty="0"/>
              </a:p>
            </p:txBody>
          </p:sp>
        </mc:Choice>
        <mc:Fallback>
          <p:sp>
            <p:nvSpPr>
              <p:cNvPr id="3" name="内容占位符 2">
                <a:extLst>
                  <a:ext uri="{FF2B5EF4-FFF2-40B4-BE49-F238E27FC236}">
                    <a16:creationId xmlns:a16="http://schemas.microsoft.com/office/drawing/2014/main" id="{C6039266-0388-4A80-A7F4-9D3270AE9F17}"/>
                  </a:ext>
                </a:extLst>
              </p:cNvPr>
              <p:cNvSpPr>
                <a:spLocks noGrp="1" noRot="1" noChangeAspect="1" noMove="1" noResize="1" noEditPoints="1" noAdjustHandles="1" noChangeArrowheads="1" noChangeShapeType="1" noTextEdit="1"/>
              </p:cNvSpPr>
              <p:nvPr>
                <p:ph sz="half" idx="1"/>
              </p:nvPr>
            </p:nvSpPr>
            <p:spPr>
              <a:blipFill>
                <a:blip r:embed="rId2"/>
                <a:stretch>
                  <a:fillRect l="-2715" t="-2022" r="-1659"/>
                </a:stretch>
              </a:blipFill>
            </p:spPr>
            <p:txBody>
              <a:bodyPr/>
              <a:lstStyle/>
              <a:p>
                <a:r>
                  <a:rPr lang="zh-CN" altLang="en-US">
                    <a:noFill/>
                  </a:rPr>
                  <a:t> </a:t>
                </a:r>
              </a:p>
            </p:txBody>
          </p:sp>
        </mc:Fallback>
      </mc:AlternateContent>
      <p:pic>
        <p:nvPicPr>
          <p:cNvPr id="7" name="内容占位符 6">
            <a:extLst>
              <a:ext uri="{FF2B5EF4-FFF2-40B4-BE49-F238E27FC236}">
                <a16:creationId xmlns:a16="http://schemas.microsoft.com/office/drawing/2014/main" id="{AF55A2ED-BF7E-406D-8209-0FB42273D813}"/>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4648200" y="3356992"/>
            <a:ext cx="4038600" cy="2271712"/>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a:extLst>
              <a:ext uri="{FF2B5EF4-FFF2-40B4-BE49-F238E27FC236}">
                <a16:creationId xmlns:a16="http://schemas.microsoft.com/office/drawing/2014/main" id="{75395066-9218-4A27-9B59-8D4B9A0B0025}"/>
              </a:ext>
            </a:extLst>
          </p:cNvPr>
          <p:cNvSpPr/>
          <p:nvPr/>
        </p:nvSpPr>
        <p:spPr>
          <a:xfrm>
            <a:off x="2051720" y="4308182"/>
            <a:ext cx="2317173" cy="646331"/>
          </a:xfrm>
          <a:prstGeom prst="rect">
            <a:avLst/>
          </a:prstGeom>
        </p:spPr>
        <p:txBody>
          <a:bodyPr wrap="none">
            <a:spAutoFit/>
          </a:bodyPr>
          <a:lstStyle/>
          <a:p>
            <a:r>
              <a:rPr lang="en-US" altLang="zh-CN" dirty="0"/>
              <a:t>W</a:t>
            </a:r>
            <a:r>
              <a:rPr lang="zh-CN" altLang="en-US" dirty="0"/>
              <a:t>arren </a:t>
            </a:r>
            <a:r>
              <a:rPr lang="en-US" altLang="zh-CN" dirty="0"/>
              <a:t>B</a:t>
            </a:r>
            <a:r>
              <a:rPr lang="zh-CN" altLang="en-US" dirty="0"/>
              <a:t>uffett </a:t>
            </a:r>
            <a:r>
              <a:rPr lang="en-US" altLang="zh-CN" dirty="0"/>
              <a:t>(1930-)</a:t>
            </a:r>
          </a:p>
          <a:p>
            <a:pPr algn="ctr"/>
            <a:r>
              <a:rPr lang="zh-CN" altLang="en-US" dirty="0"/>
              <a:t>巴菲特</a:t>
            </a:r>
          </a:p>
        </p:txBody>
      </p:sp>
      <p:sp>
        <p:nvSpPr>
          <p:cNvPr id="9" name="矩形 8">
            <a:extLst>
              <a:ext uri="{FF2B5EF4-FFF2-40B4-BE49-F238E27FC236}">
                <a16:creationId xmlns:a16="http://schemas.microsoft.com/office/drawing/2014/main" id="{C17E5748-8168-4D4A-8FD9-ABFAF03E6292}"/>
              </a:ext>
            </a:extLst>
          </p:cNvPr>
          <p:cNvSpPr/>
          <p:nvPr/>
        </p:nvSpPr>
        <p:spPr>
          <a:xfrm>
            <a:off x="6228184" y="2710661"/>
            <a:ext cx="2838919" cy="646331"/>
          </a:xfrm>
          <a:prstGeom prst="rect">
            <a:avLst/>
          </a:prstGeom>
        </p:spPr>
        <p:txBody>
          <a:bodyPr wrap="none">
            <a:spAutoFit/>
          </a:bodyPr>
          <a:lstStyle/>
          <a:p>
            <a:r>
              <a:rPr lang="en-US" altLang="zh-CN" dirty="0"/>
              <a:t>C</a:t>
            </a:r>
            <a:r>
              <a:rPr lang="zh-CN" altLang="en-US" dirty="0"/>
              <a:t>harlie </a:t>
            </a:r>
            <a:r>
              <a:rPr lang="en-US" altLang="zh-CN" dirty="0"/>
              <a:t>M</a:t>
            </a:r>
            <a:r>
              <a:rPr lang="zh-CN" altLang="en-US" dirty="0"/>
              <a:t>unger </a:t>
            </a:r>
            <a:r>
              <a:rPr lang="en-US" altLang="zh-CN" dirty="0"/>
              <a:t>(1924-2023)</a:t>
            </a:r>
          </a:p>
          <a:p>
            <a:pPr algn="ctr"/>
            <a:r>
              <a:rPr lang="zh-CN" altLang="en-US" dirty="0"/>
              <a:t>芒格</a:t>
            </a:r>
          </a:p>
        </p:txBody>
      </p:sp>
    </p:spTree>
    <p:extLst>
      <p:ext uri="{BB962C8B-B14F-4D97-AF65-F5344CB8AC3E}">
        <p14:creationId xmlns:p14="http://schemas.microsoft.com/office/powerpoint/2010/main" val="1285309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76652F-705F-4248-B7FC-1C96AE8DAB15}"/>
              </a:ext>
            </a:extLst>
          </p:cNvPr>
          <p:cNvSpPr>
            <a:spLocks noGrp="1"/>
          </p:cNvSpPr>
          <p:nvPr>
            <p:ph type="title"/>
          </p:nvPr>
        </p:nvSpPr>
        <p:spPr/>
        <p:txBody>
          <a:bodyPr/>
          <a:lstStyle/>
          <a:p>
            <a:r>
              <a:rPr lang="zh-CN" altLang="en-US" dirty="0"/>
              <a:t>内容</a:t>
            </a:r>
          </a:p>
        </p:txBody>
      </p:sp>
      <p:sp>
        <p:nvSpPr>
          <p:cNvPr id="3" name="内容占位符 2">
            <a:extLst>
              <a:ext uri="{FF2B5EF4-FFF2-40B4-BE49-F238E27FC236}">
                <a16:creationId xmlns:a16="http://schemas.microsoft.com/office/drawing/2014/main" id="{4E150BBB-32EE-4F8E-AE8C-DD69660416B3}"/>
              </a:ext>
            </a:extLst>
          </p:cNvPr>
          <p:cNvSpPr>
            <a:spLocks noGrp="1"/>
          </p:cNvSpPr>
          <p:nvPr>
            <p:ph idx="1"/>
          </p:nvPr>
        </p:nvSpPr>
        <p:spPr/>
        <p:txBody>
          <a:bodyPr>
            <a:normAutofit/>
          </a:bodyPr>
          <a:lstStyle/>
          <a:p>
            <a:r>
              <a:rPr lang="zh-CN" altLang="en-US" dirty="0"/>
              <a:t>引论</a:t>
            </a:r>
            <a:endParaRPr lang="en-US" altLang="zh-CN" dirty="0"/>
          </a:p>
          <a:p>
            <a:r>
              <a:rPr lang="zh-CN" altLang="en-US" dirty="0">
                <a:solidFill>
                  <a:srgbClr val="C00000"/>
                </a:solidFill>
              </a:rPr>
              <a:t>估值方法和指标</a:t>
            </a:r>
            <a:endParaRPr lang="en-US" altLang="zh-CN" dirty="0">
              <a:solidFill>
                <a:srgbClr val="C00000"/>
              </a:solidFill>
            </a:endParaRPr>
          </a:p>
          <a:p>
            <a:r>
              <a:rPr lang="zh-CN" altLang="en-US" dirty="0"/>
              <a:t>什么是好公司</a:t>
            </a:r>
            <a:endParaRPr lang="en-US" altLang="zh-CN" dirty="0"/>
          </a:p>
          <a:p>
            <a:r>
              <a:rPr lang="zh-CN" altLang="en-US" dirty="0"/>
              <a:t>买卖的智慧</a:t>
            </a:r>
            <a:endParaRPr lang="en-US" altLang="zh-CN" dirty="0"/>
          </a:p>
          <a:p>
            <a:r>
              <a:rPr lang="zh-CN" altLang="en-US" dirty="0"/>
              <a:t>结束语</a:t>
            </a:r>
          </a:p>
        </p:txBody>
      </p:sp>
    </p:spTree>
    <p:extLst>
      <p:ext uri="{BB962C8B-B14F-4D97-AF65-F5344CB8AC3E}">
        <p14:creationId xmlns:p14="http://schemas.microsoft.com/office/powerpoint/2010/main" val="2119785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B90285-49F5-498D-9D40-E106F7930525}"/>
              </a:ext>
            </a:extLst>
          </p:cNvPr>
          <p:cNvSpPr>
            <a:spLocks noGrp="1"/>
          </p:cNvSpPr>
          <p:nvPr>
            <p:ph type="title"/>
          </p:nvPr>
        </p:nvSpPr>
        <p:spPr/>
        <p:txBody>
          <a:bodyPr>
            <a:normAutofit/>
          </a:bodyPr>
          <a:lstStyle/>
          <a:p>
            <a:r>
              <a:rPr lang="en-US" altLang="zh-CN" dirty="0"/>
              <a:t>DCF </a:t>
            </a:r>
            <a:r>
              <a:rPr lang="zh-CN" altLang="en-US" dirty="0"/>
              <a:t>估值</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C2E07DEA-CF56-4492-A948-B93FCE689B98}"/>
                  </a:ext>
                </a:extLst>
              </p:cNvPr>
              <p:cNvSpPr>
                <a:spLocks noGrp="1"/>
              </p:cNvSpPr>
              <p:nvPr>
                <p:ph idx="1"/>
              </p:nvPr>
            </p:nvSpPr>
            <p:spPr/>
            <p:txBody>
              <a:bodyPr>
                <a:normAutofit lnSpcReduction="10000"/>
              </a:bodyPr>
              <a:lstStyle/>
              <a:p>
                <a:r>
                  <a:rPr lang="zh-CN" altLang="en-US" dirty="0"/>
                  <a:t>估值的</a:t>
                </a:r>
                <a:r>
                  <a:rPr lang="en-US" altLang="zh-CN" dirty="0"/>
                  <a:t>“</a:t>
                </a:r>
                <a:r>
                  <a:rPr lang="zh-CN" altLang="en-US" dirty="0"/>
                  <a:t>工业标准</a:t>
                </a:r>
                <a:r>
                  <a:rPr lang="en-US" altLang="zh-CN" dirty="0"/>
                  <a:t>”</a:t>
                </a:r>
                <a:r>
                  <a:rPr lang="zh-CN" altLang="en-US" dirty="0"/>
                  <a:t>是现金流折现法，</a:t>
                </a:r>
                <a:r>
                  <a:rPr lang="en-US" altLang="zh-CN" dirty="0"/>
                  <a:t>Discount Cash Flow (DCF):</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𝑉</m:t>
                      </m:r>
                      <m:r>
                        <a:rPr lang="en-US" altLang="zh-CN" b="0" i="1" smtClean="0">
                          <a:latin typeface="Cambria Math" panose="02040503050406030204" pitchFamily="18" charset="0"/>
                        </a:rPr>
                        <m:t>=</m:t>
                      </m:r>
                      <m:nary>
                        <m:naryPr>
                          <m:chr m:val="∑"/>
                          <m:ctrlPr>
                            <a:rPr lang="en-US" altLang="zh-CN" b="0" i="1" smtClean="0">
                              <a:latin typeface="Cambria Math" panose="02040503050406030204" pitchFamily="18" charset="0"/>
                            </a:rPr>
                          </m:ctrlPr>
                        </m:naryPr>
                        <m:sub>
                          <m:r>
                            <m:rPr>
                              <m:brk m:alnAt="23"/>
                            </m:rP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𝑁</m:t>
                          </m:r>
                        </m:sup>
                        <m:e>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𝐸</m:t>
                              </m:r>
                              <m:r>
                                <a:rPr lang="en-US" altLang="zh-CN" b="0" i="1" smtClean="0">
                                  <a:latin typeface="Cambria Math" panose="02040503050406030204" pitchFamily="18" charset="0"/>
                                </a:rPr>
                                <m:t>(</m:t>
                              </m:r>
                              <m:r>
                                <a:rPr lang="en-US" altLang="zh-CN" b="0" i="1" smtClean="0">
                                  <a:latin typeface="Cambria Math" panose="02040503050406030204" pitchFamily="18" charset="0"/>
                                </a:rPr>
                                <m:t>𝐶</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𝐹</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num>
                            <m:den>
                              <m:sSup>
                                <m:sSupPr>
                                  <m:ctrlPr>
                                    <a:rPr lang="en-US" altLang="zh-CN" b="0" i="1" smtClean="0">
                                      <a:latin typeface="Cambria Math" panose="02040503050406030204" pitchFamily="18" charset="0"/>
                                    </a:rPr>
                                  </m:ctrlPr>
                                </m:sSupPr>
                                <m:e>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1+</m:t>
                                      </m:r>
                                      <m:r>
                                        <a:rPr lang="en-US" altLang="zh-CN" b="0" i="1" smtClean="0">
                                          <a:latin typeface="Cambria Math" panose="02040503050406030204" pitchFamily="18" charset="0"/>
                                        </a:rPr>
                                        <m:t>𝑟</m:t>
                                      </m:r>
                                    </m:e>
                                  </m:d>
                                </m:e>
                                <m:sup>
                                  <m:r>
                                    <a:rPr lang="en-US" altLang="zh-CN" b="0" i="1" smtClean="0">
                                      <a:latin typeface="Cambria Math" panose="02040503050406030204" pitchFamily="18" charset="0"/>
                                    </a:rPr>
                                    <m:t>𝑡</m:t>
                                  </m:r>
                                </m:sup>
                              </m:sSup>
                            </m:den>
                          </m:f>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𝑇</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𝑉</m:t>
                                  </m:r>
                                </m:e>
                                <m:sub>
                                  <m:r>
                                    <a:rPr lang="en-US" altLang="zh-CN" b="0" i="1" smtClean="0">
                                      <a:latin typeface="Cambria Math" panose="02040503050406030204" pitchFamily="18" charset="0"/>
                                    </a:rPr>
                                    <m:t>𝑁</m:t>
                                  </m:r>
                                </m:sub>
                              </m:sSub>
                            </m:num>
                            <m:den>
                              <m:sSup>
                                <m:sSupPr>
                                  <m:ctrlPr>
                                    <a:rPr lang="en-US" altLang="zh-CN" b="0" i="1" smtClean="0">
                                      <a:latin typeface="Cambria Math" panose="02040503050406030204" pitchFamily="18" charset="0"/>
                                    </a:rPr>
                                  </m:ctrlPr>
                                </m:sSupPr>
                                <m:e>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1+</m:t>
                                      </m:r>
                                      <m:r>
                                        <a:rPr lang="en-US" altLang="zh-CN" b="0" i="1" smtClean="0">
                                          <a:latin typeface="Cambria Math" panose="02040503050406030204" pitchFamily="18" charset="0"/>
                                        </a:rPr>
                                        <m:t>𝑟</m:t>
                                      </m:r>
                                    </m:e>
                                  </m:d>
                                </m:e>
                                <m:sup>
                                  <m:r>
                                    <a:rPr lang="en-US" altLang="zh-CN" b="0" i="1" smtClean="0">
                                      <a:latin typeface="Cambria Math" panose="02040503050406030204" pitchFamily="18" charset="0"/>
                                    </a:rPr>
                                    <m:t>𝑁</m:t>
                                  </m:r>
                                </m:sup>
                              </m:sSup>
                            </m:den>
                          </m:f>
                          <m:r>
                            <a:rPr lang="en-US" altLang="zh-CN" b="0" i="1" smtClean="0">
                              <a:latin typeface="Cambria Math" panose="02040503050406030204" pitchFamily="18" charset="0"/>
                            </a:rPr>
                            <m:t>,</m:t>
                          </m:r>
                        </m:e>
                      </m:nary>
                    </m:oMath>
                  </m:oMathPara>
                </a14:m>
                <a:endParaRPr lang="en-US" altLang="zh-CN" dirty="0"/>
              </a:p>
              <a:p>
                <a:pPr marL="0" indent="0">
                  <a:buNone/>
                </a:pPr>
                <a:r>
                  <a:rPr lang="zh-CN" altLang="en-US" dirty="0"/>
                  <a:t>其中</a:t>
                </a:r>
                <a:endParaRPr lang="en-US" altLang="zh-CN" dirty="0"/>
              </a:p>
              <a:p>
                <a:pPr lvl="1"/>
                <a14:m>
                  <m:oMath xmlns:m="http://schemas.openxmlformats.org/officeDocument/2006/math">
                    <m:r>
                      <a:rPr lang="en-US" altLang="zh-CN" i="1">
                        <a:latin typeface="Cambria Math" panose="02040503050406030204" pitchFamily="18" charset="0"/>
                      </a:rPr>
                      <m:t>𝐸</m:t>
                    </m:r>
                    <m:r>
                      <a:rPr lang="en-US" altLang="zh-CN" i="1">
                        <a:latin typeface="Cambria Math" panose="02040503050406030204" pitchFamily="18" charset="0"/>
                      </a:rPr>
                      <m:t>(</m:t>
                    </m:r>
                    <m:r>
                      <a:rPr lang="en-US" altLang="zh-CN" i="1">
                        <a:latin typeface="Cambria Math" panose="02040503050406030204" pitchFamily="18" charset="0"/>
                      </a:rPr>
                      <m:t>𝐶</m:t>
                    </m:r>
                    <m:sSub>
                      <m:sSubPr>
                        <m:ctrlPr>
                          <a:rPr lang="en-US" altLang="zh-CN" i="1">
                            <a:latin typeface="Cambria Math" panose="02040503050406030204" pitchFamily="18" charset="0"/>
                          </a:rPr>
                        </m:ctrlPr>
                      </m:sSubPr>
                      <m:e>
                        <m:r>
                          <a:rPr lang="en-US" altLang="zh-CN" i="1">
                            <a:latin typeface="Cambria Math" panose="02040503050406030204" pitchFamily="18" charset="0"/>
                          </a:rPr>
                          <m:t>𝐹</m:t>
                        </m:r>
                      </m:e>
                      <m:sub>
                        <m:r>
                          <a:rPr lang="en-US" altLang="zh-CN" i="1">
                            <a:latin typeface="Cambria Math" panose="02040503050406030204" pitchFamily="18" charset="0"/>
                          </a:rPr>
                          <m:t>𝑡</m:t>
                        </m:r>
                      </m:sub>
                    </m:sSub>
                    <m:r>
                      <a:rPr lang="en-US" altLang="zh-CN" i="1">
                        <a:latin typeface="Cambria Math" panose="02040503050406030204" pitchFamily="18" charset="0"/>
                      </a:rPr>
                      <m:t>)</m:t>
                    </m:r>
                  </m:oMath>
                </a14:m>
                <a:r>
                  <a:rPr lang="zh-CN" altLang="en-US" dirty="0"/>
                  <a:t>为</a:t>
                </a:r>
                <a14:m>
                  <m:oMath xmlns:m="http://schemas.openxmlformats.org/officeDocument/2006/math">
                    <m:r>
                      <a:rPr lang="en-US" altLang="zh-CN" i="1">
                        <a:latin typeface="Cambria Math" panose="02040503050406030204" pitchFamily="18" charset="0"/>
                      </a:rPr>
                      <m:t>𝑡</m:t>
                    </m:r>
                  </m:oMath>
                </a14:m>
                <a:r>
                  <a:rPr lang="en-US" altLang="zh-CN" dirty="0"/>
                  <a:t>-</a:t>
                </a:r>
                <a:r>
                  <a:rPr lang="zh-CN" altLang="en-US" dirty="0"/>
                  <a:t>期现金流的预期，</a:t>
                </a:r>
                <a:endParaRPr lang="en-US" altLang="zh-CN" dirty="0"/>
              </a:p>
              <a:p>
                <a:pPr lvl="1"/>
                <a14:m>
                  <m:oMath xmlns:m="http://schemas.openxmlformats.org/officeDocument/2006/math">
                    <m:r>
                      <a:rPr lang="en-US" altLang="zh-CN" i="1">
                        <a:latin typeface="Cambria Math" panose="02040503050406030204" pitchFamily="18" charset="0"/>
                      </a:rPr>
                      <m:t>𝑟</m:t>
                    </m:r>
                  </m:oMath>
                </a14:m>
                <a:r>
                  <a:rPr lang="zh-CN" altLang="en-US" dirty="0"/>
                  <a:t> 为折现率，</a:t>
                </a:r>
                <a:endParaRPr lang="en-US" altLang="zh-CN" dirty="0"/>
              </a:p>
              <a:p>
                <a:pPr lvl="1"/>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𝑇</m:t>
                        </m:r>
                        <m:r>
                          <a:rPr lang="en-US" altLang="zh-CN" i="1">
                            <a:latin typeface="Cambria Math" panose="02040503050406030204" pitchFamily="18" charset="0"/>
                          </a:rPr>
                          <m:t>𝑉</m:t>
                        </m:r>
                      </m:e>
                      <m:sub>
                        <m:r>
                          <a:rPr lang="en-US" altLang="zh-CN" i="1">
                            <a:latin typeface="Cambria Math" panose="02040503050406030204" pitchFamily="18" charset="0"/>
                          </a:rPr>
                          <m:t>𝑁</m:t>
                        </m:r>
                      </m:sub>
                    </m:sSub>
                  </m:oMath>
                </a14:m>
                <a:r>
                  <a:rPr lang="zh-CN" altLang="en-US" dirty="0"/>
                  <a:t> 为</a:t>
                </a:r>
                <a14:m>
                  <m:oMath xmlns:m="http://schemas.openxmlformats.org/officeDocument/2006/math">
                    <m:r>
                      <a:rPr lang="en-US" altLang="zh-CN" i="1">
                        <a:latin typeface="Cambria Math" panose="02040503050406030204" pitchFamily="18" charset="0"/>
                      </a:rPr>
                      <m:t>𝑁</m:t>
                    </m:r>
                  </m:oMath>
                </a14:m>
                <a:r>
                  <a:rPr lang="en-US" altLang="zh-CN" dirty="0"/>
                  <a:t>-</a:t>
                </a:r>
                <a:r>
                  <a:rPr lang="zh-CN" altLang="en-US" dirty="0"/>
                  <a:t>期终值（</a:t>
                </a:r>
                <a:r>
                  <a:rPr lang="en-US" altLang="zh-CN" dirty="0"/>
                  <a:t>Terminal value</a:t>
                </a:r>
                <a:r>
                  <a:rPr lang="zh-CN" altLang="en-US" dirty="0"/>
                  <a:t>）。</a:t>
                </a:r>
              </a:p>
            </p:txBody>
          </p:sp>
        </mc:Choice>
        <mc:Fallback xmlns="">
          <p:sp>
            <p:nvSpPr>
              <p:cNvPr id="3" name="内容占位符 2">
                <a:extLst>
                  <a:ext uri="{FF2B5EF4-FFF2-40B4-BE49-F238E27FC236}">
                    <a16:creationId xmlns:a16="http://schemas.microsoft.com/office/drawing/2014/main" id="{C2E07DEA-CF56-4492-A948-B93FCE689B98}"/>
                  </a:ext>
                </a:extLst>
              </p:cNvPr>
              <p:cNvSpPr>
                <a:spLocks noGrp="1" noRot="1" noChangeAspect="1" noMove="1" noResize="1" noEditPoints="1" noAdjustHandles="1" noChangeArrowheads="1" noChangeShapeType="1" noTextEdit="1"/>
              </p:cNvSpPr>
              <p:nvPr>
                <p:ph idx="1"/>
              </p:nvPr>
            </p:nvSpPr>
            <p:spPr>
              <a:blipFill>
                <a:blip r:embed="rId2"/>
                <a:stretch>
                  <a:fillRect l="-1852" t="-350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75950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1D7FECA-807A-4386-9661-1EF4FB24C35A}"/>
              </a:ext>
            </a:extLst>
          </p:cNvPr>
          <p:cNvSpPr>
            <a:spLocks noGrp="1"/>
          </p:cNvSpPr>
          <p:nvPr>
            <p:ph type="title"/>
          </p:nvPr>
        </p:nvSpPr>
        <p:spPr/>
        <p:txBody>
          <a:bodyPr/>
          <a:lstStyle/>
          <a:p>
            <a:r>
              <a:rPr lang="zh-CN" altLang="en-US" dirty="0"/>
              <a:t>案例：比亚迪的</a:t>
            </a:r>
            <a:r>
              <a:rPr lang="en-US" altLang="zh-CN" dirty="0"/>
              <a:t>DCF</a:t>
            </a:r>
            <a:r>
              <a:rPr lang="zh-CN" altLang="en-US" dirty="0"/>
              <a:t>估值</a:t>
            </a:r>
          </a:p>
        </p:txBody>
      </p:sp>
      <p:graphicFrame>
        <p:nvGraphicFramePr>
          <p:cNvPr id="7" name="内容占位符 6">
            <a:extLst>
              <a:ext uri="{FF2B5EF4-FFF2-40B4-BE49-F238E27FC236}">
                <a16:creationId xmlns:a16="http://schemas.microsoft.com/office/drawing/2014/main" id="{DC12C3BC-AC7E-4176-81CD-AFCE7D80CE86}"/>
              </a:ext>
            </a:extLst>
          </p:cNvPr>
          <p:cNvGraphicFramePr>
            <a:graphicFrameLocks noGrp="1"/>
          </p:cNvGraphicFramePr>
          <p:nvPr>
            <p:ph idx="1"/>
            <p:extLst>
              <p:ext uri="{D42A27DB-BD31-4B8C-83A1-F6EECF244321}">
                <p14:modId xmlns:p14="http://schemas.microsoft.com/office/powerpoint/2010/main" val="2342344810"/>
              </p:ext>
            </p:extLst>
          </p:nvPr>
        </p:nvGraphicFramePr>
        <p:xfrm>
          <a:off x="463550" y="3074511"/>
          <a:ext cx="7607300" cy="1714500"/>
        </p:xfrm>
        <a:graphic>
          <a:graphicData uri="http://schemas.openxmlformats.org/drawingml/2006/table">
            <a:tbl>
              <a:tblPr>
                <a:tableStyleId>{5C22544A-7EE6-4342-B048-85BDC9FD1C3A}</a:tableStyleId>
              </a:tblPr>
              <a:tblGrid>
                <a:gridCol w="1511300">
                  <a:extLst>
                    <a:ext uri="{9D8B030D-6E8A-4147-A177-3AD203B41FA5}">
                      <a16:colId xmlns:a16="http://schemas.microsoft.com/office/drawing/2014/main" val="199694812"/>
                    </a:ext>
                  </a:extLst>
                </a:gridCol>
                <a:gridCol w="609600">
                  <a:extLst>
                    <a:ext uri="{9D8B030D-6E8A-4147-A177-3AD203B41FA5}">
                      <a16:colId xmlns:a16="http://schemas.microsoft.com/office/drawing/2014/main" val="1690994574"/>
                    </a:ext>
                  </a:extLst>
                </a:gridCol>
                <a:gridCol w="609600">
                  <a:extLst>
                    <a:ext uri="{9D8B030D-6E8A-4147-A177-3AD203B41FA5}">
                      <a16:colId xmlns:a16="http://schemas.microsoft.com/office/drawing/2014/main" val="2177420100"/>
                    </a:ext>
                  </a:extLst>
                </a:gridCol>
                <a:gridCol w="609600">
                  <a:extLst>
                    <a:ext uri="{9D8B030D-6E8A-4147-A177-3AD203B41FA5}">
                      <a16:colId xmlns:a16="http://schemas.microsoft.com/office/drawing/2014/main" val="220316548"/>
                    </a:ext>
                  </a:extLst>
                </a:gridCol>
                <a:gridCol w="609600">
                  <a:extLst>
                    <a:ext uri="{9D8B030D-6E8A-4147-A177-3AD203B41FA5}">
                      <a16:colId xmlns:a16="http://schemas.microsoft.com/office/drawing/2014/main" val="203410188"/>
                    </a:ext>
                  </a:extLst>
                </a:gridCol>
                <a:gridCol w="609600">
                  <a:extLst>
                    <a:ext uri="{9D8B030D-6E8A-4147-A177-3AD203B41FA5}">
                      <a16:colId xmlns:a16="http://schemas.microsoft.com/office/drawing/2014/main" val="1818794761"/>
                    </a:ext>
                  </a:extLst>
                </a:gridCol>
                <a:gridCol w="609600">
                  <a:extLst>
                    <a:ext uri="{9D8B030D-6E8A-4147-A177-3AD203B41FA5}">
                      <a16:colId xmlns:a16="http://schemas.microsoft.com/office/drawing/2014/main" val="114468384"/>
                    </a:ext>
                  </a:extLst>
                </a:gridCol>
                <a:gridCol w="609600">
                  <a:extLst>
                    <a:ext uri="{9D8B030D-6E8A-4147-A177-3AD203B41FA5}">
                      <a16:colId xmlns:a16="http://schemas.microsoft.com/office/drawing/2014/main" val="1826641206"/>
                    </a:ext>
                  </a:extLst>
                </a:gridCol>
                <a:gridCol w="609600">
                  <a:extLst>
                    <a:ext uri="{9D8B030D-6E8A-4147-A177-3AD203B41FA5}">
                      <a16:colId xmlns:a16="http://schemas.microsoft.com/office/drawing/2014/main" val="2326695292"/>
                    </a:ext>
                  </a:extLst>
                </a:gridCol>
                <a:gridCol w="609600">
                  <a:extLst>
                    <a:ext uri="{9D8B030D-6E8A-4147-A177-3AD203B41FA5}">
                      <a16:colId xmlns:a16="http://schemas.microsoft.com/office/drawing/2014/main" val="1255242499"/>
                    </a:ext>
                  </a:extLst>
                </a:gridCol>
                <a:gridCol w="609600">
                  <a:extLst>
                    <a:ext uri="{9D8B030D-6E8A-4147-A177-3AD203B41FA5}">
                      <a16:colId xmlns:a16="http://schemas.microsoft.com/office/drawing/2014/main" val="694528411"/>
                    </a:ext>
                  </a:extLst>
                </a:gridCol>
              </a:tblGrid>
              <a:tr h="175260">
                <a:tc>
                  <a:txBody>
                    <a:bodyPr/>
                    <a:lstStyle/>
                    <a:p>
                      <a:pPr algn="l" fontAlgn="ctr"/>
                      <a:r>
                        <a:rPr lang="en-US" sz="1200" u="none" strike="noStrike">
                          <a:effectLst/>
                        </a:rPr>
                        <a:t>Discount factor</a:t>
                      </a:r>
                      <a:endParaRPr lang="en-US" sz="12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200" u="none" strike="noStrike">
                          <a:effectLst/>
                        </a:rPr>
                        <a:t>10%</a:t>
                      </a:r>
                      <a:endParaRPr lang="en-US" altLang="zh-CN" sz="12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zh-CN" altLang="en-US" sz="1200" u="none" strike="noStrike">
                          <a:effectLst/>
                        </a:rPr>
                        <a:t>　</a:t>
                      </a:r>
                      <a:endParaRPr lang="zh-CN" altLang="en-US" sz="12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zh-CN" altLang="en-US" sz="1200" u="none" strike="noStrike">
                          <a:effectLst/>
                        </a:rPr>
                        <a:t>　</a:t>
                      </a:r>
                      <a:endParaRPr lang="zh-CN" altLang="en-US" sz="12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zh-CN" altLang="en-US" sz="1200" u="none" strike="noStrike">
                          <a:effectLst/>
                        </a:rPr>
                        <a:t>　</a:t>
                      </a:r>
                      <a:endParaRPr lang="zh-CN" altLang="en-US" sz="12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zh-CN" altLang="en-US" sz="1200" u="none" strike="noStrike">
                          <a:effectLst/>
                        </a:rPr>
                        <a:t>　</a:t>
                      </a:r>
                      <a:endParaRPr lang="zh-CN" altLang="en-US" sz="12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zh-CN" altLang="en-US" sz="1200" u="none" strike="noStrike">
                          <a:effectLst/>
                        </a:rPr>
                        <a:t>　</a:t>
                      </a:r>
                      <a:endParaRPr lang="zh-CN" altLang="en-US" sz="12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zh-CN" altLang="en-US" sz="1200" u="none" strike="noStrike">
                          <a:effectLst/>
                        </a:rPr>
                        <a:t>　</a:t>
                      </a:r>
                      <a:endParaRPr lang="zh-CN" altLang="en-US" sz="12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zh-CN" altLang="en-US" sz="1200" u="none" strike="noStrike">
                          <a:effectLst/>
                        </a:rPr>
                        <a:t>　</a:t>
                      </a:r>
                      <a:endParaRPr lang="zh-CN" altLang="en-US" sz="12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zh-CN" altLang="en-US" sz="1200" u="none" strike="noStrike">
                          <a:effectLst/>
                        </a:rPr>
                        <a:t>　</a:t>
                      </a:r>
                      <a:endParaRPr lang="zh-CN" altLang="en-US" sz="12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zh-CN" altLang="en-US" sz="1200" u="none" strike="noStrike">
                          <a:effectLst/>
                        </a:rPr>
                        <a:t>　</a:t>
                      </a:r>
                      <a:endParaRPr lang="zh-CN" altLang="en-US" sz="12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extLst>
                  <a:ext uri="{0D108BD9-81ED-4DB2-BD59-A6C34878D82A}">
                    <a16:rowId xmlns:a16="http://schemas.microsoft.com/office/drawing/2014/main" val="348360306"/>
                  </a:ext>
                </a:extLst>
              </a:tr>
              <a:tr h="175260">
                <a:tc>
                  <a:txBody>
                    <a:bodyPr/>
                    <a:lstStyle/>
                    <a:p>
                      <a:pPr algn="l" fontAlgn="ctr"/>
                      <a:r>
                        <a:rPr lang="en-US" sz="1200" u="none" strike="noStrike" dirty="0">
                          <a:effectLst/>
                        </a:rPr>
                        <a:t>Permanent growth</a:t>
                      </a:r>
                      <a:endParaRPr lang="en-US" sz="12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200" u="none" strike="noStrike" dirty="0">
                          <a:effectLst/>
                        </a:rPr>
                        <a:t>3%</a:t>
                      </a:r>
                      <a:endParaRPr lang="en-US" altLang="zh-CN" sz="12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zh-CN" altLang="en-US" sz="1200" u="none" strike="noStrike">
                          <a:effectLst/>
                        </a:rPr>
                        <a:t>　</a:t>
                      </a:r>
                      <a:endParaRPr lang="zh-CN" altLang="en-US" sz="12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zh-CN" altLang="en-US" sz="1200" u="none" strike="noStrike">
                          <a:effectLst/>
                        </a:rPr>
                        <a:t>　</a:t>
                      </a:r>
                      <a:endParaRPr lang="zh-CN" altLang="en-US" sz="12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zh-CN" altLang="en-US" sz="1200" u="none" strike="noStrike">
                          <a:effectLst/>
                        </a:rPr>
                        <a:t>　</a:t>
                      </a:r>
                      <a:endParaRPr lang="zh-CN" altLang="en-US" sz="12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zh-CN" altLang="en-US" sz="1200" u="none" strike="noStrike">
                          <a:effectLst/>
                        </a:rPr>
                        <a:t>　</a:t>
                      </a:r>
                      <a:endParaRPr lang="zh-CN" altLang="en-US" sz="12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zh-CN" altLang="en-US" sz="1200" u="none" strike="noStrike">
                          <a:effectLst/>
                        </a:rPr>
                        <a:t>　</a:t>
                      </a:r>
                      <a:endParaRPr lang="zh-CN" altLang="en-US" sz="12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zh-CN" altLang="en-US" sz="1200" u="none" strike="noStrike">
                          <a:effectLst/>
                        </a:rPr>
                        <a:t>　</a:t>
                      </a:r>
                      <a:endParaRPr lang="zh-CN" altLang="en-US" sz="12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zh-CN" altLang="en-US" sz="1200" u="none" strike="noStrike">
                          <a:effectLst/>
                        </a:rPr>
                        <a:t>　</a:t>
                      </a:r>
                      <a:endParaRPr lang="zh-CN" altLang="en-US" sz="12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zh-CN" altLang="en-US" sz="1200" u="none" strike="noStrike">
                          <a:effectLst/>
                        </a:rPr>
                        <a:t>　</a:t>
                      </a:r>
                      <a:endParaRPr lang="zh-CN" altLang="en-US" sz="12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zh-CN" altLang="en-US" sz="1200" u="none" strike="noStrike">
                          <a:effectLst/>
                        </a:rPr>
                        <a:t>　</a:t>
                      </a:r>
                      <a:endParaRPr lang="zh-CN" altLang="en-US" sz="12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extLst>
                  <a:ext uri="{0D108BD9-81ED-4DB2-BD59-A6C34878D82A}">
                    <a16:rowId xmlns:a16="http://schemas.microsoft.com/office/drawing/2014/main" val="2027953264"/>
                  </a:ext>
                </a:extLst>
              </a:tr>
              <a:tr h="175260">
                <a:tc>
                  <a:txBody>
                    <a:bodyPr/>
                    <a:lstStyle/>
                    <a:p>
                      <a:pPr algn="l" fontAlgn="ctr"/>
                      <a:r>
                        <a:rPr lang="en-US" sz="1200" u="none" strike="noStrike" dirty="0">
                          <a:solidFill>
                            <a:schemeClr val="accent6">
                              <a:lumMod val="75000"/>
                            </a:schemeClr>
                          </a:solidFill>
                          <a:effectLst/>
                        </a:rPr>
                        <a:t>Year</a:t>
                      </a:r>
                      <a:endParaRPr lang="en-US" sz="1200" b="0" i="0" u="none" strike="noStrike" dirty="0">
                        <a:solidFill>
                          <a:schemeClr val="accent6">
                            <a:lumMod val="75000"/>
                          </a:schemeClr>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200" u="none" strike="noStrike" dirty="0">
                          <a:solidFill>
                            <a:schemeClr val="accent6">
                              <a:lumMod val="75000"/>
                            </a:schemeClr>
                          </a:solidFill>
                          <a:effectLst/>
                        </a:rPr>
                        <a:t>1</a:t>
                      </a:r>
                      <a:endParaRPr lang="en-US" altLang="zh-CN" sz="1200" b="0" i="0" u="none" strike="noStrike" dirty="0">
                        <a:solidFill>
                          <a:schemeClr val="accent6">
                            <a:lumMod val="75000"/>
                          </a:schemeClr>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200" u="none" strike="noStrike" dirty="0">
                          <a:solidFill>
                            <a:schemeClr val="accent6">
                              <a:lumMod val="75000"/>
                            </a:schemeClr>
                          </a:solidFill>
                          <a:effectLst/>
                        </a:rPr>
                        <a:t>2</a:t>
                      </a:r>
                      <a:endParaRPr lang="en-US" altLang="zh-CN" sz="1200" b="0" i="0" u="none" strike="noStrike" dirty="0">
                        <a:solidFill>
                          <a:schemeClr val="accent6">
                            <a:lumMod val="75000"/>
                          </a:schemeClr>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200" u="none" strike="noStrike" dirty="0">
                          <a:solidFill>
                            <a:schemeClr val="accent6">
                              <a:lumMod val="75000"/>
                            </a:schemeClr>
                          </a:solidFill>
                          <a:effectLst/>
                        </a:rPr>
                        <a:t>3</a:t>
                      </a:r>
                      <a:endParaRPr lang="en-US" altLang="zh-CN" sz="1200" b="0" i="0" u="none" strike="noStrike" dirty="0">
                        <a:solidFill>
                          <a:schemeClr val="accent6">
                            <a:lumMod val="75000"/>
                          </a:schemeClr>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200" u="none" strike="noStrike" dirty="0">
                          <a:solidFill>
                            <a:schemeClr val="accent6">
                              <a:lumMod val="75000"/>
                            </a:schemeClr>
                          </a:solidFill>
                          <a:effectLst/>
                        </a:rPr>
                        <a:t>4</a:t>
                      </a:r>
                      <a:endParaRPr lang="en-US" altLang="zh-CN" sz="1200" b="0" i="0" u="none" strike="noStrike" dirty="0">
                        <a:solidFill>
                          <a:schemeClr val="accent6">
                            <a:lumMod val="75000"/>
                          </a:schemeClr>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200" u="none" strike="noStrike" dirty="0">
                          <a:solidFill>
                            <a:schemeClr val="accent6">
                              <a:lumMod val="75000"/>
                            </a:schemeClr>
                          </a:solidFill>
                          <a:effectLst/>
                        </a:rPr>
                        <a:t>5</a:t>
                      </a:r>
                      <a:endParaRPr lang="en-US" altLang="zh-CN" sz="1200" b="0" i="0" u="none" strike="noStrike" dirty="0">
                        <a:solidFill>
                          <a:schemeClr val="accent6">
                            <a:lumMod val="75000"/>
                          </a:schemeClr>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200" u="none" strike="noStrike" dirty="0">
                          <a:solidFill>
                            <a:schemeClr val="accent6">
                              <a:lumMod val="75000"/>
                            </a:schemeClr>
                          </a:solidFill>
                          <a:effectLst/>
                        </a:rPr>
                        <a:t>6</a:t>
                      </a:r>
                      <a:endParaRPr lang="en-US" altLang="zh-CN" sz="1200" b="0" i="0" u="none" strike="noStrike" dirty="0">
                        <a:solidFill>
                          <a:schemeClr val="accent6">
                            <a:lumMod val="75000"/>
                          </a:schemeClr>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200" u="none" strike="noStrike">
                          <a:solidFill>
                            <a:schemeClr val="accent6">
                              <a:lumMod val="75000"/>
                            </a:schemeClr>
                          </a:solidFill>
                          <a:effectLst/>
                        </a:rPr>
                        <a:t>7</a:t>
                      </a:r>
                      <a:endParaRPr lang="en-US" altLang="zh-CN" sz="1200" b="0" i="0" u="none" strike="noStrike">
                        <a:solidFill>
                          <a:schemeClr val="accent6">
                            <a:lumMod val="75000"/>
                          </a:schemeClr>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200" u="none" strike="noStrike">
                          <a:solidFill>
                            <a:schemeClr val="accent6">
                              <a:lumMod val="75000"/>
                            </a:schemeClr>
                          </a:solidFill>
                          <a:effectLst/>
                        </a:rPr>
                        <a:t>8</a:t>
                      </a:r>
                      <a:endParaRPr lang="en-US" altLang="zh-CN" sz="1200" b="0" i="0" u="none" strike="noStrike">
                        <a:solidFill>
                          <a:schemeClr val="accent6">
                            <a:lumMod val="75000"/>
                          </a:schemeClr>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200" u="none" strike="noStrike">
                          <a:solidFill>
                            <a:schemeClr val="accent6">
                              <a:lumMod val="75000"/>
                            </a:schemeClr>
                          </a:solidFill>
                          <a:effectLst/>
                        </a:rPr>
                        <a:t>9</a:t>
                      </a:r>
                      <a:endParaRPr lang="en-US" altLang="zh-CN" sz="1200" b="0" i="0" u="none" strike="noStrike">
                        <a:solidFill>
                          <a:schemeClr val="accent6">
                            <a:lumMod val="75000"/>
                          </a:schemeClr>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200" u="none" strike="noStrike" dirty="0">
                          <a:solidFill>
                            <a:schemeClr val="accent6">
                              <a:lumMod val="75000"/>
                            </a:schemeClr>
                          </a:solidFill>
                          <a:effectLst/>
                        </a:rPr>
                        <a:t>10</a:t>
                      </a:r>
                      <a:endParaRPr lang="en-US" altLang="zh-CN" sz="1200" b="0" i="0" u="none" strike="noStrike" dirty="0">
                        <a:solidFill>
                          <a:schemeClr val="accent6">
                            <a:lumMod val="75000"/>
                          </a:schemeClr>
                        </a:solidFill>
                        <a:effectLst/>
                        <a:latin typeface="等线" panose="02010600030101010101" pitchFamily="2" charset="-122"/>
                        <a:ea typeface="等线" panose="02010600030101010101" pitchFamily="2" charset="-122"/>
                      </a:endParaRPr>
                    </a:p>
                  </a:txBody>
                  <a:tcPr marL="7620" marR="7620" marT="7620" marB="0" anchor="ctr"/>
                </a:tc>
                <a:extLst>
                  <a:ext uri="{0D108BD9-81ED-4DB2-BD59-A6C34878D82A}">
                    <a16:rowId xmlns:a16="http://schemas.microsoft.com/office/drawing/2014/main" val="1795203588"/>
                  </a:ext>
                </a:extLst>
              </a:tr>
              <a:tr h="175260">
                <a:tc>
                  <a:txBody>
                    <a:bodyPr/>
                    <a:lstStyle/>
                    <a:p>
                      <a:pPr algn="l" fontAlgn="ctr"/>
                      <a:r>
                        <a:rPr lang="en-US" sz="1200" u="none" strike="noStrike" dirty="0">
                          <a:effectLst/>
                        </a:rPr>
                        <a:t>Growth rate</a:t>
                      </a:r>
                      <a:endParaRPr lang="en-US" sz="12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200" b="0" i="0" u="none" strike="noStrike" dirty="0">
                          <a:solidFill>
                            <a:srgbClr val="000000"/>
                          </a:solidFill>
                          <a:effectLst/>
                          <a:latin typeface="等线" panose="02010600030101010101" pitchFamily="2" charset="-122"/>
                          <a:ea typeface="等线" panose="02010600030101010101" pitchFamily="2" charset="-122"/>
                        </a:rPr>
                        <a:t>40%</a:t>
                      </a:r>
                    </a:p>
                  </a:txBody>
                  <a:tcPr marL="7620" marR="7620" marT="7620" marB="0" anchor="ctr"/>
                </a:tc>
                <a:tc>
                  <a:txBody>
                    <a:bodyPr/>
                    <a:lstStyle/>
                    <a:p>
                      <a:pPr algn="r" fontAlgn="ctr"/>
                      <a:r>
                        <a:rPr lang="en-US" altLang="zh-CN" sz="1200" b="0" i="0" u="none" strike="noStrike">
                          <a:solidFill>
                            <a:srgbClr val="000000"/>
                          </a:solidFill>
                          <a:effectLst/>
                          <a:latin typeface="等线" panose="02010600030101010101" pitchFamily="2" charset="-122"/>
                          <a:ea typeface="等线" panose="02010600030101010101" pitchFamily="2" charset="-122"/>
                        </a:rPr>
                        <a:t>30%</a:t>
                      </a:r>
                    </a:p>
                  </a:txBody>
                  <a:tcPr marL="7620" marR="7620" marT="7620" marB="0" anchor="ctr"/>
                </a:tc>
                <a:tc>
                  <a:txBody>
                    <a:bodyPr/>
                    <a:lstStyle/>
                    <a:p>
                      <a:pPr algn="r" fontAlgn="ctr"/>
                      <a:r>
                        <a:rPr lang="en-US" altLang="zh-CN" sz="1200" b="0" i="0" u="none" strike="noStrike">
                          <a:solidFill>
                            <a:srgbClr val="000000"/>
                          </a:solidFill>
                          <a:effectLst/>
                          <a:latin typeface="等线" panose="02010600030101010101" pitchFamily="2" charset="-122"/>
                          <a:ea typeface="等线" panose="02010600030101010101" pitchFamily="2" charset="-122"/>
                        </a:rPr>
                        <a:t>20%</a:t>
                      </a:r>
                    </a:p>
                  </a:txBody>
                  <a:tcPr marL="7620" marR="7620" marT="7620" marB="0" anchor="ctr"/>
                </a:tc>
                <a:tc>
                  <a:txBody>
                    <a:bodyPr/>
                    <a:lstStyle/>
                    <a:p>
                      <a:pPr algn="r" fontAlgn="ctr"/>
                      <a:r>
                        <a:rPr lang="en-US" altLang="zh-CN" sz="1200" b="0" i="0" u="none" strike="noStrike">
                          <a:solidFill>
                            <a:srgbClr val="000000"/>
                          </a:solidFill>
                          <a:effectLst/>
                          <a:latin typeface="等线" panose="02010600030101010101" pitchFamily="2" charset="-122"/>
                          <a:ea typeface="等线" panose="02010600030101010101" pitchFamily="2" charset="-122"/>
                        </a:rPr>
                        <a:t>15%</a:t>
                      </a:r>
                    </a:p>
                  </a:txBody>
                  <a:tcPr marL="7620" marR="7620" marT="7620" marB="0" anchor="ctr"/>
                </a:tc>
                <a:tc>
                  <a:txBody>
                    <a:bodyPr/>
                    <a:lstStyle/>
                    <a:p>
                      <a:pPr algn="r" fontAlgn="ctr"/>
                      <a:r>
                        <a:rPr lang="en-US" altLang="zh-CN" sz="1200" b="0" i="0" u="none" strike="noStrike">
                          <a:solidFill>
                            <a:srgbClr val="000000"/>
                          </a:solidFill>
                          <a:effectLst/>
                          <a:latin typeface="等线" panose="02010600030101010101" pitchFamily="2" charset="-122"/>
                          <a:ea typeface="等线" panose="02010600030101010101" pitchFamily="2" charset="-122"/>
                        </a:rPr>
                        <a:t>10%</a:t>
                      </a:r>
                    </a:p>
                  </a:txBody>
                  <a:tcPr marL="7620" marR="7620" marT="7620" marB="0" anchor="ctr"/>
                </a:tc>
                <a:tc>
                  <a:txBody>
                    <a:bodyPr/>
                    <a:lstStyle/>
                    <a:p>
                      <a:pPr algn="r" fontAlgn="ctr"/>
                      <a:r>
                        <a:rPr lang="en-US" altLang="zh-CN" sz="1200" b="0" i="0" u="none" strike="noStrike" dirty="0">
                          <a:solidFill>
                            <a:srgbClr val="000000"/>
                          </a:solidFill>
                          <a:effectLst/>
                          <a:latin typeface="等线" panose="02010600030101010101" pitchFamily="2" charset="-122"/>
                          <a:ea typeface="等线" panose="02010600030101010101" pitchFamily="2" charset="-122"/>
                        </a:rPr>
                        <a:t>8%</a:t>
                      </a:r>
                    </a:p>
                  </a:txBody>
                  <a:tcPr marL="7620" marR="7620" marT="7620" marB="0" anchor="ctr"/>
                </a:tc>
                <a:tc>
                  <a:txBody>
                    <a:bodyPr/>
                    <a:lstStyle/>
                    <a:p>
                      <a:pPr algn="r" fontAlgn="ctr"/>
                      <a:r>
                        <a:rPr lang="en-US" altLang="zh-CN" sz="1200" b="0" i="0" u="none" strike="noStrike" dirty="0">
                          <a:solidFill>
                            <a:srgbClr val="000000"/>
                          </a:solidFill>
                          <a:effectLst/>
                          <a:latin typeface="等线" panose="02010600030101010101" pitchFamily="2" charset="-122"/>
                          <a:ea typeface="等线" panose="02010600030101010101" pitchFamily="2" charset="-122"/>
                        </a:rPr>
                        <a:t>6%</a:t>
                      </a:r>
                    </a:p>
                  </a:txBody>
                  <a:tcPr marL="7620" marR="7620" marT="7620" marB="0" anchor="ctr"/>
                </a:tc>
                <a:tc>
                  <a:txBody>
                    <a:bodyPr/>
                    <a:lstStyle/>
                    <a:p>
                      <a:pPr algn="r" fontAlgn="ctr"/>
                      <a:r>
                        <a:rPr lang="en-US" altLang="zh-CN" sz="1200" b="0" i="0" u="none" strike="noStrike" dirty="0">
                          <a:solidFill>
                            <a:srgbClr val="000000"/>
                          </a:solidFill>
                          <a:effectLst/>
                          <a:latin typeface="等线" panose="02010600030101010101" pitchFamily="2" charset="-122"/>
                          <a:ea typeface="等线" panose="02010600030101010101" pitchFamily="2" charset="-122"/>
                        </a:rPr>
                        <a:t>4%</a:t>
                      </a:r>
                    </a:p>
                  </a:txBody>
                  <a:tcPr marL="7620" marR="7620" marT="7620" marB="0" anchor="ctr"/>
                </a:tc>
                <a:tc>
                  <a:txBody>
                    <a:bodyPr/>
                    <a:lstStyle/>
                    <a:p>
                      <a:pPr algn="r" fontAlgn="ctr"/>
                      <a:r>
                        <a:rPr lang="en-US" altLang="zh-CN" sz="1200" b="0" i="0" u="none" strike="noStrike" dirty="0">
                          <a:solidFill>
                            <a:srgbClr val="000000"/>
                          </a:solidFill>
                          <a:effectLst/>
                          <a:latin typeface="等线" panose="02010600030101010101" pitchFamily="2" charset="-122"/>
                          <a:ea typeface="等线" panose="02010600030101010101" pitchFamily="2" charset="-122"/>
                        </a:rPr>
                        <a:t>3%</a:t>
                      </a:r>
                    </a:p>
                  </a:txBody>
                  <a:tcPr marL="7620" marR="7620" marT="7620" marB="0" anchor="ctr"/>
                </a:tc>
                <a:tc>
                  <a:txBody>
                    <a:bodyPr/>
                    <a:lstStyle/>
                    <a:p>
                      <a:pPr algn="r" fontAlgn="ctr"/>
                      <a:r>
                        <a:rPr lang="en-US" altLang="zh-CN" sz="1200" b="0" i="0" u="none" strike="noStrike" dirty="0">
                          <a:solidFill>
                            <a:srgbClr val="000000"/>
                          </a:solidFill>
                          <a:effectLst/>
                          <a:latin typeface="等线" panose="02010600030101010101" pitchFamily="2" charset="-122"/>
                          <a:ea typeface="等线" panose="02010600030101010101" pitchFamily="2" charset="-122"/>
                        </a:rPr>
                        <a:t>3%</a:t>
                      </a:r>
                    </a:p>
                  </a:txBody>
                  <a:tcPr marL="7620" marR="7620" marT="7620" marB="0" anchor="ctr"/>
                </a:tc>
                <a:extLst>
                  <a:ext uri="{0D108BD9-81ED-4DB2-BD59-A6C34878D82A}">
                    <a16:rowId xmlns:a16="http://schemas.microsoft.com/office/drawing/2014/main" val="4289887711"/>
                  </a:ext>
                </a:extLst>
              </a:tr>
              <a:tr h="175260">
                <a:tc>
                  <a:txBody>
                    <a:bodyPr/>
                    <a:lstStyle/>
                    <a:p>
                      <a:pPr algn="l" fontAlgn="ctr"/>
                      <a:r>
                        <a:rPr lang="en-US" sz="1200" u="none" strike="noStrike" dirty="0">
                          <a:effectLst/>
                        </a:rPr>
                        <a:t>FCF</a:t>
                      </a:r>
                      <a:endParaRPr lang="en-US" sz="12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200" b="0" i="0" u="none" strike="noStrike" dirty="0">
                          <a:solidFill>
                            <a:srgbClr val="C00000"/>
                          </a:solidFill>
                          <a:effectLst/>
                          <a:latin typeface="等线" panose="02010600030101010101" pitchFamily="2" charset="-122"/>
                          <a:ea typeface="等线" panose="02010600030101010101" pitchFamily="2" charset="-122"/>
                        </a:rPr>
                        <a:t>740 </a:t>
                      </a:r>
                    </a:p>
                  </a:txBody>
                  <a:tcPr marL="7620" marR="7620" marT="7620" marB="0" anchor="ctr"/>
                </a:tc>
                <a:tc>
                  <a:txBody>
                    <a:bodyPr/>
                    <a:lstStyle/>
                    <a:p>
                      <a:pPr algn="r" fontAlgn="ctr"/>
                      <a:r>
                        <a:rPr lang="en-US" altLang="zh-CN" sz="1200" b="0" i="0" u="none" strike="noStrike" dirty="0">
                          <a:solidFill>
                            <a:srgbClr val="C00000"/>
                          </a:solidFill>
                          <a:effectLst/>
                          <a:latin typeface="等线" panose="02010600030101010101" pitchFamily="2" charset="-122"/>
                          <a:ea typeface="等线" panose="02010600030101010101" pitchFamily="2" charset="-122"/>
                        </a:rPr>
                        <a:t>962 </a:t>
                      </a:r>
                    </a:p>
                  </a:txBody>
                  <a:tcPr marL="7620" marR="7620" marT="7620" marB="0" anchor="ctr"/>
                </a:tc>
                <a:tc>
                  <a:txBody>
                    <a:bodyPr/>
                    <a:lstStyle/>
                    <a:p>
                      <a:pPr algn="r" fontAlgn="ctr"/>
                      <a:r>
                        <a:rPr lang="en-US" altLang="zh-CN" sz="1200" b="0" i="0" u="none" strike="noStrike">
                          <a:solidFill>
                            <a:srgbClr val="C00000"/>
                          </a:solidFill>
                          <a:effectLst/>
                          <a:latin typeface="等线" panose="02010600030101010101" pitchFamily="2" charset="-122"/>
                          <a:ea typeface="等线" panose="02010600030101010101" pitchFamily="2" charset="-122"/>
                        </a:rPr>
                        <a:t>1155 </a:t>
                      </a:r>
                    </a:p>
                  </a:txBody>
                  <a:tcPr marL="7620" marR="7620" marT="7620" marB="0" anchor="ctr"/>
                </a:tc>
                <a:tc>
                  <a:txBody>
                    <a:bodyPr/>
                    <a:lstStyle/>
                    <a:p>
                      <a:pPr algn="r" fontAlgn="ctr"/>
                      <a:r>
                        <a:rPr lang="en-US" altLang="zh-CN" sz="1200" b="0" i="0" u="none" strike="noStrike">
                          <a:solidFill>
                            <a:srgbClr val="C00000"/>
                          </a:solidFill>
                          <a:effectLst/>
                          <a:latin typeface="等线" panose="02010600030101010101" pitchFamily="2" charset="-122"/>
                          <a:ea typeface="等线" panose="02010600030101010101" pitchFamily="2" charset="-122"/>
                        </a:rPr>
                        <a:t>1328 </a:t>
                      </a:r>
                    </a:p>
                  </a:txBody>
                  <a:tcPr marL="7620" marR="7620" marT="7620" marB="0" anchor="ctr"/>
                </a:tc>
                <a:tc>
                  <a:txBody>
                    <a:bodyPr/>
                    <a:lstStyle/>
                    <a:p>
                      <a:pPr algn="r" fontAlgn="ctr"/>
                      <a:r>
                        <a:rPr lang="en-US" altLang="zh-CN" sz="1200" b="0" i="0" u="none" strike="noStrike">
                          <a:solidFill>
                            <a:srgbClr val="C00000"/>
                          </a:solidFill>
                          <a:effectLst/>
                          <a:latin typeface="等线" panose="02010600030101010101" pitchFamily="2" charset="-122"/>
                          <a:ea typeface="等线" panose="02010600030101010101" pitchFamily="2" charset="-122"/>
                        </a:rPr>
                        <a:t>1461 </a:t>
                      </a:r>
                    </a:p>
                  </a:txBody>
                  <a:tcPr marL="7620" marR="7620" marT="7620" marB="0" anchor="ctr"/>
                </a:tc>
                <a:tc>
                  <a:txBody>
                    <a:bodyPr/>
                    <a:lstStyle/>
                    <a:p>
                      <a:pPr algn="r" fontAlgn="ctr"/>
                      <a:r>
                        <a:rPr lang="en-US" altLang="zh-CN" sz="1200" b="0" i="0" u="none" strike="noStrike">
                          <a:solidFill>
                            <a:srgbClr val="C00000"/>
                          </a:solidFill>
                          <a:effectLst/>
                          <a:latin typeface="等线" panose="02010600030101010101" pitchFamily="2" charset="-122"/>
                          <a:ea typeface="等线" panose="02010600030101010101" pitchFamily="2" charset="-122"/>
                        </a:rPr>
                        <a:t>1578 </a:t>
                      </a:r>
                    </a:p>
                  </a:txBody>
                  <a:tcPr marL="7620" marR="7620" marT="7620" marB="0" anchor="ctr"/>
                </a:tc>
                <a:tc>
                  <a:txBody>
                    <a:bodyPr/>
                    <a:lstStyle/>
                    <a:p>
                      <a:pPr algn="r" fontAlgn="ctr"/>
                      <a:r>
                        <a:rPr lang="en-US" altLang="zh-CN" sz="1200" b="0" i="0" u="none" strike="noStrike">
                          <a:solidFill>
                            <a:srgbClr val="C00000"/>
                          </a:solidFill>
                          <a:effectLst/>
                          <a:latin typeface="等线" panose="02010600030101010101" pitchFamily="2" charset="-122"/>
                          <a:ea typeface="等线" panose="02010600030101010101" pitchFamily="2" charset="-122"/>
                        </a:rPr>
                        <a:t>1672 </a:t>
                      </a:r>
                    </a:p>
                  </a:txBody>
                  <a:tcPr marL="7620" marR="7620" marT="7620" marB="0" anchor="ctr"/>
                </a:tc>
                <a:tc>
                  <a:txBody>
                    <a:bodyPr/>
                    <a:lstStyle/>
                    <a:p>
                      <a:pPr algn="r" fontAlgn="ctr"/>
                      <a:r>
                        <a:rPr lang="en-US" altLang="zh-CN" sz="1200" b="0" i="0" u="none" strike="noStrike">
                          <a:solidFill>
                            <a:srgbClr val="C00000"/>
                          </a:solidFill>
                          <a:effectLst/>
                          <a:latin typeface="等线" panose="02010600030101010101" pitchFamily="2" charset="-122"/>
                          <a:ea typeface="等线" panose="02010600030101010101" pitchFamily="2" charset="-122"/>
                        </a:rPr>
                        <a:t>1739 </a:t>
                      </a:r>
                    </a:p>
                  </a:txBody>
                  <a:tcPr marL="7620" marR="7620" marT="7620" marB="0" anchor="ctr"/>
                </a:tc>
                <a:tc>
                  <a:txBody>
                    <a:bodyPr/>
                    <a:lstStyle/>
                    <a:p>
                      <a:pPr algn="r" fontAlgn="ctr"/>
                      <a:r>
                        <a:rPr lang="en-US" altLang="zh-CN" sz="1200" b="0" i="0" u="none" strike="noStrike">
                          <a:solidFill>
                            <a:srgbClr val="C00000"/>
                          </a:solidFill>
                          <a:effectLst/>
                          <a:latin typeface="等线" panose="02010600030101010101" pitchFamily="2" charset="-122"/>
                          <a:ea typeface="等线" panose="02010600030101010101" pitchFamily="2" charset="-122"/>
                        </a:rPr>
                        <a:t>1791 </a:t>
                      </a:r>
                    </a:p>
                  </a:txBody>
                  <a:tcPr marL="7620" marR="7620" marT="7620" marB="0" anchor="ctr"/>
                </a:tc>
                <a:tc>
                  <a:txBody>
                    <a:bodyPr/>
                    <a:lstStyle/>
                    <a:p>
                      <a:pPr algn="r" fontAlgn="ctr"/>
                      <a:r>
                        <a:rPr lang="en-US" altLang="zh-CN" sz="1200" b="0" i="0" u="none" strike="noStrike">
                          <a:solidFill>
                            <a:srgbClr val="C00000"/>
                          </a:solidFill>
                          <a:effectLst/>
                          <a:latin typeface="等线" panose="02010600030101010101" pitchFamily="2" charset="-122"/>
                          <a:ea typeface="等线" panose="02010600030101010101" pitchFamily="2" charset="-122"/>
                        </a:rPr>
                        <a:t>1845 </a:t>
                      </a:r>
                    </a:p>
                  </a:txBody>
                  <a:tcPr marL="7620" marR="7620" marT="7620" marB="0" anchor="ctr"/>
                </a:tc>
                <a:extLst>
                  <a:ext uri="{0D108BD9-81ED-4DB2-BD59-A6C34878D82A}">
                    <a16:rowId xmlns:a16="http://schemas.microsoft.com/office/drawing/2014/main" val="3032418359"/>
                  </a:ext>
                </a:extLst>
              </a:tr>
              <a:tr h="175260">
                <a:tc>
                  <a:txBody>
                    <a:bodyPr/>
                    <a:lstStyle/>
                    <a:p>
                      <a:pPr algn="l" fontAlgn="ctr"/>
                      <a:r>
                        <a:rPr lang="en-US" sz="1200" u="none" strike="noStrike" dirty="0">
                          <a:effectLst/>
                        </a:rPr>
                        <a:t>Present value</a:t>
                      </a:r>
                      <a:endParaRPr lang="en-US" sz="12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200" b="0" i="0" u="none" strike="noStrike">
                          <a:solidFill>
                            <a:srgbClr val="C00000"/>
                          </a:solidFill>
                          <a:effectLst/>
                          <a:latin typeface="等线" panose="02010600030101010101" pitchFamily="2" charset="-122"/>
                          <a:ea typeface="等线" panose="02010600030101010101" pitchFamily="2" charset="-122"/>
                        </a:rPr>
                        <a:t>657 </a:t>
                      </a:r>
                    </a:p>
                  </a:txBody>
                  <a:tcPr marL="7620" marR="7620" marT="7620" marB="0" anchor="ctr"/>
                </a:tc>
                <a:tc>
                  <a:txBody>
                    <a:bodyPr/>
                    <a:lstStyle/>
                    <a:p>
                      <a:pPr algn="r" fontAlgn="ctr"/>
                      <a:r>
                        <a:rPr lang="en-US" altLang="zh-CN" sz="1200" b="0" i="0" u="none" strike="noStrike" dirty="0">
                          <a:solidFill>
                            <a:srgbClr val="C00000"/>
                          </a:solidFill>
                          <a:effectLst/>
                          <a:latin typeface="等线" panose="02010600030101010101" pitchFamily="2" charset="-122"/>
                          <a:ea typeface="等线" panose="02010600030101010101" pitchFamily="2" charset="-122"/>
                        </a:rPr>
                        <a:t>777 </a:t>
                      </a:r>
                    </a:p>
                  </a:txBody>
                  <a:tcPr marL="7620" marR="7620" marT="7620" marB="0" anchor="ctr"/>
                </a:tc>
                <a:tc>
                  <a:txBody>
                    <a:bodyPr/>
                    <a:lstStyle/>
                    <a:p>
                      <a:pPr algn="r" fontAlgn="ctr"/>
                      <a:r>
                        <a:rPr lang="en-US" altLang="zh-CN" sz="1200" b="0" i="0" u="none" strike="noStrike" dirty="0">
                          <a:solidFill>
                            <a:srgbClr val="C00000"/>
                          </a:solidFill>
                          <a:effectLst/>
                          <a:latin typeface="等线" panose="02010600030101010101" pitchFamily="2" charset="-122"/>
                          <a:ea typeface="等线" panose="02010600030101010101" pitchFamily="2" charset="-122"/>
                        </a:rPr>
                        <a:t>847 </a:t>
                      </a:r>
                    </a:p>
                  </a:txBody>
                  <a:tcPr marL="7620" marR="7620" marT="7620" marB="0" anchor="ctr"/>
                </a:tc>
                <a:tc>
                  <a:txBody>
                    <a:bodyPr/>
                    <a:lstStyle/>
                    <a:p>
                      <a:pPr algn="r" fontAlgn="ctr"/>
                      <a:r>
                        <a:rPr lang="en-US" altLang="zh-CN" sz="1200" b="0" i="0" u="none" strike="noStrike">
                          <a:solidFill>
                            <a:srgbClr val="C00000"/>
                          </a:solidFill>
                          <a:effectLst/>
                          <a:latin typeface="等线" panose="02010600030101010101" pitchFamily="2" charset="-122"/>
                          <a:ea typeface="等线" panose="02010600030101010101" pitchFamily="2" charset="-122"/>
                        </a:rPr>
                        <a:t>886 </a:t>
                      </a:r>
                    </a:p>
                  </a:txBody>
                  <a:tcPr marL="7620" marR="7620" marT="7620" marB="0" anchor="ctr"/>
                </a:tc>
                <a:tc>
                  <a:txBody>
                    <a:bodyPr/>
                    <a:lstStyle/>
                    <a:p>
                      <a:pPr algn="r" fontAlgn="ctr"/>
                      <a:r>
                        <a:rPr lang="en-US" altLang="zh-CN" sz="1200" b="0" i="0" u="none" strike="noStrike">
                          <a:solidFill>
                            <a:srgbClr val="C00000"/>
                          </a:solidFill>
                          <a:effectLst/>
                          <a:latin typeface="等线" panose="02010600030101010101" pitchFamily="2" charset="-122"/>
                          <a:ea typeface="等线" panose="02010600030101010101" pitchFamily="2" charset="-122"/>
                        </a:rPr>
                        <a:t>886 </a:t>
                      </a:r>
                    </a:p>
                  </a:txBody>
                  <a:tcPr marL="7620" marR="7620" marT="7620" marB="0" anchor="ctr"/>
                </a:tc>
                <a:tc>
                  <a:txBody>
                    <a:bodyPr/>
                    <a:lstStyle/>
                    <a:p>
                      <a:pPr algn="r" fontAlgn="ctr"/>
                      <a:r>
                        <a:rPr lang="en-US" altLang="zh-CN" sz="1200" b="0" i="0" u="none" strike="noStrike">
                          <a:solidFill>
                            <a:srgbClr val="C00000"/>
                          </a:solidFill>
                          <a:effectLst/>
                          <a:latin typeface="等线" panose="02010600030101010101" pitchFamily="2" charset="-122"/>
                          <a:ea typeface="等线" panose="02010600030101010101" pitchFamily="2" charset="-122"/>
                        </a:rPr>
                        <a:t>870 </a:t>
                      </a:r>
                    </a:p>
                  </a:txBody>
                  <a:tcPr marL="7620" marR="7620" marT="7620" marB="0" anchor="ctr"/>
                </a:tc>
                <a:tc>
                  <a:txBody>
                    <a:bodyPr/>
                    <a:lstStyle/>
                    <a:p>
                      <a:pPr algn="r" fontAlgn="ctr"/>
                      <a:r>
                        <a:rPr lang="en-US" altLang="zh-CN" sz="1200" b="0" i="0" u="none" strike="noStrike">
                          <a:solidFill>
                            <a:srgbClr val="C00000"/>
                          </a:solidFill>
                          <a:effectLst/>
                          <a:latin typeface="等线" panose="02010600030101010101" pitchFamily="2" charset="-122"/>
                          <a:ea typeface="等线" panose="02010600030101010101" pitchFamily="2" charset="-122"/>
                        </a:rPr>
                        <a:t>838 </a:t>
                      </a:r>
                    </a:p>
                  </a:txBody>
                  <a:tcPr marL="7620" marR="7620" marT="7620" marB="0" anchor="ctr"/>
                </a:tc>
                <a:tc>
                  <a:txBody>
                    <a:bodyPr/>
                    <a:lstStyle/>
                    <a:p>
                      <a:pPr algn="r" fontAlgn="ctr"/>
                      <a:r>
                        <a:rPr lang="en-US" altLang="zh-CN" sz="1200" b="0" i="0" u="none" strike="noStrike">
                          <a:solidFill>
                            <a:srgbClr val="C00000"/>
                          </a:solidFill>
                          <a:effectLst/>
                          <a:latin typeface="等线" panose="02010600030101010101" pitchFamily="2" charset="-122"/>
                          <a:ea typeface="等线" panose="02010600030101010101" pitchFamily="2" charset="-122"/>
                        </a:rPr>
                        <a:t>792 </a:t>
                      </a:r>
                    </a:p>
                  </a:txBody>
                  <a:tcPr marL="7620" marR="7620" marT="7620" marB="0" anchor="ctr"/>
                </a:tc>
                <a:tc>
                  <a:txBody>
                    <a:bodyPr/>
                    <a:lstStyle/>
                    <a:p>
                      <a:pPr algn="r" fontAlgn="ctr"/>
                      <a:r>
                        <a:rPr lang="en-US" altLang="zh-CN" sz="1200" b="0" i="0" u="none" strike="noStrike">
                          <a:solidFill>
                            <a:srgbClr val="C00000"/>
                          </a:solidFill>
                          <a:effectLst/>
                          <a:latin typeface="等线" panose="02010600030101010101" pitchFamily="2" charset="-122"/>
                          <a:ea typeface="等线" panose="02010600030101010101" pitchFamily="2" charset="-122"/>
                        </a:rPr>
                        <a:t>742 </a:t>
                      </a:r>
                    </a:p>
                  </a:txBody>
                  <a:tcPr marL="7620" marR="7620" marT="7620" marB="0" anchor="ctr"/>
                </a:tc>
                <a:tc>
                  <a:txBody>
                    <a:bodyPr/>
                    <a:lstStyle/>
                    <a:p>
                      <a:pPr algn="r" fontAlgn="ctr"/>
                      <a:r>
                        <a:rPr lang="en-US" altLang="zh-CN" sz="1200" b="0" i="0" u="none" strike="noStrike">
                          <a:solidFill>
                            <a:srgbClr val="C00000"/>
                          </a:solidFill>
                          <a:effectLst/>
                          <a:latin typeface="等线" panose="02010600030101010101" pitchFamily="2" charset="-122"/>
                          <a:ea typeface="等线" panose="02010600030101010101" pitchFamily="2" charset="-122"/>
                        </a:rPr>
                        <a:t>695 </a:t>
                      </a:r>
                    </a:p>
                  </a:txBody>
                  <a:tcPr marL="7620" marR="7620" marT="7620" marB="0" anchor="ctr"/>
                </a:tc>
                <a:extLst>
                  <a:ext uri="{0D108BD9-81ED-4DB2-BD59-A6C34878D82A}">
                    <a16:rowId xmlns:a16="http://schemas.microsoft.com/office/drawing/2014/main" val="3166326948"/>
                  </a:ext>
                </a:extLst>
              </a:tr>
              <a:tr h="175260">
                <a:tc>
                  <a:txBody>
                    <a:bodyPr/>
                    <a:lstStyle/>
                    <a:p>
                      <a:pPr algn="l" fontAlgn="ctr"/>
                      <a:r>
                        <a:rPr lang="en-US" sz="1200" u="none" strike="noStrike" dirty="0">
                          <a:effectLst/>
                        </a:rPr>
                        <a:t>Sum of 10-year PV</a:t>
                      </a:r>
                      <a:endParaRPr lang="en-US" sz="12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endParaRPr lang="zh-CN" altLang="en-US" sz="1200" b="0" i="0" u="none" strike="noStrike">
                        <a:solidFill>
                          <a:srgbClr val="C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endParaRPr lang="zh-CN" altLang="en-US" sz="1200" b="0" i="0" u="none" strike="noStrike">
                        <a:solidFill>
                          <a:srgbClr val="C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endParaRPr lang="zh-CN" altLang="en-US" sz="1200" b="0" i="0" u="none" strike="noStrike" dirty="0">
                        <a:solidFill>
                          <a:srgbClr val="C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endParaRPr lang="zh-CN" altLang="en-US" sz="1200" b="0" i="0" u="none" strike="noStrike" dirty="0">
                        <a:solidFill>
                          <a:srgbClr val="C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endParaRPr lang="zh-CN" altLang="en-US" sz="1200" b="0" i="0" u="none" strike="noStrike" dirty="0">
                        <a:solidFill>
                          <a:srgbClr val="C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endParaRPr lang="zh-CN" altLang="en-US" sz="1200" b="0" i="0" u="none" strike="noStrike" dirty="0">
                        <a:solidFill>
                          <a:srgbClr val="C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endParaRPr lang="zh-CN" altLang="en-US" sz="1200" b="0" i="0" u="none" strike="noStrike" dirty="0">
                        <a:solidFill>
                          <a:srgbClr val="C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endParaRPr lang="zh-CN" altLang="en-US" sz="1200" b="0" i="0" u="none" strike="noStrike" dirty="0">
                        <a:solidFill>
                          <a:srgbClr val="C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endParaRPr lang="zh-CN" altLang="en-US" sz="1200" b="0" i="0" u="none" strike="noStrike">
                        <a:solidFill>
                          <a:srgbClr val="C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200" b="0" i="0" u="none" strike="noStrike">
                          <a:solidFill>
                            <a:srgbClr val="C00000"/>
                          </a:solidFill>
                          <a:effectLst/>
                          <a:latin typeface="等线" panose="02010600030101010101" pitchFamily="2" charset="-122"/>
                          <a:ea typeface="等线" panose="02010600030101010101" pitchFamily="2" charset="-122"/>
                        </a:rPr>
                        <a:t>7988 </a:t>
                      </a:r>
                    </a:p>
                  </a:txBody>
                  <a:tcPr marL="7620" marR="7620" marT="7620" marB="0" anchor="ctr"/>
                </a:tc>
                <a:extLst>
                  <a:ext uri="{0D108BD9-81ED-4DB2-BD59-A6C34878D82A}">
                    <a16:rowId xmlns:a16="http://schemas.microsoft.com/office/drawing/2014/main" val="3391688397"/>
                  </a:ext>
                </a:extLst>
              </a:tr>
              <a:tr h="175260">
                <a:tc>
                  <a:txBody>
                    <a:bodyPr/>
                    <a:lstStyle/>
                    <a:p>
                      <a:pPr algn="l" fontAlgn="ctr"/>
                      <a:r>
                        <a:rPr lang="en-US" sz="1200" u="none" strike="noStrike" dirty="0">
                          <a:effectLst/>
                        </a:rPr>
                        <a:t>Continuing value</a:t>
                      </a:r>
                      <a:endParaRPr lang="en-US" sz="12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endParaRPr lang="zh-CN" altLang="en-US" sz="1200" b="0" i="0" u="none" strike="noStrike">
                        <a:solidFill>
                          <a:srgbClr val="C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endParaRPr lang="zh-CN" altLang="en-US" sz="1200" b="0" i="0" u="none" strike="noStrike">
                        <a:solidFill>
                          <a:srgbClr val="C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endParaRPr lang="zh-CN" altLang="en-US" sz="1200" b="0" i="0" u="none" strike="noStrike">
                        <a:solidFill>
                          <a:srgbClr val="C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endParaRPr lang="zh-CN" altLang="en-US" sz="1200" b="0" i="0" u="none" strike="noStrike">
                        <a:solidFill>
                          <a:srgbClr val="C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endParaRPr lang="zh-CN" altLang="en-US" sz="1200" b="0" i="0" u="none" strike="noStrike">
                        <a:solidFill>
                          <a:srgbClr val="C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endParaRPr lang="zh-CN" altLang="en-US" sz="1200" b="0" i="0" u="none" strike="noStrike">
                        <a:solidFill>
                          <a:srgbClr val="C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endParaRPr lang="zh-CN" altLang="en-US" sz="1200" b="0" i="0" u="none" strike="noStrike">
                        <a:solidFill>
                          <a:srgbClr val="C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endParaRPr lang="zh-CN" altLang="en-US" sz="1200" b="0" i="0" u="none" strike="noStrike" dirty="0">
                        <a:solidFill>
                          <a:srgbClr val="C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endParaRPr lang="zh-CN" altLang="en-US" sz="1200" b="0" i="0" u="none" strike="noStrike" dirty="0">
                        <a:solidFill>
                          <a:srgbClr val="C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200" b="0" i="0" u="none" strike="noStrike">
                          <a:solidFill>
                            <a:srgbClr val="C00000"/>
                          </a:solidFill>
                          <a:effectLst/>
                          <a:latin typeface="等线" panose="02010600030101010101" pitchFamily="2" charset="-122"/>
                          <a:ea typeface="等线" panose="02010600030101010101" pitchFamily="2" charset="-122"/>
                        </a:rPr>
                        <a:t>8682 </a:t>
                      </a:r>
                    </a:p>
                  </a:txBody>
                  <a:tcPr marL="7620" marR="7620" marT="7620" marB="0" anchor="ctr"/>
                </a:tc>
                <a:extLst>
                  <a:ext uri="{0D108BD9-81ED-4DB2-BD59-A6C34878D82A}">
                    <a16:rowId xmlns:a16="http://schemas.microsoft.com/office/drawing/2014/main" val="3370860666"/>
                  </a:ext>
                </a:extLst>
              </a:tr>
              <a:tr h="175260">
                <a:tc>
                  <a:txBody>
                    <a:bodyPr/>
                    <a:lstStyle/>
                    <a:p>
                      <a:pPr algn="l" fontAlgn="ctr"/>
                      <a:r>
                        <a:rPr lang="en-US" sz="1200" u="none" strike="noStrike" dirty="0">
                          <a:effectLst/>
                        </a:rPr>
                        <a:t>DCF Valuation</a:t>
                      </a:r>
                      <a:endParaRPr lang="en-US" sz="1200" b="0" i="0" u="none" strike="noStrike" dirty="0">
                        <a:solidFill>
                          <a:srgbClr val="C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endParaRPr lang="zh-CN" altLang="en-US" sz="1200" b="0" i="0" u="none" strike="noStrike">
                        <a:solidFill>
                          <a:srgbClr val="C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endParaRPr lang="zh-CN" altLang="en-US" sz="1200" b="0" i="0" u="none" strike="noStrike">
                        <a:solidFill>
                          <a:srgbClr val="C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endParaRPr lang="zh-CN" altLang="en-US" sz="1200" b="0" i="0" u="none" strike="noStrike">
                        <a:solidFill>
                          <a:srgbClr val="C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endParaRPr lang="zh-CN" altLang="en-US" sz="1200" b="0" i="0" u="none" strike="noStrike">
                        <a:solidFill>
                          <a:srgbClr val="C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endParaRPr lang="zh-CN" altLang="en-US" sz="1200" b="0" i="0" u="none" strike="noStrike">
                        <a:solidFill>
                          <a:srgbClr val="C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endParaRPr lang="zh-CN" altLang="en-US" sz="1200" b="0" i="0" u="none" strike="noStrike">
                        <a:solidFill>
                          <a:srgbClr val="C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endParaRPr lang="zh-CN" altLang="en-US" sz="1200" b="0" i="0" u="none" strike="noStrike">
                        <a:solidFill>
                          <a:srgbClr val="C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endParaRPr lang="zh-CN" altLang="en-US" sz="1200" b="0" i="0" u="none" strike="noStrike">
                        <a:solidFill>
                          <a:srgbClr val="C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endParaRPr lang="zh-CN" altLang="en-US" sz="1200" b="0" i="0" u="none" strike="noStrike" dirty="0">
                        <a:solidFill>
                          <a:srgbClr val="C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200" b="0" i="0" u="none" strike="noStrike" dirty="0">
                          <a:solidFill>
                            <a:srgbClr val="C00000"/>
                          </a:solidFill>
                          <a:effectLst/>
                          <a:latin typeface="等线" panose="02010600030101010101" pitchFamily="2" charset="-122"/>
                          <a:ea typeface="等线" panose="02010600030101010101" pitchFamily="2" charset="-122"/>
                        </a:rPr>
                        <a:t>16670 </a:t>
                      </a:r>
                    </a:p>
                  </a:txBody>
                  <a:tcPr marL="7620" marR="7620" marT="7620" marB="0" anchor="ctr"/>
                </a:tc>
                <a:extLst>
                  <a:ext uri="{0D108BD9-81ED-4DB2-BD59-A6C34878D82A}">
                    <a16:rowId xmlns:a16="http://schemas.microsoft.com/office/drawing/2014/main" val="3751368989"/>
                  </a:ext>
                </a:extLst>
              </a:tr>
            </a:tbl>
          </a:graphicData>
        </a:graphic>
      </p:graphicFrame>
    </p:spTree>
    <p:extLst>
      <p:ext uri="{BB962C8B-B14F-4D97-AF65-F5344CB8AC3E}">
        <p14:creationId xmlns:p14="http://schemas.microsoft.com/office/powerpoint/2010/main" val="2635918961"/>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5045</TotalTime>
  <Words>3566</Words>
  <Application>Microsoft Office PowerPoint</Application>
  <PresentationFormat>全屏显示(4:3)</PresentationFormat>
  <Paragraphs>543</Paragraphs>
  <Slides>50</Slides>
  <Notes>21</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50</vt:i4>
      </vt:variant>
    </vt:vector>
  </HeadingPairs>
  <TitlesOfParts>
    <vt:vector size="56" baseType="lpstr">
      <vt:lpstr>等线</vt:lpstr>
      <vt:lpstr>宋体</vt:lpstr>
      <vt:lpstr>Arial</vt:lpstr>
      <vt:lpstr>Calibri</vt:lpstr>
      <vt:lpstr>Cambria Math</vt:lpstr>
      <vt:lpstr>Office 主题</vt:lpstr>
      <vt:lpstr>估值和选股</vt:lpstr>
      <vt:lpstr>内容</vt:lpstr>
      <vt:lpstr>引论</vt:lpstr>
      <vt:lpstr>基于估值的选股</vt:lpstr>
      <vt:lpstr>捡便宜的实践者</vt:lpstr>
      <vt:lpstr>兼顾估值和公司质地</vt:lpstr>
      <vt:lpstr>内容</vt:lpstr>
      <vt:lpstr>DCF 估值</vt:lpstr>
      <vt:lpstr>案例：比亚迪的DCF估值</vt:lpstr>
      <vt:lpstr>DCF估值的缺陷</vt:lpstr>
      <vt:lpstr>指标</vt:lpstr>
      <vt:lpstr>市盈率</vt:lpstr>
      <vt:lpstr>美的集团的PE和股价</vt:lpstr>
      <vt:lpstr>自由现金流（FCF）</vt:lpstr>
      <vt:lpstr>案例：融创服务的自由现金流</vt:lpstr>
      <vt:lpstr>市净率</vt:lpstr>
      <vt:lpstr>中国铝业的PB和股价</vt:lpstr>
      <vt:lpstr>中国平安</vt:lpstr>
      <vt:lpstr>市销率</vt:lpstr>
      <vt:lpstr>美团的PS和股价</vt:lpstr>
      <vt:lpstr>用好估值指标</vt:lpstr>
      <vt:lpstr>用好估值指标</vt:lpstr>
      <vt:lpstr>有效市场</vt:lpstr>
      <vt:lpstr>“估值陷阱”</vt:lpstr>
      <vt:lpstr>低估的高估</vt:lpstr>
      <vt:lpstr>内容</vt:lpstr>
      <vt:lpstr>什么是好公司？</vt:lpstr>
      <vt:lpstr>好公司无需外部融资</vt:lpstr>
      <vt:lpstr>好公司业绩持续增长</vt:lpstr>
      <vt:lpstr>考虑增长的估值</vt:lpstr>
      <vt:lpstr>好公司资本回报率高</vt:lpstr>
      <vt:lpstr>再投资率、ROIC和成长</vt:lpstr>
      <vt:lpstr>怎么用ROIC</vt:lpstr>
      <vt:lpstr>高ROIC = 竞争优势</vt:lpstr>
      <vt:lpstr>Brand v.s. Commodity</vt:lpstr>
      <vt:lpstr>好公司回馈股东</vt:lpstr>
      <vt:lpstr>内容</vt:lpstr>
      <vt:lpstr>选股流程</vt:lpstr>
      <vt:lpstr>股票池</vt:lpstr>
      <vt:lpstr>巴菲特的检查清单</vt:lpstr>
      <vt:lpstr>买入名单</vt:lpstr>
      <vt:lpstr>解释白菜价</vt:lpstr>
      <vt:lpstr>市场先生</vt:lpstr>
      <vt:lpstr>怎么跟“市场先生”打交道？</vt:lpstr>
      <vt:lpstr>安全边际</vt:lpstr>
      <vt:lpstr>安全边际和分散</vt:lpstr>
      <vt:lpstr>避免清单</vt:lpstr>
      <vt:lpstr>不怕错过</vt:lpstr>
      <vt:lpstr>何时卖出</vt:lpstr>
      <vt:lpstr>结束语</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微软用户</dc:creator>
  <cp:lastModifiedBy>Junhui</cp:lastModifiedBy>
  <cp:revision>183</cp:revision>
  <dcterms:created xsi:type="dcterms:W3CDTF">2011-12-09T08:32:57Z</dcterms:created>
  <dcterms:modified xsi:type="dcterms:W3CDTF">2025-04-28T09:21:05Z</dcterms:modified>
</cp:coreProperties>
</file>